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4"/>
  </p:notesMasterIdLst>
  <p:sldIdLst>
    <p:sldId id="263" r:id="rId6"/>
    <p:sldId id="271" r:id="rId7"/>
    <p:sldId id="273" r:id="rId8"/>
    <p:sldId id="274" r:id="rId9"/>
    <p:sldId id="275" r:id="rId10"/>
    <p:sldId id="277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ke, Joanne (KAS)" initials="CJ(" lastIdx="4" clrIdx="0">
    <p:extLst>
      <p:ext uri="{19B8F6BF-5375-455C-9EA6-DF929625EA0E}">
        <p15:presenceInfo xmlns:p15="http://schemas.microsoft.com/office/powerpoint/2012/main" userId="S-1-5-21-2431647640-172777305-3518478359-52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2A7"/>
    <a:srgbClr val="17B2C7"/>
    <a:srgbClr val="48D7EA"/>
    <a:srgbClr val="95925D"/>
    <a:srgbClr val="DAC9A6"/>
    <a:srgbClr val="012C41"/>
    <a:srgbClr val="FD1B1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7485" autoAdjust="0"/>
  </p:normalViewPr>
  <p:slideViewPr>
    <p:cSldViewPr snapToGrid="0">
      <p:cViewPr varScale="1">
        <p:scale>
          <a:sx n="97" d="100"/>
          <a:sy n="97" d="100"/>
        </p:scale>
        <p:origin x="2004" y="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E4D984-B5E4-4D56-8A26-6881A0B3A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515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spcBef>
                <a:spcPct val="0"/>
              </a:spcBef>
            </a:pPr>
            <a:fld id="{E8EBDEFB-99C6-43D2-BB77-DF7517F4543C}" type="slidenum">
              <a:rPr lang="en-US" altLang="en-US" smtClean="0"/>
              <a:pPr algn="r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51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053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564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65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316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042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E4D984-B5E4-4D56-8A26-6881A0B3AB0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58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80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146906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9375"/>
            <a:ext cx="2286000" cy="6046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9375"/>
            <a:ext cx="6705600" cy="6046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333895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268934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338484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274225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246617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16541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155015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1041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</p:spTree>
    <p:extLst>
      <p:ext uri="{BB962C8B-B14F-4D97-AF65-F5344CB8AC3E}">
        <p14:creationId xmlns:p14="http://schemas.microsoft.com/office/powerpoint/2010/main" val="369343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5"/>
          <p:cNvSpPr>
            <a:spLocks noChangeArrowheads="1"/>
          </p:cNvSpPr>
          <p:nvPr/>
        </p:nvSpPr>
        <p:spPr bwMode="auto">
          <a:xfrm>
            <a:off x="0" y="0"/>
            <a:ext cx="1898650" cy="1098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57925"/>
            <a:ext cx="9144000" cy="600075"/>
          </a:xfrm>
          <a:prstGeom prst="rect">
            <a:avLst/>
          </a:prstGeom>
          <a:solidFill>
            <a:srgbClr val="012C4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ts val="500"/>
              </a:spcBef>
              <a:spcAft>
                <a:spcPts val="500"/>
              </a:spcAft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Gwasanaethau Gwybodaeth a Dadansoddi </a:t>
            </a:r>
          </a:p>
          <a:p>
            <a:pPr>
              <a:defRPr/>
            </a:pPr>
            <a:r>
              <a:rPr lang="en-GB" altLang="en-US"/>
              <a:t>Knowledge and Analytical Services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0" y="79375"/>
            <a:ext cx="9144000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1B1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30" name="Picture 21" descr="GSR Welsh socail science in go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53975"/>
            <a:ext cx="108743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llie.brodie@llyw.cymru" TargetMode="External"/><Relationship Id="rId4" Type="http://schemas.openxmlformats.org/officeDocument/2006/relationships/hyperlink" Target="mailto:ellie.brodie@gov.wal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2D2D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>
              <a:solidFill>
                <a:schemeClr val="folHlink"/>
              </a:solidFill>
            </a:endParaRPr>
          </a:p>
        </p:txBody>
      </p:sp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349474" y="4869006"/>
            <a:ext cx="8858832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None/>
              <a:defRPr/>
            </a:pPr>
            <a:r>
              <a:rPr lang="en-GB" altLang="en-US" sz="3500" b="1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Datblygu</a:t>
            </a:r>
            <a:r>
              <a:rPr lang="en-GB" altLang="en-US" sz="3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</a:t>
            </a:r>
            <a:r>
              <a:rPr lang="en-GB" altLang="en-US" sz="3500" b="1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Uned</a:t>
            </a:r>
            <a:r>
              <a:rPr lang="en-GB" altLang="en-US" sz="3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Data </a:t>
            </a:r>
            <a:r>
              <a:rPr lang="en-GB" altLang="en-US" sz="35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Cydraddoldeb, </a:t>
            </a:r>
            <a:r>
              <a:rPr lang="en-GB" altLang="en-US" sz="3500" b="1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Uned</a:t>
            </a:r>
            <a:r>
              <a:rPr lang="en-GB" altLang="en-US" sz="35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</a:t>
            </a:r>
            <a:r>
              <a:rPr lang="en-GB" altLang="en-US" sz="3500" b="1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Gwahaniaethau</a:t>
            </a:r>
            <a:r>
              <a:rPr lang="en-GB" altLang="en-US" sz="35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ar sail </a:t>
            </a:r>
            <a:r>
              <a:rPr lang="en-GB" altLang="en-US" sz="3500" b="1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Hil</a:t>
            </a:r>
            <a:r>
              <a:rPr lang="en-GB" altLang="en-US" sz="35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ac </a:t>
            </a:r>
            <a:r>
              <a:rPr lang="en-GB" altLang="en-US" sz="3500" b="1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Uned</a:t>
            </a:r>
            <a:r>
              <a:rPr lang="en-GB" altLang="en-US" sz="35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</a:t>
            </a:r>
            <a:r>
              <a:rPr lang="en-GB" altLang="en-US" sz="3500" b="1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Gwahaniaethau</a:t>
            </a:r>
            <a:r>
              <a:rPr lang="en-GB" altLang="en-US" sz="3500" b="1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 ar sail </a:t>
            </a:r>
            <a:r>
              <a:rPr lang="en-GB" altLang="en-US" sz="3500" b="1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Anabledd</a:t>
            </a:r>
            <a:r>
              <a:rPr lang="cy-GB" sz="3500" dirty="0">
                <a:solidFill>
                  <a:srgbClr val="002060"/>
                </a:solidFill>
              </a:rPr>
              <a:t> </a:t>
            </a:r>
            <a:endParaRPr lang="en-GB" altLang="en-US" sz="3500" b="1" dirty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  <a:cs typeface="Calibri" panose="020F0502020204030204" pitchFamily="34" charset="0"/>
            </a:endParaRPr>
          </a:p>
        </p:txBody>
      </p:sp>
      <p:pic>
        <p:nvPicPr>
          <p:cNvPr id="6147" name="Picture 3" descr="U:\DefaultHome\Objects\#GSR updated logo bilingu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2" y="201399"/>
            <a:ext cx="1537050" cy="136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397" y="329443"/>
            <a:ext cx="2325624" cy="774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474" y="2998060"/>
            <a:ext cx="68362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altLang="en-US" sz="35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Developing an Equality Data Unit, Race Disparity Unit and a Disability Disparity </a:t>
            </a:r>
            <a:r>
              <a:rPr lang="en-GB" altLang="en-US" sz="35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Unit </a:t>
            </a:r>
            <a:r>
              <a:rPr lang="en-GB" altLang="en-US" sz="40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Calibri" panose="020F0502020204030204" pitchFamily="34" charset="0"/>
              </a:rPr>
              <a:t>| 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Gwasanaethau Gwybodaeth a Dadansoddi </a:t>
            </a:r>
          </a:p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Knowledge and Analytical Services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50082" y="1258557"/>
            <a:ext cx="5794712" cy="9270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lvl="1" indent="0">
              <a:buNone/>
              <a:defRPr/>
            </a:pPr>
            <a:r>
              <a:rPr lang="en-GB" sz="4000" b="1" kern="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Background | </a:t>
            </a:r>
            <a:r>
              <a:rPr lang="en-GB" sz="4000" b="1" kern="0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Cefndir</a:t>
            </a:r>
            <a:endParaRPr lang="en-GB" sz="4000" b="1" kern="0" dirty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40724"/>
              </p:ext>
            </p:extLst>
          </p:nvPr>
        </p:nvGraphicFramePr>
        <p:xfrm>
          <a:off x="1565713" y="2482243"/>
          <a:ext cx="76569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6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1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altLang="en-US" sz="3400" b="0" dirty="0" smtClean="0">
                          <a:solidFill>
                            <a:srgbClr val="002060"/>
                          </a:solidFill>
                        </a:rPr>
                        <a:t>Covid-19 </a:t>
                      </a:r>
                      <a:r>
                        <a:rPr lang="en-GB" altLang="en-US" sz="3400" b="0" kern="0" dirty="0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| Covid-19</a:t>
                      </a:r>
                    </a:p>
                    <a:p>
                      <a:pPr lvl="1">
                        <a:buFont typeface="Arial" panose="020B0604020202020204" pitchFamily="34" charset="0"/>
                        <a:buChar char="•"/>
                        <a:defRPr/>
                      </a:pPr>
                      <a:endParaRPr lang="en-GB" altLang="en-US" sz="3400" b="0" kern="0" dirty="0" smtClean="0">
                        <a:solidFill>
                          <a:srgbClr val="002060"/>
                        </a:solidFill>
                        <a:ea typeface="Adobe Gothic Std B" panose="020B0800000000000000" pitchFamily="34" charset="-128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altLang="en-US" sz="3400" b="0" kern="0" dirty="0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Stakeholder reports </a:t>
                      </a:r>
                    </a:p>
                    <a:p>
                      <a:pPr lvl="1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altLang="en-US" sz="3400" b="0" kern="0" dirty="0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| </a:t>
                      </a:r>
                      <a:r>
                        <a:rPr lang="en-GB" altLang="en-US" sz="3400" b="0" kern="0" dirty="0" err="1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Adroddiadau</a:t>
                      </a:r>
                      <a:r>
                        <a:rPr lang="en-GB" altLang="en-US" sz="3400" b="0" kern="0" dirty="0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 </a:t>
                      </a:r>
                      <a:r>
                        <a:rPr lang="en-GB" altLang="en-US" sz="3400" b="0" kern="0" dirty="0" err="1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rhanddeiliaid</a:t>
                      </a:r>
                      <a:endParaRPr lang="en-GB" altLang="en-US" sz="3400" b="0" kern="0" dirty="0" smtClean="0">
                        <a:solidFill>
                          <a:srgbClr val="002060"/>
                        </a:solidFill>
                        <a:ea typeface="Adobe Gothic Std B" panose="020B0800000000000000" pitchFamily="34" charset="-128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  <a:defRPr/>
                      </a:pPr>
                      <a:endParaRPr lang="en-GB" altLang="en-US" sz="3400" b="0" kern="0" dirty="0" smtClean="0">
                        <a:solidFill>
                          <a:srgbClr val="002060"/>
                        </a:solidFill>
                        <a:ea typeface="Adobe Gothic Std B" panose="020B0800000000000000" pitchFamily="34" charset="-128"/>
                      </a:endParaRPr>
                    </a:p>
                    <a:p>
                      <a:pPr lvl="1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altLang="en-US" sz="3400" b="0" kern="0" dirty="0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Scoping | </a:t>
                      </a:r>
                      <a:r>
                        <a:rPr lang="en-GB" altLang="en-US" sz="3400" b="0" kern="0" dirty="0" err="1" smtClean="0">
                          <a:solidFill>
                            <a:srgbClr val="002060"/>
                          </a:solidFill>
                          <a:ea typeface="Adobe Gothic Std B" panose="020B0800000000000000" pitchFamily="34" charset="-128"/>
                        </a:rPr>
                        <a:t>Cwmpasu</a:t>
                      </a:r>
                      <a:endParaRPr lang="en-GB" altLang="en-US" sz="3400" b="0" kern="0" dirty="0" smtClean="0">
                        <a:solidFill>
                          <a:srgbClr val="002060"/>
                        </a:solidFill>
                        <a:ea typeface="Adobe Gothic Std B" panose="020B0800000000000000" pitchFamily="34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3" descr="U:\DefaultHome\Objects\#GSR updated logo bilingu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9" y="32217"/>
            <a:ext cx="1324236" cy="117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21" y="187729"/>
            <a:ext cx="2325624" cy="77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4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Gwasanaethau Gwybodaeth a Dadansoddi </a:t>
            </a:r>
          </a:p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Knowledge and Analytical Services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82486"/>
              </p:ext>
            </p:extLst>
          </p:nvPr>
        </p:nvGraphicFramePr>
        <p:xfrm>
          <a:off x="1966451" y="1341620"/>
          <a:ext cx="8283677" cy="467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3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75239">
                <a:tc>
                  <a:txBody>
                    <a:bodyPr/>
                    <a:lstStyle/>
                    <a:p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3" descr="U:\DefaultHome\Objects\#GSR updated logo bilingu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9" y="32217"/>
            <a:ext cx="1324236" cy="117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8488" y="1772713"/>
            <a:ext cx="8981181" cy="379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971550" lvl="1" indent="-514350">
              <a:buFont typeface="+mj-lt"/>
              <a:buAutoNum type="arabicPeriod"/>
              <a:defRPr/>
            </a:pPr>
            <a:r>
              <a:rPr lang="en-GB" altLang="en-US" sz="2800" dirty="0">
                <a:solidFill>
                  <a:srgbClr val="002060"/>
                </a:solidFill>
              </a:rPr>
              <a:t>Stakeholder engagement &amp; needs gathering 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|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Ymgysylltu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â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rhanddeiliaid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a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chasglu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anghenion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</a:t>
            </a:r>
            <a:endParaRPr lang="en-GB" altLang="en-US" sz="2800" kern="0" dirty="0" smtClean="0">
              <a:solidFill>
                <a:srgbClr val="002060"/>
              </a:solidFill>
              <a:ea typeface="Adobe Gothic Std B" panose="020B0800000000000000" pitchFamily="34" charset="-128"/>
            </a:endParaRPr>
          </a:p>
          <a:p>
            <a:pPr marL="971550" lvl="1" indent="-514350">
              <a:buFont typeface="+mj-lt"/>
              <a:buAutoNum type="arabicPeriod"/>
              <a:defRPr/>
            </a:pPr>
            <a:endParaRPr lang="en-GB" altLang="en-US" sz="2800" kern="0" dirty="0">
              <a:solidFill>
                <a:srgbClr val="002060"/>
              </a:solidFill>
              <a:ea typeface="Adobe Gothic Std B" panose="020B0800000000000000" pitchFamily="34" charset="-128"/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Analysis + Solution Finding | </a:t>
            </a:r>
            <a:b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</a:b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Dadansoddi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+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Canfod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Datrysiad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</a:t>
            </a:r>
            <a:endParaRPr lang="en-GB" altLang="en-US" sz="2800" kern="0" dirty="0" smtClean="0">
              <a:solidFill>
                <a:srgbClr val="002060"/>
              </a:solidFill>
              <a:ea typeface="Adobe Gothic Std B" panose="020B0800000000000000" pitchFamily="34" charset="-128"/>
            </a:endParaRPr>
          </a:p>
          <a:p>
            <a:pPr marL="971550" lvl="1" indent="-514350">
              <a:buFont typeface="+mj-lt"/>
              <a:buAutoNum type="arabicPeriod"/>
              <a:defRPr/>
            </a:pPr>
            <a:endParaRPr lang="en-GB" altLang="en-US" sz="2800" kern="0" dirty="0">
              <a:solidFill>
                <a:srgbClr val="002060"/>
              </a:solidFill>
              <a:ea typeface="Adobe Gothic Std B" panose="020B0800000000000000" pitchFamily="34" charset="-128"/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Options | </a:t>
            </a:r>
            <a:r>
              <a:rPr lang="en-GB" altLang="en-US" sz="2800" kern="0" dirty="0" err="1" smtClean="0">
                <a:solidFill>
                  <a:srgbClr val="002060"/>
                </a:solidFill>
                <a:ea typeface="Adobe Gothic Std B" panose="020B0800000000000000" pitchFamily="34" charset="-128"/>
              </a:rPr>
              <a:t>Opsiynau</a:t>
            </a:r>
            <a:endParaRPr lang="en-GB" altLang="en-US" sz="2800" kern="0" dirty="0" smtClean="0">
              <a:solidFill>
                <a:srgbClr val="002060"/>
              </a:solidFill>
              <a:ea typeface="Adobe Gothic Std B" panose="020B0800000000000000" pitchFamily="34" charset="-128"/>
            </a:endParaRPr>
          </a:p>
          <a:p>
            <a:pPr marL="971550" lvl="1" indent="-514350">
              <a:buFont typeface="+mj-lt"/>
              <a:buAutoNum type="arabicPeriod"/>
              <a:defRPr/>
            </a:pPr>
            <a:endParaRPr lang="en-GB" altLang="en-US" sz="2800" kern="0" dirty="0">
              <a:solidFill>
                <a:srgbClr val="002060"/>
              </a:solidFill>
              <a:ea typeface="Adobe Gothic Std B" panose="020B0800000000000000" pitchFamily="34" charset="-128"/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Recruitment Strategy |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Strategaeth</a:t>
            </a:r>
            <a:r>
              <a:rPr lang="en-GB" altLang="en-US" sz="2800" kern="0" dirty="0">
                <a:solidFill>
                  <a:srgbClr val="002060"/>
                </a:solidFill>
                <a:ea typeface="Adobe Gothic Std B" panose="020B0800000000000000" pitchFamily="34" charset="-128"/>
              </a:rPr>
              <a:t> </a:t>
            </a:r>
            <a:r>
              <a:rPr lang="en-GB" altLang="en-US" sz="2800" kern="0" dirty="0" err="1">
                <a:solidFill>
                  <a:srgbClr val="002060"/>
                </a:solidFill>
                <a:ea typeface="Adobe Gothic Std B" panose="020B0800000000000000" pitchFamily="34" charset="-128"/>
              </a:rPr>
              <a:t>Recriwtio</a:t>
            </a:r>
            <a:endParaRPr lang="en-GB" altLang="en-US" sz="2800" kern="0" dirty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457200" lvl="1" indent="0">
              <a:buNone/>
            </a:pPr>
            <a:endParaRPr lang="en-GB" sz="2800" kern="0" dirty="0" smtClean="0">
              <a:solidFill>
                <a:srgbClr val="00206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63626" y="354288"/>
            <a:ext cx="5567625" cy="1251866"/>
          </a:xfrm>
        </p:spPr>
        <p:txBody>
          <a:bodyPr/>
          <a:lstStyle/>
          <a:p>
            <a:pPr lvl="1">
              <a:defRPr/>
            </a:pPr>
            <a:r>
              <a:rPr lang="en-GB" sz="40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Scoping</a:t>
            </a:r>
            <a:r>
              <a:rPr lang="en-GB" sz="38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approach | </a:t>
            </a:r>
            <a:r>
              <a:rPr lang="en-GB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/>
            </a:r>
            <a:br>
              <a:rPr lang="en-GB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en-GB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Dull </a:t>
            </a:r>
            <a:r>
              <a:rPr lang="en-GB" sz="3800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cwmpasu</a:t>
            </a:r>
            <a:endParaRPr lang="en-GB" sz="3800" dirty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21" y="187729"/>
            <a:ext cx="2325624" cy="77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Gwasanaethau Gwybodaeth a Dadansoddi </a:t>
            </a:r>
          </a:p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Knowledge and Analytical Services</a:t>
            </a:r>
          </a:p>
        </p:txBody>
      </p:sp>
      <p:pic>
        <p:nvPicPr>
          <p:cNvPr id="7" name="Picture 3" descr="U:\DefaultHome\Objects\#GSR updated logo bilingu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9" y="32217"/>
            <a:ext cx="1324236" cy="117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1656593" y="299139"/>
            <a:ext cx="510502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1B1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r>
              <a:rPr lang="en-GB" altLang="en-US" sz="3800" u="sng" dirty="0">
                <a:solidFill>
                  <a:srgbClr val="002060"/>
                </a:solidFill>
              </a:rPr>
              <a:t>Stakeholder engagement &amp; needs gathering </a:t>
            </a:r>
            <a:r>
              <a:rPr lang="en-GB" altLang="en-US" sz="3800" dirty="0" smtClean="0">
                <a:solidFill>
                  <a:srgbClr val="002060"/>
                </a:solidFill>
              </a:rPr>
              <a:t>|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29184" y="2916165"/>
            <a:ext cx="8485632" cy="253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GB" sz="3000" kern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3000" dirty="0">
                <a:solidFill>
                  <a:srgbClr val="002060"/>
                </a:solidFill>
              </a:rPr>
              <a:t>Interviews and focus groups | </a:t>
            </a:r>
            <a:r>
              <a:rPr lang="en-GB" altLang="en-US" sz="3000" dirty="0" err="1" smtClean="0">
                <a:solidFill>
                  <a:srgbClr val="002060"/>
                </a:solidFill>
              </a:rPr>
              <a:t>Cyfweliadau</a:t>
            </a:r>
            <a:r>
              <a:rPr lang="en-GB" altLang="en-US" sz="3000" dirty="0" smtClean="0">
                <a:solidFill>
                  <a:srgbClr val="002060"/>
                </a:solidFill>
              </a:rPr>
              <a:t> </a:t>
            </a:r>
            <a:r>
              <a:rPr lang="en-GB" altLang="en-US" sz="3000" dirty="0">
                <a:solidFill>
                  <a:srgbClr val="002060"/>
                </a:solidFill>
              </a:rPr>
              <a:t>a </a:t>
            </a:r>
            <a:r>
              <a:rPr lang="en-GB" altLang="en-US" sz="3000" dirty="0" err="1">
                <a:solidFill>
                  <a:srgbClr val="002060"/>
                </a:solidFill>
              </a:rPr>
              <a:t>grwpiau</a:t>
            </a:r>
            <a:r>
              <a:rPr lang="en-GB" altLang="en-US" sz="3000" dirty="0">
                <a:solidFill>
                  <a:srgbClr val="002060"/>
                </a:solidFill>
              </a:rPr>
              <a:t> </a:t>
            </a:r>
            <a:r>
              <a:rPr lang="en-GB" altLang="en-US" sz="3000" dirty="0" err="1">
                <a:solidFill>
                  <a:srgbClr val="002060"/>
                </a:solidFill>
              </a:rPr>
              <a:t>ffocws</a:t>
            </a:r>
            <a:endParaRPr lang="en-GB" altLang="en-US" sz="30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altLang="en-US" sz="30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3000" dirty="0">
                <a:solidFill>
                  <a:srgbClr val="002060"/>
                </a:solidFill>
              </a:rPr>
              <a:t>Journey mapping – workshops | </a:t>
            </a:r>
            <a:r>
              <a:rPr lang="en-GB" altLang="en-US" sz="3000" dirty="0" err="1" smtClean="0">
                <a:solidFill>
                  <a:srgbClr val="002060"/>
                </a:solidFill>
              </a:rPr>
              <a:t>Mapio</a:t>
            </a:r>
            <a:r>
              <a:rPr lang="en-GB" altLang="en-US" sz="3000" dirty="0" smtClean="0">
                <a:solidFill>
                  <a:srgbClr val="002060"/>
                </a:solidFill>
              </a:rPr>
              <a:t> </a:t>
            </a:r>
            <a:r>
              <a:rPr lang="en-GB" altLang="en-US" sz="3000" dirty="0" err="1">
                <a:solidFill>
                  <a:srgbClr val="002060"/>
                </a:solidFill>
              </a:rPr>
              <a:t>taith</a:t>
            </a:r>
            <a:r>
              <a:rPr lang="en-GB" altLang="en-US" sz="3000" dirty="0">
                <a:solidFill>
                  <a:srgbClr val="002060"/>
                </a:solidFill>
              </a:rPr>
              <a:t> - </a:t>
            </a:r>
            <a:r>
              <a:rPr lang="en-GB" altLang="en-US" sz="3000" dirty="0" err="1">
                <a:solidFill>
                  <a:srgbClr val="002060"/>
                </a:solidFill>
              </a:rPr>
              <a:t>gweithdai</a:t>
            </a:r>
            <a:endParaRPr lang="en-GB" altLang="en-US" sz="3000" dirty="0">
              <a:solidFill>
                <a:srgbClr val="002060"/>
              </a:solidFill>
            </a:endParaRPr>
          </a:p>
          <a:p>
            <a:endParaRPr lang="en-GB" sz="3000" kern="0" dirty="0" smtClean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51" y="187729"/>
            <a:ext cx="2002293" cy="7741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9184" y="1746614"/>
            <a:ext cx="76031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800" b="1" u="sng" dirty="0" err="1">
                <a:solidFill>
                  <a:srgbClr val="002060"/>
                </a:solidFill>
              </a:rPr>
              <a:t>Ymgysylltu</a:t>
            </a:r>
            <a:r>
              <a:rPr lang="en-GB" altLang="en-US" sz="3800" b="1" u="sng" dirty="0">
                <a:solidFill>
                  <a:srgbClr val="002060"/>
                </a:solidFill>
              </a:rPr>
              <a:t> â </a:t>
            </a:r>
            <a:r>
              <a:rPr lang="en-GB" altLang="en-US" sz="3800" b="1" u="sng" dirty="0" err="1">
                <a:solidFill>
                  <a:srgbClr val="002060"/>
                </a:solidFill>
              </a:rPr>
              <a:t>rhanddeiliaid</a:t>
            </a:r>
            <a:r>
              <a:rPr lang="en-GB" altLang="en-US" sz="3800" b="1" u="sng" dirty="0">
                <a:solidFill>
                  <a:srgbClr val="002060"/>
                </a:solidFill>
              </a:rPr>
              <a:t> &amp; </a:t>
            </a:r>
            <a:r>
              <a:rPr lang="en-GB" altLang="en-US" sz="3800" b="1" u="sng" dirty="0" err="1">
                <a:solidFill>
                  <a:srgbClr val="002060"/>
                </a:solidFill>
              </a:rPr>
              <a:t>chasglu</a:t>
            </a:r>
            <a:r>
              <a:rPr lang="en-GB" altLang="en-US" sz="3800" b="1" u="sng" dirty="0">
                <a:solidFill>
                  <a:srgbClr val="002060"/>
                </a:solidFill>
              </a:rPr>
              <a:t> </a:t>
            </a:r>
            <a:r>
              <a:rPr lang="en-GB" altLang="en-US" sz="3800" b="1" u="sng" dirty="0" err="1">
                <a:solidFill>
                  <a:srgbClr val="002060"/>
                </a:solidFill>
              </a:rPr>
              <a:t>anghenion</a:t>
            </a:r>
            <a:r>
              <a:rPr lang="en-GB" altLang="en-US" sz="3800" b="1" u="sng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9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Gwasanaethau Gwybodaeth a Dadansoddi </a:t>
            </a:r>
          </a:p>
          <a:p>
            <a:pPr algn="r">
              <a:spcBef>
                <a:spcPts val="500"/>
              </a:spcBef>
              <a:buFontTx/>
              <a:buNone/>
            </a:pPr>
            <a:r>
              <a:rPr lang="en-GB" altLang="en-US" sz="1400" smtClean="0">
                <a:solidFill>
                  <a:schemeClr val="bg1"/>
                </a:solidFill>
              </a:rPr>
              <a:t>Knowledge and Analytical Services</a:t>
            </a:r>
          </a:p>
        </p:txBody>
      </p:sp>
      <p:pic>
        <p:nvPicPr>
          <p:cNvPr id="7" name="Picture 3" descr="U:\DefaultHome\Objects\#GSR updated logo bilingu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7" y="32217"/>
            <a:ext cx="1324236" cy="117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55471" y="226044"/>
            <a:ext cx="5608319" cy="928267"/>
          </a:xfrm>
        </p:spPr>
        <p:txBody>
          <a:bodyPr/>
          <a:lstStyle/>
          <a:p>
            <a:pPr>
              <a:defRPr/>
            </a:pPr>
            <a:r>
              <a:rPr lang="en-GB" sz="38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Analysis and Solution mapping |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741" y="233366"/>
            <a:ext cx="2325624" cy="7741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87" y="2123335"/>
            <a:ext cx="8770626" cy="3018813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GB" altLang="en-US" sz="2500" dirty="0">
                <a:solidFill>
                  <a:srgbClr val="002060"/>
                </a:solidFill>
              </a:rPr>
              <a:t>Identifying key themes and sub-themes for Unit </a:t>
            </a:r>
            <a:r>
              <a:rPr lang="en-GB" altLang="en-US" sz="2500" b="1" dirty="0">
                <a:solidFill>
                  <a:srgbClr val="002060"/>
                </a:solidFill>
              </a:rPr>
              <a:t>| </a:t>
            </a:r>
            <a:r>
              <a:rPr lang="en-GB" altLang="en-US" sz="2500" dirty="0" err="1" smtClean="0">
                <a:solidFill>
                  <a:srgbClr val="002060"/>
                </a:solidFill>
              </a:rPr>
              <a:t>Nodi</a:t>
            </a:r>
            <a:r>
              <a:rPr lang="en-GB" altLang="en-US" sz="2500" dirty="0" smtClean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themâu</a:t>
            </a:r>
            <a:r>
              <a:rPr lang="en-GB" altLang="en-US" sz="2500" dirty="0">
                <a:solidFill>
                  <a:srgbClr val="002060"/>
                </a:solidFill>
              </a:rPr>
              <a:t> ac is-</a:t>
            </a:r>
            <a:r>
              <a:rPr lang="en-GB" altLang="en-US" sz="2500" dirty="0" err="1">
                <a:solidFill>
                  <a:srgbClr val="002060"/>
                </a:solidFill>
              </a:rPr>
              <a:t>themâu</a:t>
            </a:r>
            <a:r>
              <a:rPr lang="en-GB" altLang="en-US" sz="2500" dirty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allweddol</a:t>
            </a:r>
            <a:r>
              <a:rPr lang="en-GB" altLang="en-US" sz="2500" dirty="0">
                <a:solidFill>
                  <a:srgbClr val="002060"/>
                </a:solidFill>
              </a:rPr>
              <a:t> ar </a:t>
            </a:r>
            <a:r>
              <a:rPr lang="en-GB" altLang="en-US" sz="2500" dirty="0" err="1">
                <a:solidFill>
                  <a:srgbClr val="002060"/>
                </a:solidFill>
              </a:rPr>
              <a:t>gyfer</a:t>
            </a:r>
            <a:r>
              <a:rPr lang="en-GB" altLang="en-US" sz="2500" dirty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Uned</a:t>
            </a:r>
            <a:endParaRPr lang="en-GB" altLang="en-US" sz="25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dirty="0">
                <a:solidFill>
                  <a:srgbClr val="002060"/>
                </a:solidFill>
              </a:rPr>
              <a:t>Perceived evidence needs </a:t>
            </a:r>
            <a:r>
              <a:rPr lang="en-GB" altLang="en-US" sz="2500" b="1" dirty="0">
                <a:solidFill>
                  <a:srgbClr val="002060"/>
                </a:solidFill>
              </a:rPr>
              <a:t>| </a:t>
            </a:r>
            <a:r>
              <a:rPr lang="en-GB" altLang="en-US" sz="2500" dirty="0" err="1" smtClean="0">
                <a:solidFill>
                  <a:srgbClr val="002060"/>
                </a:solidFill>
              </a:rPr>
              <a:t>Anghenion</a:t>
            </a:r>
            <a:r>
              <a:rPr lang="en-GB" altLang="en-US" sz="2500" dirty="0" smtClean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tystiolaeth</a:t>
            </a:r>
            <a:r>
              <a:rPr lang="en-GB" altLang="en-US" sz="2500" dirty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canfyddedig</a:t>
            </a:r>
            <a:endParaRPr lang="en-GB" altLang="en-US" sz="25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dirty="0">
                <a:solidFill>
                  <a:srgbClr val="002060"/>
                </a:solidFill>
              </a:rPr>
              <a:t>Production of a logic model </a:t>
            </a:r>
            <a:r>
              <a:rPr lang="en-GB" altLang="en-US" sz="2500" b="1" dirty="0">
                <a:solidFill>
                  <a:srgbClr val="002060"/>
                </a:solidFill>
              </a:rPr>
              <a:t>| </a:t>
            </a:r>
            <a:r>
              <a:rPr lang="en-GB" altLang="en-US" sz="2500" dirty="0" err="1" smtClean="0">
                <a:solidFill>
                  <a:srgbClr val="002060"/>
                </a:solidFill>
              </a:rPr>
              <a:t>Cynhyrchu</a:t>
            </a:r>
            <a:r>
              <a:rPr lang="en-GB" altLang="en-US" sz="2500" dirty="0" smtClean="0">
                <a:solidFill>
                  <a:srgbClr val="002060"/>
                </a:solidFill>
              </a:rPr>
              <a:t> </a:t>
            </a:r>
            <a:r>
              <a:rPr lang="en-GB" altLang="en-US" sz="2500" dirty="0">
                <a:solidFill>
                  <a:srgbClr val="002060"/>
                </a:solidFill>
              </a:rPr>
              <a:t>model </a:t>
            </a:r>
            <a:r>
              <a:rPr lang="en-GB" altLang="en-US" sz="2500" dirty="0" err="1">
                <a:solidFill>
                  <a:srgbClr val="002060"/>
                </a:solidFill>
              </a:rPr>
              <a:t>rhesymeg</a:t>
            </a:r>
            <a:endParaRPr lang="en-GB" altLang="en-US" sz="25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en-GB" altLang="en-US" sz="25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dirty="0">
                <a:solidFill>
                  <a:srgbClr val="002060"/>
                </a:solidFill>
              </a:rPr>
              <a:t>Decision to implement three Units </a:t>
            </a:r>
            <a:r>
              <a:rPr lang="en-GB" altLang="en-US" sz="2500" b="1" dirty="0">
                <a:solidFill>
                  <a:srgbClr val="002060"/>
                </a:solidFill>
              </a:rPr>
              <a:t>| </a:t>
            </a:r>
            <a:r>
              <a:rPr lang="en-GB" altLang="en-US" sz="2500" dirty="0" err="1" smtClean="0">
                <a:solidFill>
                  <a:srgbClr val="002060"/>
                </a:solidFill>
              </a:rPr>
              <a:t>Penderfyniad</a:t>
            </a:r>
            <a:r>
              <a:rPr lang="en-GB" altLang="en-US" sz="2500" dirty="0" smtClean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i</a:t>
            </a:r>
            <a:r>
              <a:rPr lang="en-GB" altLang="en-US" sz="2500" dirty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weithredu</a:t>
            </a:r>
            <a:r>
              <a:rPr lang="en-GB" altLang="en-US" sz="2500" dirty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tair</a:t>
            </a:r>
            <a:r>
              <a:rPr lang="en-GB" altLang="en-US" sz="2500" dirty="0">
                <a:solidFill>
                  <a:srgbClr val="002060"/>
                </a:solidFill>
              </a:rPr>
              <a:t> </a:t>
            </a:r>
            <a:r>
              <a:rPr lang="en-GB" altLang="en-US" sz="2500" dirty="0" err="1">
                <a:solidFill>
                  <a:srgbClr val="002060"/>
                </a:solidFill>
              </a:rPr>
              <a:t>Uned</a:t>
            </a:r>
            <a:endParaRPr lang="en-GB" altLang="en-US" sz="25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5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31200" y="1267099"/>
            <a:ext cx="81816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Mapio</a:t>
            </a:r>
            <a:r>
              <a:rPr lang="en-GB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800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Dadansoddiad</a:t>
            </a:r>
            <a:r>
              <a:rPr lang="en-GB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sz="38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 </a:t>
            </a:r>
            <a:r>
              <a:rPr lang="en-GB" sz="3800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Datrysiad</a:t>
            </a: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21329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928" y="583574"/>
            <a:ext cx="5707492" cy="1100138"/>
          </a:xfrm>
        </p:spPr>
        <p:txBody>
          <a:bodyPr/>
          <a:lstStyle/>
          <a:p>
            <a:pPr>
              <a:defRPr/>
            </a:pPr>
            <a:r>
              <a:rPr lang="en-GB" altLang="en-US" sz="38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Wider Government Evidence  </a:t>
            </a:r>
            <a:r>
              <a:rPr lang="en-GB" altLang="en-US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|</a:t>
            </a:r>
            <a:r>
              <a:rPr lang="en-GB" altLang="en-US" sz="3800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Tystiolaeth</a:t>
            </a:r>
            <a:r>
              <a:rPr lang="en-GB" altLang="en-US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altLang="en-US" sz="3800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Ehangach</a:t>
            </a:r>
            <a:r>
              <a:rPr lang="en-GB" altLang="en-US" sz="3800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y </a:t>
            </a:r>
            <a:r>
              <a:rPr lang="en-GB" altLang="en-US" sz="3800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Llywodraeth</a:t>
            </a:r>
            <a:endParaRPr lang="en-GB" altLang="en-US" sz="3800" dirty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38" y="2359866"/>
            <a:ext cx="8811524" cy="302051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GB" sz="2600" dirty="0">
                <a:solidFill>
                  <a:srgbClr val="002060"/>
                </a:solidFill>
              </a:rPr>
              <a:t>ONS Centre for Equalities and Inclusion </a:t>
            </a:r>
            <a:r>
              <a:rPr lang="en-GB" altLang="en-US" sz="2600" b="1" dirty="0">
                <a:solidFill>
                  <a:srgbClr val="002060"/>
                </a:solidFill>
              </a:rPr>
              <a:t>| </a:t>
            </a:r>
            <a:br>
              <a:rPr lang="en-GB" altLang="en-US" sz="2600" b="1" dirty="0">
                <a:solidFill>
                  <a:srgbClr val="002060"/>
                </a:solidFill>
              </a:rPr>
            </a:br>
            <a:r>
              <a:rPr lang="en-GB" altLang="en-US" sz="2600" dirty="0" err="1">
                <a:solidFill>
                  <a:srgbClr val="002060"/>
                </a:solidFill>
              </a:rPr>
              <a:t>Canolfan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  <a:r>
              <a:rPr lang="en-GB" altLang="en-US" sz="2600" dirty="0" err="1">
                <a:solidFill>
                  <a:srgbClr val="002060"/>
                </a:solidFill>
              </a:rPr>
              <a:t>Cydraddoldebau</a:t>
            </a:r>
            <a:r>
              <a:rPr lang="en-GB" altLang="en-US" sz="2600" dirty="0">
                <a:solidFill>
                  <a:srgbClr val="002060"/>
                </a:solidFill>
              </a:rPr>
              <a:t> a </a:t>
            </a:r>
            <a:r>
              <a:rPr lang="en-GB" altLang="en-US" sz="2600" dirty="0" err="1">
                <a:solidFill>
                  <a:srgbClr val="002060"/>
                </a:solidFill>
              </a:rPr>
              <a:t>Chynhwysiant</a:t>
            </a:r>
            <a:r>
              <a:rPr lang="en-GB" altLang="en-US" sz="2600" dirty="0">
                <a:solidFill>
                  <a:srgbClr val="002060"/>
                </a:solidFill>
              </a:rPr>
              <a:t> SYG</a:t>
            </a:r>
          </a:p>
          <a:p>
            <a:pPr>
              <a:spcBef>
                <a:spcPct val="0"/>
              </a:spcBef>
              <a:defRPr/>
            </a:pPr>
            <a:endParaRPr lang="en-GB" altLang="en-US" sz="26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600" dirty="0">
                <a:solidFill>
                  <a:srgbClr val="002060"/>
                </a:solidFill>
              </a:rPr>
              <a:t>GEO Equality Data Programme  </a:t>
            </a:r>
            <a:r>
              <a:rPr lang="en-GB" altLang="en-US" sz="2600" b="1" dirty="0">
                <a:solidFill>
                  <a:srgbClr val="002060"/>
                </a:solidFill>
              </a:rPr>
              <a:t>|</a:t>
            </a:r>
            <a:r>
              <a:rPr lang="en-GB" altLang="en-US" sz="2600" dirty="0">
                <a:solidFill>
                  <a:srgbClr val="002060"/>
                </a:solidFill>
              </a:rPr>
              <a:t>  Rhaglen Data </a:t>
            </a:r>
            <a:r>
              <a:rPr lang="en-GB" altLang="en-US" sz="2600" dirty="0" err="1" smtClean="0">
                <a:solidFill>
                  <a:srgbClr val="002060"/>
                </a:solidFill>
              </a:rPr>
              <a:t>Cydraddoldeb</a:t>
            </a:r>
            <a:r>
              <a:rPr lang="en-GB" altLang="en-US" sz="2600" dirty="0" smtClean="0">
                <a:solidFill>
                  <a:srgbClr val="002060"/>
                </a:solidFill>
              </a:rPr>
              <a:t> </a:t>
            </a:r>
            <a:r>
              <a:rPr lang="en-GB" altLang="en-US" sz="2600" dirty="0" err="1">
                <a:solidFill>
                  <a:srgbClr val="002060"/>
                </a:solidFill>
              </a:rPr>
              <a:t>Swyddfa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  <a:r>
              <a:rPr lang="en-GB" altLang="en-US" sz="2600" dirty="0" err="1">
                <a:solidFill>
                  <a:srgbClr val="002060"/>
                </a:solidFill>
              </a:rPr>
              <a:t>Cydraddoldebau’r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  <a:r>
              <a:rPr lang="en-GB" altLang="en-US" sz="2600" dirty="0" err="1">
                <a:solidFill>
                  <a:srgbClr val="002060"/>
                </a:solidFill>
              </a:rPr>
              <a:t>Llywodraeth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en-GB" sz="2600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en-GB" sz="2600" dirty="0">
                <a:solidFill>
                  <a:srgbClr val="002060"/>
                </a:solidFill>
              </a:rPr>
              <a:t>Scottish Government Equality Evidence Finder 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  <a:r>
              <a:rPr lang="en-GB" altLang="en-US" sz="2600" b="1" dirty="0">
                <a:solidFill>
                  <a:srgbClr val="002060"/>
                </a:solidFill>
              </a:rPr>
              <a:t>| </a:t>
            </a:r>
            <a:br>
              <a:rPr lang="en-GB" altLang="en-US" sz="2600" b="1" dirty="0">
                <a:solidFill>
                  <a:srgbClr val="002060"/>
                </a:solidFill>
              </a:rPr>
            </a:br>
            <a:r>
              <a:rPr lang="en-GB" altLang="en-US" sz="2600" dirty="0" err="1">
                <a:solidFill>
                  <a:srgbClr val="002060"/>
                </a:solidFill>
              </a:rPr>
              <a:t>Chwiliwr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  <a:r>
              <a:rPr lang="en-GB" altLang="en-US" sz="2600" dirty="0" err="1">
                <a:solidFill>
                  <a:srgbClr val="002060"/>
                </a:solidFill>
              </a:rPr>
              <a:t>Tystiolaeth</a:t>
            </a:r>
            <a:r>
              <a:rPr lang="en-GB" altLang="en-US" sz="2600" dirty="0">
                <a:solidFill>
                  <a:srgbClr val="002060"/>
                </a:solidFill>
              </a:rPr>
              <a:t> Cydraddoldeb </a:t>
            </a:r>
            <a:r>
              <a:rPr lang="en-GB" altLang="en-US" sz="2600" dirty="0" err="1">
                <a:solidFill>
                  <a:srgbClr val="002060"/>
                </a:solidFill>
              </a:rPr>
              <a:t>Llywodraeth</a:t>
            </a:r>
            <a:r>
              <a:rPr lang="en-GB" altLang="en-US" sz="2600" dirty="0">
                <a:solidFill>
                  <a:srgbClr val="002060"/>
                </a:solidFill>
              </a:rPr>
              <a:t> </a:t>
            </a:r>
            <a:r>
              <a:rPr lang="en-GB" altLang="en-US" sz="2600" dirty="0" err="1">
                <a:solidFill>
                  <a:srgbClr val="002060"/>
                </a:solidFill>
              </a:rPr>
              <a:t>yr</a:t>
            </a:r>
            <a:r>
              <a:rPr lang="en-GB" altLang="en-US" sz="2600" dirty="0">
                <a:solidFill>
                  <a:srgbClr val="002060"/>
                </a:solidFill>
              </a:rPr>
              <a:t> Alban</a:t>
            </a:r>
            <a:endParaRPr lang="en-GB" sz="26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Gwasanaethau Gwybodaeth a Dadansoddi </a:t>
            </a:r>
          </a:p>
          <a:p>
            <a:pPr>
              <a:defRPr/>
            </a:pPr>
            <a:r>
              <a:rPr lang="en-GB" altLang="en-US" smtClean="0"/>
              <a:t>Knowledge and Analytical Services</a:t>
            </a:r>
            <a:endParaRPr lang="en-GB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21" y="233366"/>
            <a:ext cx="2325624" cy="77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046" y="314456"/>
            <a:ext cx="5827776" cy="1100138"/>
          </a:xfrm>
        </p:spPr>
        <p:txBody>
          <a:bodyPr/>
          <a:lstStyle/>
          <a:p>
            <a:pPr>
              <a:defRPr/>
            </a:pPr>
            <a:r>
              <a:rPr lang="en-GB" altLang="en-US" sz="38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Next Steps | </a:t>
            </a:r>
            <a:r>
              <a:rPr lang="en-GB" altLang="en-US" sz="3800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Camau</a:t>
            </a:r>
            <a:r>
              <a:rPr lang="en-GB" altLang="en-US" sz="3800" dirty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altLang="en-US" sz="3800" dirty="0" err="1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Nesaf</a:t>
            </a:r>
            <a:endParaRPr lang="en-GB" altLang="en-US" sz="38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Gwasanaethau Gwybodaeth a Dadansoddi </a:t>
            </a:r>
          </a:p>
          <a:p>
            <a:pPr>
              <a:defRPr/>
            </a:pPr>
            <a:r>
              <a:rPr lang="en-GB" altLang="en-US" smtClean="0"/>
              <a:t>Knowledge and Analytical Services</a:t>
            </a:r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701" y="208982"/>
            <a:ext cx="2325624" cy="774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006" y="1488212"/>
            <a:ext cx="8789988" cy="46935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300" kern="0" dirty="0">
                <a:solidFill>
                  <a:srgbClr val="002060"/>
                </a:solidFill>
              </a:rPr>
              <a:t>Recruitment Strategy | </a:t>
            </a:r>
            <a:r>
              <a:rPr lang="en-GB" sz="2300" kern="0" dirty="0" err="1">
                <a:solidFill>
                  <a:srgbClr val="002060"/>
                </a:solidFill>
              </a:rPr>
              <a:t>Strategaeth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Recriwtio</a:t>
            </a:r>
            <a:endParaRPr lang="en-GB" sz="2300" kern="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300" kern="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300" kern="0" dirty="0">
                <a:solidFill>
                  <a:srgbClr val="002060"/>
                </a:solidFill>
              </a:rPr>
              <a:t>Develop Strategic Evidence Plan and distinct Evidence Programmes | </a:t>
            </a:r>
            <a:r>
              <a:rPr lang="en-GB" sz="2300" kern="0" dirty="0" err="1">
                <a:solidFill>
                  <a:srgbClr val="002060"/>
                </a:solidFill>
              </a:rPr>
              <a:t>Datblygu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Cynllun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Tystiolaeth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Strategol</a:t>
            </a:r>
            <a:r>
              <a:rPr lang="en-GB" sz="2300" kern="0" dirty="0">
                <a:solidFill>
                  <a:srgbClr val="002060"/>
                </a:solidFill>
              </a:rPr>
              <a:t> a </a:t>
            </a:r>
            <a:r>
              <a:rPr lang="en-GB" sz="2300" kern="0" dirty="0" err="1">
                <a:solidFill>
                  <a:srgbClr val="002060"/>
                </a:solidFill>
              </a:rPr>
              <a:t>Rhaglenni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Tystiolaeth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penodol</a:t>
            </a:r>
            <a:endParaRPr lang="en-GB" sz="2300" kern="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300" kern="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300" kern="0" dirty="0">
                <a:solidFill>
                  <a:srgbClr val="002060"/>
                </a:solidFill>
              </a:rPr>
              <a:t>Map of the Public Sector evidence and data | </a:t>
            </a:r>
            <a:r>
              <a:rPr lang="pt-BR" sz="2300" kern="0" dirty="0">
                <a:solidFill>
                  <a:srgbClr val="002060"/>
                </a:solidFill>
              </a:rPr>
              <a:t>Map o dystiolaeth a data'r Sector Cyhoeddus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300" kern="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300" dirty="0">
                <a:solidFill>
                  <a:srgbClr val="002060"/>
                </a:solidFill>
              </a:rPr>
              <a:t>Initiate scoping for projects to fill high-priority needs </a:t>
            </a:r>
            <a:r>
              <a:rPr lang="en-GB" sz="2300" kern="0" dirty="0">
                <a:solidFill>
                  <a:srgbClr val="002060"/>
                </a:solidFill>
              </a:rPr>
              <a:t>| </a:t>
            </a:r>
            <a:r>
              <a:rPr lang="en-GB" sz="2300" kern="0" dirty="0" err="1">
                <a:solidFill>
                  <a:srgbClr val="002060"/>
                </a:solidFill>
              </a:rPr>
              <a:t>Dechrau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cwmpasu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prosiectau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i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lenwi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anghenion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blaenoriaeth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uchel</a:t>
            </a:r>
            <a:endParaRPr lang="en-GB" sz="23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3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300" dirty="0">
                <a:solidFill>
                  <a:srgbClr val="002060"/>
                </a:solidFill>
              </a:rPr>
              <a:t>Co-production mechanisms </a:t>
            </a:r>
            <a:r>
              <a:rPr lang="en-GB" sz="2300" kern="0" dirty="0">
                <a:solidFill>
                  <a:srgbClr val="002060"/>
                </a:solidFill>
              </a:rPr>
              <a:t>| </a:t>
            </a:r>
            <a:r>
              <a:rPr lang="en-GB" sz="2300" kern="0" dirty="0" err="1">
                <a:solidFill>
                  <a:srgbClr val="002060"/>
                </a:solidFill>
              </a:rPr>
              <a:t>Mecanweithiau</a:t>
            </a:r>
            <a:r>
              <a:rPr lang="en-GB" sz="2300" kern="0" dirty="0">
                <a:solidFill>
                  <a:srgbClr val="002060"/>
                </a:solidFill>
              </a:rPr>
              <a:t> </a:t>
            </a:r>
            <a:r>
              <a:rPr lang="en-GB" sz="2300" kern="0" dirty="0" err="1">
                <a:solidFill>
                  <a:srgbClr val="002060"/>
                </a:solidFill>
              </a:rPr>
              <a:t>cydgynhyrchu</a:t>
            </a:r>
            <a:endParaRPr lang="en-GB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98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Gwasanaethau Gwybodaeth a Dadansoddi </a:t>
            </a:r>
          </a:p>
          <a:p>
            <a:pPr>
              <a:defRPr/>
            </a:pPr>
            <a:r>
              <a:rPr lang="en-GB" altLang="en-US" smtClean="0"/>
              <a:t>Knowledge and Analytical Services</a:t>
            </a:r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21" y="233366"/>
            <a:ext cx="2325624" cy="774192"/>
          </a:xfrm>
          <a:prstGeom prst="rect">
            <a:avLst/>
          </a:prstGeom>
        </p:spPr>
      </p:pic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301278" y="1184630"/>
            <a:ext cx="654144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4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Thoughts and questions? </a:t>
            </a:r>
            <a:br>
              <a:rPr lang="en-GB" altLang="en-US" sz="4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GB" altLang="en-US" sz="4500" b="1" dirty="0" smtClean="0">
              <a:solidFill>
                <a:srgbClr val="00206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GB" altLang="en-US" sz="4500" b="1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Unrhyw</a:t>
            </a:r>
            <a:r>
              <a:rPr lang="en-GB" altLang="en-US" sz="4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altLang="en-US" sz="4500" b="1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sylwadau</a:t>
            </a:r>
            <a:r>
              <a:rPr lang="en-GB" altLang="en-US" sz="4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altLang="en-US" sz="4500" b="1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neu</a:t>
            </a:r>
            <a:r>
              <a:rPr lang="en-GB" altLang="en-US" sz="4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GB" altLang="en-US" sz="4500" b="1" dirty="0" err="1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cwestiynau</a:t>
            </a:r>
            <a:r>
              <a:rPr lang="en-GB" altLang="en-US" sz="4500" b="1" dirty="0" smtClean="0">
                <a:solidFill>
                  <a:srgbClr val="00206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?</a:t>
            </a:r>
            <a:endParaRPr lang="en-GB" altLang="en-US" sz="4500" dirty="0" smtClean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3952" y="5151479"/>
            <a:ext cx="7276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solidFill>
                  <a:srgbClr val="002060"/>
                </a:solidFill>
              </a:rPr>
              <a:t>Contact – </a:t>
            </a:r>
            <a:r>
              <a:rPr lang="en-GB" sz="3000" dirty="0" err="1" smtClean="0">
                <a:solidFill>
                  <a:srgbClr val="002060"/>
                </a:solidFill>
                <a:hlinkClick r:id="rId4"/>
              </a:rPr>
              <a:t>ellie.brodie@gov.wales</a:t>
            </a:r>
            <a:r>
              <a:rPr lang="en-GB" sz="3000" dirty="0" smtClean="0">
                <a:solidFill>
                  <a:srgbClr val="002060"/>
                </a:solidFill>
              </a:rPr>
              <a:t> | </a:t>
            </a:r>
            <a:r>
              <a:rPr lang="en-GB" sz="3000" dirty="0" err="1" smtClean="0">
                <a:solidFill>
                  <a:srgbClr val="002060"/>
                </a:solidFill>
              </a:rPr>
              <a:t>Cyswllt</a:t>
            </a:r>
            <a:r>
              <a:rPr lang="en-GB" sz="3000" dirty="0" smtClean="0">
                <a:solidFill>
                  <a:srgbClr val="002060"/>
                </a:solidFill>
              </a:rPr>
              <a:t> </a:t>
            </a:r>
            <a:r>
              <a:rPr lang="en-GB" sz="3000" dirty="0">
                <a:solidFill>
                  <a:srgbClr val="002060"/>
                </a:solidFill>
              </a:rPr>
              <a:t>– </a:t>
            </a:r>
            <a:r>
              <a:rPr lang="en-GB" sz="3000" u="sng" dirty="0" err="1" smtClean="0">
                <a:solidFill>
                  <a:srgbClr val="002060"/>
                </a:solidFill>
                <a:hlinkClick r:id="rId5"/>
              </a:rPr>
              <a:t>ellie.brodie@llyw.cymru</a:t>
            </a:r>
            <a:endParaRPr lang="en-GB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5 - GSR presentation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A37473512</value>
    </field>
    <field name="Objective-Title">
      <value order="0">20211118 Third Sector Statistics User Panel Presentation - Units - E.Brodie</value>
    </field>
    <field name="Objective-Description">
      <value order="0"/>
    </field>
    <field name="Objective-CreationStamp">
      <value order="0">2021-11-17T10:03:09Z</value>
    </field>
    <field name="Objective-IsApproved">
      <value order="0">false</value>
    </field>
    <field name="Objective-IsPublished">
      <value order="0">true</value>
    </field>
    <field name="Objective-DatePublished">
      <value order="0">2021-11-18T08:59:37Z</value>
    </field>
    <field name="Objective-ModificationStamp">
      <value order="0">2021-11-18T08:59:37Z</value>
    </field>
    <field name="Objective-Owner">
      <value order="0">Brodie, Ellie (KAS)</value>
    </field>
    <field name="Objective-Path">
      <value order="0">Objective Global Folder:Business File Plan:Permanent Secretary's Group (PSG):Permanent Secretary's Group (PSG) - KAS - Chief Statistician:1 - Save:KAS Information Security &amp; Events Management:KAS Events &amp; User Engagement:KAS - 2021-2025 - Third Sector User Panel:20211118 Third Sector Statistics Users Panel</value>
    </field>
    <field name="Objective-Parent">
      <value order="0">20211118 Third Sector Statistics Users Panel</value>
    </field>
    <field name="Objective-State">
      <value order="0">Published</value>
    </field>
    <field name="Objective-VersionId">
      <value order="0">vA73087572</value>
    </field>
    <field name="Objective-Version">
      <value order="0">3.0</value>
    </field>
    <field name="Objective-VersionNumber">
      <value order="0">4</value>
    </field>
    <field name="Objective-VersionComment">
      <value order="0"/>
    </field>
    <field name="Objective-FileNumber">
      <value order="0">qA1469934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3C6A5040DB249BD99FF889BF91616" ma:contentTypeVersion="12" ma:contentTypeDescription="Create a new document." ma:contentTypeScope="" ma:versionID="4ed8e8db7fea95c1632b90f3a2406857">
  <xsd:schema xmlns:xsd="http://www.w3.org/2001/XMLSchema" xmlns:xs="http://www.w3.org/2001/XMLSchema" xmlns:p="http://schemas.microsoft.com/office/2006/metadata/properties" xmlns:ns3="fd6a579e-4c51-44c9-a9b6-f8b39b683017" xmlns:ns4="28187c8b-3ee5-4767-90ad-dd7dbd2c2053" targetNamespace="http://schemas.microsoft.com/office/2006/metadata/properties" ma:root="true" ma:fieldsID="0d690eaed0c1616d83d2dc0e22fe7672" ns3:_="" ns4:_="">
    <xsd:import namespace="fd6a579e-4c51-44c9-a9b6-f8b39b683017"/>
    <xsd:import namespace="28187c8b-3ee5-4767-90ad-dd7dbd2c20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a579e-4c51-44c9-a9b6-f8b39b683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87c8b-3ee5-4767-90ad-dd7dbd2c205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5B892584-4552-4DAC-9944-F1D1EEB1ACFB}">
  <ds:schemaRefs>
    <ds:schemaRef ds:uri="http://purl.org/dc/terms/"/>
    <ds:schemaRef ds:uri="http://schemas.microsoft.com/office/2006/documentManagement/types"/>
    <ds:schemaRef ds:uri="http://purl.org/dc/dcmitype/"/>
    <ds:schemaRef ds:uri="fd6a579e-4c51-44c9-a9b6-f8b39b683017"/>
    <ds:schemaRef ds:uri="28187c8b-3ee5-4767-90ad-dd7dbd2c205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3BC7EEE-EFD4-47C9-B78B-D8D18A4B5D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3C431E-B252-4331-A131-9CBA96F3A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6a579e-4c51-44c9-a9b6-f8b39b683017"/>
    <ds:schemaRef ds:uri="28187c8b-3ee5-4767-90ad-dd7dbd2c20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S5 - GSR presentations</Template>
  <TotalTime>1462</TotalTime>
  <Words>354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Gothic Std B</vt:lpstr>
      <vt:lpstr>ＭＳ Ｐゴシック</vt:lpstr>
      <vt:lpstr>Arial</vt:lpstr>
      <vt:lpstr>Calibri</vt:lpstr>
      <vt:lpstr>S5 - GSR presentations</vt:lpstr>
      <vt:lpstr>PowerPoint Presentation</vt:lpstr>
      <vt:lpstr>PowerPoint Presentation</vt:lpstr>
      <vt:lpstr>Scoping approach |  Dull cwmpasu</vt:lpstr>
      <vt:lpstr>PowerPoint Presentation</vt:lpstr>
      <vt:lpstr>Analysis and Solution mapping | </vt:lpstr>
      <vt:lpstr>Wider Government Evidence  |Tystiolaeth Ehangach y Llywodraeth</vt:lpstr>
      <vt:lpstr>Next Steps | Camau Nesaf</vt:lpstr>
      <vt:lpstr>PowerPoint Presentation</vt:lpstr>
    </vt:vector>
  </TitlesOfParts>
  <Company>NAfW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Spence, Alison</dc:creator>
  <cp:lastModifiedBy>Cox, Jonathan (KAS)</cp:lastModifiedBy>
  <cp:revision>54</cp:revision>
  <dcterms:created xsi:type="dcterms:W3CDTF">2015-05-18T09:09:28Z</dcterms:created>
  <dcterms:modified xsi:type="dcterms:W3CDTF">2021-11-25T10:19:44Z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A37473512</vt:lpwstr>
  </property>
  <property fmtid="{D5CDD505-2E9C-101B-9397-08002B2CF9AE}" pid="3" name="Objective-Title">
    <vt:lpwstr>20211118 Third Sector Statistics User Panel Presentation - Units - E.Brodie</vt:lpwstr>
  </property>
  <property fmtid="{D5CDD505-2E9C-101B-9397-08002B2CF9AE}" pid="4" name="Objective-Comment">
    <vt:lpwstr/>
  </property>
  <property fmtid="{D5CDD505-2E9C-101B-9397-08002B2CF9AE}" pid="5" name="Objective-CreationStamp">
    <vt:filetime>2021-11-17T10:03:14Z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2021-11-18T08:59:37Z</vt:filetime>
  </property>
  <property fmtid="{D5CDD505-2E9C-101B-9397-08002B2CF9AE}" pid="9" name="Objective-ModificationStamp">
    <vt:filetime>2021-11-18T08:59:37Z</vt:filetime>
  </property>
  <property fmtid="{D5CDD505-2E9C-101B-9397-08002B2CF9AE}" pid="10" name="Objective-Owner">
    <vt:lpwstr>Brodie, Ellie (KAS)</vt:lpwstr>
  </property>
  <property fmtid="{D5CDD505-2E9C-101B-9397-08002B2CF9AE}" pid="11" name="Objective-Path">
    <vt:lpwstr>Objective Global Folder:Business File Plan:Permanent Secretary's Group (PSG):Permanent Secretary's Group (PSG) - KAS - Chief Statistician:1 - Save:KAS Information Security &amp; Events Management:KAS Events &amp; User Engagement:KAS - 2021-2025 - Third Sector Use</vt:lpwstr>
  </property>
  <property fmtid="{D5CDD505-2E9C-101B-9397-08002B2CF9AE}" pid="12" name="Objective-Parent">
    <vt:lpwstr>20211118 Third Sector Statistics Users Panel</vt:lpwstr>
  </property>
  <property fmtid="{D5CDD505-2E9C-101B-9397-08002B2CF9AE}" pid="13" name="Objective-State">
    <vt:lpwstr>Published</vt:lpwstr>
  </property>
  <property fmtid="{D5CDD505-2E9C-101B-9397-08002B2CF9AE}" pid="14" name="Objective-Version">
    <vt:lpwstr>3.0</vt:lpwstr>
  </property>
  <property fmtid="{D5CDD505-2E9C-101B-9397-08002B2CF9AE}" pid="15" name="Objective-VersionNumber">
    <vt:r8>4</vt:r8>
  </property>
  <property fmtid="{D5CDD505-2E9C-101B-9397-08002B2CF9AE}" pid="16" name="Objective-VersionComment">
    <vt:lpwstr/>
  </property>
  <property fmtid="{D5CDD505-2E9C-101B-9397-08002B2CF9AE}" pid="17" name="Objective-FileNumber">
    <vt:lpwstr/>
  </property>
  <property fmtid="{D5CDD505-2E9C-101B-9397-08002B2CF9AE}" pid="18" name="Objective-Classification">
    <vt:lpwstr>[Inherited - Official]</vt:lpwstr>
  </property>
  <property fmtid="{D5CDD505-2E9C-101B-9397-08002B2CF9AE}" pid="19" name="Objective-Caveats">
    <vt:lpwstr/>
  </property>
  <property fmtid="{D5CDD505-2E9C-101B-9397-08002B2CF9AE}" pid="20" name="Objective-Language [system]">
    <vt:lpwstr>English (eng)</vt:lpwstr>
  </property>
  <property fmtid="{D5CDD505-2E9C-101B-9397-08002B2CF9AE}" pid="21" name="Objective-Date Acquired [system]">
    <vt:filetime>2015-05-18T00:00:00Z</vt:filetime>
  </property>
  <property fmtid="{D5CDD505-2E9C-101B-9397-08002B2CF9AE}" pid="22" name="Objective-What to Keep [system]">
    <vt:lpwstr>No</vt:lpwstr>
  </property>
  <property fmtid="{D5CDD505-2E9C-101B-9397-08002B2CF9AE}" pid="23" name="Objective-Official Translation [system]">
    <vt:lpwstr/>
  </property>
  <property fmtid="{D5CDD505-2E9C-101B-9397-08002B2CF9AE}" pid="24" name="Objective-Description">
    <vt:lpwstr/>
  </property>
  <property fmtid="{D5CDD505-2E9C-101B-9397-08002B2CF9AE}" pid="25" name="Objective-VersionId">
    <vt:lpwstr>vA73087572</vt:lpwstr>
  </property>
  <property fmtid="{D5CDD505-2E9C-101B-9397-08002B2CF9AE}" pid="26" name="Objective-Language">
    <vt:lpwstr>English (eng)</vt:lpwstr>
  </property>
  <property fmtid="{D5CDD505-2E9C-101B-9397-08002B2CF9AE}" pid="27" name="Objective-Date Acquired">
    <vt:lpwstr/>
  </property>
  <property fmtid="{D5CDD505-2E9C-101B-9397-08002B2CF9AE}" pid="28" name="Objective-What to Keep">
    <vt:lpwstr>No</vt:lpwstr>
  </property>
  <property fmtid="{D5CDD505-2E9C-101B-9397-08002B2CF9AE}" pid="29" name="Objective-Official Translation">
    <vt:lpwstr/>
  </property>
  <property fmtid="{D5CDD505-2E9C-101B-9397-08002B2CF9AE}" pid="30" name="Objective-Connect Creator">
    <vt:lpwstr/>
  </property>
  <property fmtid="{D5CDD505-2E9C-101B-9397-08002B2CF9AE}" pid="31" name="Objective-Connect Creator [system]">
    <vt:lpwstr/>
  </property>
  <property fmtid="{D5CDD505-2E9C-101B-9397-08002B2CF9AE}" pid="32" name="ContentTypeId">
    <vt:lpwstr>0x010100F2A3C6A5040DB249BD99FF889BF91616</vt:lpwstr>
  </property>
</Properties>
</file>