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0" r:id="rId8"/>
  </p:sldMasterIdLst>
  <p:notesMasterIdLst>
    <p:notesMasterId r:id="rId18"/>
  </p:notesMasterIdLst>
  <p:handoutMasterIdLst>
    <p:handoutMasterId r:id="rId19"/>
  </p:handoutMasterIdLst>
  <p:sldIdLst>
    <p:sldId id="341" r:id="rId9"/>
    <p:sldId id="968" r:id="rId10"/>
    <p:sldId id="969" r:id="rId11"/>
    <p:sldId id="971" r:id="rId12"/>
    <p:sldId id="981" r:id="rId13"/>
    <p:sldId id="982" r:id="rId14"/>
    <p:sldId id="983" r:id="rId15"/>
    <p:sldId id="976" r:id="rId16"/>
    <p:sldId id="972" r:id="rId17"/>
  </p:sldIdLst>
  <p:sldSz cx="9144000" cy="6858000" type="screen4x3"/>
  <p:notesSz cx="68580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nd, Charles" initials="LC" lastIdx="5" clrIdx="0">
    <p:extLst>
      <p:ext uri="{19B8F6BF-5375-455C-9EA6-DF929625EA0E}">
        <p15:presenceInfo xmlns:p15="http://schemas.microsoft.com/office/powerpoint/2012/main" userId="S-1-5-21-3663986909-365719355-459389888-21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4467"/>
    <a:srgbClr val="0A4366"/>
    <a:srgbClr val="B1B718"/>
    <a:srgbClr val="097966"/>
    <a:srgbClr val="E5201B"/>
    <a:srgbClr val="002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0218" autoAdjust="0"/>
  </p:normalViewPr>
  <p:slideViewPr>
    <p:cSldViewPr>
      <p:cViewPr varScale="1">
        <p:scale>
          <a:sx n="89" d="100"/>
          <a:sy n="89" d="100"/>
        </p:scale>
        <p:origin x="21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80" y="-84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F0115B-EE46-413A-B9C9-9EC18E440655}" type="datetimeFigureOut">
              <a:rPr lang="en-GB"/>
              <a:pPr>
                <a:defRPr/>
              </a:pPr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4"/>
            <a:ext cx="2972421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9428274"/>
            <a:ext cx="2972421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01D740-4AC7-4DCA-9569-6290BF6B3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1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869" y="4714139"/>
            <a:ext cx="5488264" cy="446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4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9428274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FA6D5F-94B7-4A91-BF23-B5F44E809A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00355-3DFD-4A16-892A-E1F9C8CEE10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DAD7B8-66F2-4321-8D88-32A794B0C8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05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A6D5F-94B7-4A91-BF23-B5F44E809AC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035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A6D5F-94B7-4A91-BF23-B5F44E809ACA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726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None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A6D5F-94B7-4A91-BF23-B5F44E809ACA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290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A6D5F-94B7-4A91-BF23-B5F44E809ACA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998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A6D5F-94B7-4A91-BF23-B5F44E809AC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855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A6D5F-94B7-4A91-BF23-B5F44E809ACA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407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A6D5F-94B7-4A91-BF23-B5F44E809ACA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32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PT Gears small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7208A-7985-4069-A479-EB26DE303BA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05264"/>
            <a:ext cx="2304255" cy="98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PT banner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89741" y="116632"/>
            <a:ext cx="1846140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9A9D-2262-43CC-AAD9-72E56C57BF1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58B6B-36DA-4793-B93D-6CA65572C07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F97ED-CFC0-4687-B0D9-95AAD4F5CB2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99B3-6F97-4E54-8CD0-DB5689C1FBD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PT Gears small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E5651-1233-4EA8-B749-43F0AD32718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05264"/>
            <a:ext cx="2304255" cy="98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PT banner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89741" y="116632"/>
            <a:ext cx="1846140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PT Gears small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05264"/>
            <a:ext cx="2304255" cy="98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PT banner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89741" y="116632"/>
            <a:ext cx="1846140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A8478-9EAD-484F-A62E-7F4815EBBC9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694C2-91D6-4883-8088-1D1E4CCD9C8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9D99F-F207-44C4-8241-A9E9CA4F6C8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90491-A7F8-44BB-802D-D2D9836E670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763BA-4C92-4ADA-A0DC-6027430864D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555CDA-CE3C-44E2-8534-B7BB4BA5A7F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egwen.green@ons.gov,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hyperlink" Target="mailto:nancy.Singh@ons.gov.uk" TargetMode="External"/><Relationship Id="rId4" Type="http://schemas.openxmlformats.org/officeDocument/2006/relationships/hyperlink" Target="mailto:andy.schofield@ons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7603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GSS user engagement strategy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9368" y="3889501"/>
            <a:ext cx="6400800" cy="1752600"/>
          </a:xfrm>
        </p:spPr>
        <p:txBody>
          <a:bodyPr/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Tegwen Green</a:t>
            </a:r>
          </a:p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GSS Good Practice Team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76AB70-1866-4799-AF34-C72C668D6C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301208"/>
            <a:ext cx="2191223" cy="12825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139E4-2190-47EB-88F3-058DB37BD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25" y="835077"/>
            <a:ext cx="3519360" cy="44448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7713BC-F305-4AD9-B10D-9AB0B6C0D700}"/>
              </a:ext>
            </a:extLst>
          </p:cNvPr>
          <p:cNvSpPr txBox="1"/>
          <p:nvPr/>
        </p:nvSpPr>
        <p:spPr>
          <a:xfrm>
            <a:off x="4355976" y="1340768"/>
            <a:ext cx="4536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>
                    <a:lumMod val="50000"/>
                  </a:schemeClr>
                </a:solidFill>
              </a:rPr>
              <a:t>“The UK Statistics Authority should develop a strategy for engaging all users of official statistics”</a:t>
            </a:r>
          </a:p>
        </p:txBody>
      </p:sp>
    </p:spTree>
    <p:extLst>
      <p:ext uri="{BB962C8B-B14F-4D97-AF65-F5344CB8AC3E}">
        <p14:creationId xmlns:p14="http://schemas.microsoft.com/office/powerpoint/2010/main" val="356027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BE0B-0012-4131-BE21-2A079578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 our response we committed to…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9B69-052E-4CB1-A041-D8C3FF0D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“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developing an engagement strategy and implementation plan with Heads of Profession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HoPs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 from across the GSS.”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“ looking at innovative, digital means of engagement”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“ ensuring individuals at all levels in the GSS actively engage with users…” </a:t>
            </a:r>
          </a:p>
        </p:txBody>
      </p:sp>
    </p:spTree>
    <p:extLst>
      <p:ext uri="{BB962C8B-B14F-4D97-AF65-F5344CB8AC3E}">
        <p14:creationId xmlns:p14="http://schemas.microsoft.com/office/powerpoint/2010/main" val="332886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BE0B-0012-4131-BE21-2A079578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Developing the strategy - our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9B69-052E-4CB1-A041-D8C3FF0D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2" y="1628800"/>
            <a:ext cx="8400568" cy="48245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bottom up approach:</a:t>
            </a:r>
          </a:p>
          <a:p>
            <a:pPr marL="857250" lvl="1" indent="-4572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talk to producers of statistics</a:t>
            </a:r>
          </a:p>
          <a:p>
            <a:pPr marL="857250" lvl="1" indent="-4572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talk to established and potential users of statistics: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policy professionals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citizen focus groups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user forums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charities and the voluntary sector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highlight international and industry best practice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 Establish 3 or 4 common goals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departmental action plans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monitor and report progress against plans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63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BE0B-0012-4131-BE21-2A079578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Developing the strategy: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>
                <a:latin typeface="Arial" panose="020B0604020202020204" pitchFamily="34" charset="0"/>
                <a:cs typeface="Arial" panose="020B0604020202020204" pitchFamily="34" charset="0"/>
              </a:rPr>
              <a:t>ensuring official statistics meet society’s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9B69-052E-4CB1-A041-D8C3FF0D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716" y="1556792"/>
            <a:ext cx="8400568" cy="48245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3800" b="1" dirty="0">
                <a:latin typeface="Arial" panose="020B0604020202020204" pitchFamily="34" charset="0"/>
                <a:cs typeface="Arial" panose="020B0604020202020204" pitchFamily="34" charset="0"/>
              </a:rPr>
              <a:t>Early findings: 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a culture change is needed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 need to: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promote the importance of user engagement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 our engagement skills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gather and share user insight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Because our National Statistician believes…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engagement needs to be ‘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second nature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’ from ‘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day zero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’ for all analysts across government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41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BE0B-0012-4131-BE21-2A079578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Developing the strategy: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>
                <a:latin typeface="Arial" panose="020B0604020202020204" pitchFamily="34" charset="0"/>
                <a:cs typeface="Arial" panose="020B0604020202020204" pitchFamily="34" charset="0"/>
              </a:rPr>
              <a:t>ensuring official statistics meet society’s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9B69-052E-4CB1-A041-D8C3FF0D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92" y="1758523"/>
            <a:ext cx="8832616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More work may be needed to: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collaborate and promote coherence of statistics</a:t>
            </a:r>
          </a:p>
          <a:p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establish governance structures </a:t>
            </a:r>
          </a:p>
          <a:p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expand theme based forums to identify gaps</a:t>
            </a:r>
          </a:p>
          <a:p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roll out new training and guidance</a:t>
            </a:r>
          </a:p>
          <a:p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demonstrate compliance with new standards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05594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BE0B-0012-4131-BE21-2A079578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Developing the strategy: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>
                <a:latin typeface="Arial" panose="020B0604020202020204" pitchFamily="34" charset="0"/>
                <a:cs typeface="Arial" panose="020B0604020202020204" pitchFamily="34" charset="0"/>
              </a:rPr>
              <a:t>progress and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9B69-052E-4CB1-A041-D8C3FF0D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2" y="1628800"/>
            <a:ext cx="8400568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56AEA8-9ECD-4908-A08B-A70870D38999}"/>
              </a:ext>
            </a:extLst>
          </p:cNvPr>
          <p:cNvSpPr/>
          <p:nvPr/>
        </p:nvSpPr>
        <p:spPr>
          <a:xfrm>
            <a:off x="204426" y="4773022"/>
            <a:ext cx="2088232" cy="165618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3F71AB-85AD-4F81-943D-4DD72AF32FF3}"/>
              </a:ext>
            </a:extLst>
          </p:cNvPr>
          <p:cNvSpPr txBox="1"/>
          <p:nvPr/>
        </p:nvSpPr>
        <p:spPr>
          <a:xfrm>
            <a:off x="251243" y="4810055"/>
            <a:ext cx="21390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Talked to a wide range of  producers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International research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959341F-A1F2-4ECB-8E9B-9922EB2F19D1}"/>
              </a:ext>
            </a:extLst>
          </p:cNvPr>
          <p:cNvSpPr/>
          <p:nvPr/>
        </p:nvSpPr>
        <p:spPr>
          <a:xfrm>
            <a:off x="6906612" y="4806027"/>
            <a:ext cx="2088232" cy="165618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A17FD-58C7-446D-ADE0-935F7E054E7B}"/>
              </a:ext>
            </a:extLst>
          </p:cNvPr>
          <p:cNvSpPr txBox="1"/>
          <p:nvPr/>
        </p:nvSpPr>
        <p:spPr>
          <a:xfrm>
            <a:off x="2504269" y="4797990"/>
            <a:ext cx="20365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Key themes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Approach some users and groups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F1CC46-FB8D-4C1D-8D0E-9223451E8B68}"/>
              </a:ext>
            </a:extLst>
          </p:cNvPr>
          <p:cNvSpPr txBox="1"/>
          <p:nvPr/>
        </p:nvSpPr>
        <p:spPr>
          <a:xfrm>
            <a:off x="6992799" y="4895034"/>
            <a:ext cx="1946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/>
              <a:t>  </a:t>
            </a:r>
            <a:r>
              <a:rPr lang="en-GB" sz="8000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555BBCA-0CF4-4762-985B-AE1A91B5F350}"/>
              </a:ext>
            </a:extLst>
          </p:cNvPr>
          <p:cNvSpPr/>
          <p:nvPr/>
        </p:nvSpPr>
        <p:spPr>
          <a:xfrm>
            <a:off x="2437073" y="4795211"/>
            <a:ext cx="2088232" cy="165618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A6785F-D093-4A0D-8C7A-E0458F1F9E8A}"/>
              </a:ext>
            </a:extLst>
          </p:cNvPr>
          <p:cNvSpPr/>
          <p:nvPr/>
        </p:nvSpPr>
        <p:spPr>
          <a:xfrm>
            <a:off x="4686738" y="4814901"/>
            <a:ext cx="2088232" cy="165618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CBDB62-7C62-4A20-9D33-16E1EE248617}"/>
              </a:ext>
            </a:extLst>
          </p:cNvPr>
          <p:cNvSpPr txBox="1"/>
          <p:nvPr/>
        </p:nvSpPr>
        <p:spPr>
          <a:xfrm>
            <a:off x="4666965" y="4859938"/>
            <a:ext cx="21277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Conduct a few interviews with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Open user questionnaire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6A9373-97A0-47EE-829D-2AE2486EB90A}"/>
              </a:ext>
            </a:extLst>
          </p:cNvPr>
          <p:cNvSpPr txBox="1"/>
          <p:nvPr/>
        </p:nvSpPr>
        <p:spPr>
          <a:xfrm>
            <a:off x="243465" y="4198507"/>
            <a:ext cx="881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   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March                 April                    May              June/July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E2B212-06DB-47E7-BD0A-4A6F47F3B6AA}"/>
              </a:ext>
            </a:extLst>
          </p:cNvPr>
          <p:cNvSpPr txBox="1"/>
          <p:nvPr/>
        </p:nvSpPr>
        <p:spPr>
          <a:xfrm>
            <a:off x="252084" y="1905860"/>
            <a:ext cx="8693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   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Nov/Dec 2019            January 2020             February 2020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70A3AD6-E216-4406-AB3F-8A378761B50F}"/>
              </a:ext>
            </a:extLst>
          </p:cNvPr>
          <p:cNvSpPr/>
          <p:nvPr/>
        </p:nvSpPr>
        <p:spPr>
          <a:xfrm>
            <a:off x="292488" y="2518539"/>
            <a:ext cx="2853474" cy="134862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CA8BF4-0465-46A6-9B9A-B6BF51B74C62}"/>
              </a:ext>
            </a:extLst>
          </p:cNvPr>
          <p:cNvSpPr txBox="1"/>
          <p:nvPr/>
        </p:nvSpPr>
        <p:spPr>
          <a:xfrm>
            <a:off x="284140" y="2699047"/>
            <a:ext cx="2853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Established project team, working group and steering group</a:t>
            </a:r>
          </a:p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B2D981C-2C88-4AFD-BDB8-720531EDCFFD}"/>
              </a:ext>
            </a:extLst>
          </p:cNvPr>
          <p:cNvSpPr/>
          <p:nvPr/>
        </p:nvSpPr>
        <p:spPr>
          <a:xfrm>
            <a:off x="3242587" y="2508557"/>
            <a:ext cx="2853474" cy="134862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D2262D2-BB2B-4092-B349-358BC92F5383}"/>
              </a:ext>
            </a:extLst>
          </p:cNvPr>
          <p:cNvSpPr/>
          <p:nvPr/>
        </p:nvSpPr>
        <p:spPr>
          <a:xfrm>
            <a:off x="6208491" y="2517099"/>
            <a:ext cx="2853474" cy="134862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6BDD26-76C2-48EC-B524-FF91F6BFA2B7}"/>
              </a:ext>
            </a:extLst>
          </p:cNvPr>
          <p:cNvSpPr txBox="1"/>
          <p:nvPr/>
        </p:nvSpPr>
        <p:spPr>
          <a:xfrm>
            <a:off x="6402411" y="2517099"/>
            <a:ext cx="28534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Conducted interviews with producers of statistics</a:t>
            </a:r>
          </a:p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9C6717-BDE8-42B0-B4CA-C74EEBA9695F}"/>
              </a:ext>
            </a:extLst>
          </p:cNvPr>
          <p:cNvSpPr txBox="1"/>
          <p:nvPr/>
        </p:nvSpPr>
        <p:spPr>
          <a:xfrm>
            <a:off x="3280859" y="2564081"/>
            <a:ext cx="28534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Desk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Prepared interview and questionnaire scripts</a:t>
            </a:r>
          </a:p>
          <a:p>
            <a:pPr algn="ctr"/>
            <a:r>
              <a:rPr lang="en-GB" dirty="0"/>
              <a:t>                                </a:t>
            </a:r>
          </a:p>
        </p:txBody>
      </p:sp>
      <p:pic>
        <p:nvPicPr>
          <p:cNvPr id="21" name="Picture 2" descr="Lime check mark 3 icon - Free lime check mark icons">
            <a:extLst>
              <a:ext uri="{FF2B5EF4-FFF2-40B4-BE49-F238E27FC236}">
                <a16:creationId xmlns:a16="http://schemas.microsoft.com/office/drawing/2014/main" id="{3EA516B7-B57F-4BED-A435-C896A0CCB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0" y="1959680"/>
            <a:ext cx="403769" cy="40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Lime check mark 3 icon - Free lime check mark icons">
            <a:extLst>
              <a:ext uri="{FF2B5EF4-FFF2-40B4-BE49-F238E27FC236}">
                <a16:creationId xmlns:a16="http://schemas.microsoft.com/office/drawing/2014/main" id="{06EE4788-CD70-4A1D-AE71-74B69E714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268" y="1950703"/>
            <a:ext cx="403769" cy="40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Lime check mark 3 icon - Free lime check mark icons">
            <a:extLst>
              <a:ext uri="{FF2B5EF4-FFF2-40B4-BE49-F238E27FC236}">
                <a16:creationId xmlns:a16="http://schemas.microsoft.com/office/drawing/2014/main" id="{97343F8C-B3B1-4A16-AFA8-AF20405B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556" y="1959679"/>
            <a:ext cx="403769" cy="40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Lime check mark 3 icon - Free lime check mark icons">
            <a:extLst>
              <a:ext uri="{FF2B5EF4-FFF2-40B4-BE49-F238E27FC236}">
                <a16:creationId xmlns:a16="http://schemas.microsoft.com/office/drawing/2014/main" id="{C0FD183A-B4E6-4F90-B0F1-C104C8F68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0" y="4158091"/>
            <a:ext cx="403769" cy="40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69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BE0B-0012-4131-BE21-2A079578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Interested in sharing 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your views?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9B69-052E-4CB1-A041-D8C3FF0D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793" y="2175783"/>
            <a:ext cx="7338431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does ‘good’ user engagement look like?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role should user groups and user forums play? </a:t>
            </a:r>
          </a:p>
          <a:p>
            <a:pPr marL="914400" lvl="1" indent="-5143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works well? </a:t>
            </a:r>
          </a:p>
          <a:p>
            <a:pPr marL="914400" lvl="1" indent="-5143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could be improved?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would you like the strategy to deliver?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id="{F29C79DA-79F5-4813-B277-09FAEF6689E2}"/>
              </a:ext>
            </a:extLst>
          </p:cNvPr>
          <p:cNvSpPr/>
          <p:nvPr/>
        </p:nvSpPr>
        <p:spPr>
          <a:xfrm>
            <a:off x="7397677" y="156509"/>
            <a:ext cx="1680387" cy="1086578"/>
          </a:xfrm>
          <a:prstGeom prst="wedgeEllipseCallout">
            <a:avLst>
              <a:gd name="adj1" fmla="val -44978"/>
              <a:gd name="adj2" fmla="val 64599"/>
            </a:avLst>
          </a:prstGeom>
          <a:solidFill>
            <a:srgbClr val="003D59"/>
          </a:solidFill>
          <a:ln>
            <a:solidFill>
              <a:srgbClr val="00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peech Bubble: Oval 31">
            <a:extLst>
              <a:ext uri="{FF2B5EF4-FFF2-40B4-BE49-F238E27FC236}">
                <a16:creationId xmlns:a16="http://schemas.microsoft.com/office/drawing/2014/main" id="{4AE719D9-D258-48FB-9BC8-E21EF143121B}"/>
              </a:ext>
            </a:extLst>
          </p:cNvPr>
          <p:cNvSpPr/>
          <p:nvPr/>
        </p:nvSpPr>
        <p:spPr>
          <a:xfrm>
            <a:off x="147599" y="139030"/>
            <a:ext cx="1680387" cy="1086578"/>
          </a:xfrm>
          <a:prstGeom prst="wedgeEllipseCallout">
            <a:avLst>
              <a:gd name="adj1" fmla="val 25763"/>
              <a:gd name="adj2" fmla="val 70610"/>
            </a:avLst>
          </a:prstGeom>
          <a:solidFill>
            <a:srgbClr val="003D59"/>
          </a:solidFill>
          <a:ln>
            <a:solidFill>
              <a:srgbClr val="003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3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BE0B-0012-4131-BE21-2A079578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27577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you have any ideas, views or frustrations to share…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9B69-052E-4CB1-A041-D8C3FF0D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2" y="1628800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email the project team:</a:t>
            </a:r>
          </a:p>
          <a:p>
            <a:pPr marL="57150" indent="0">
              <a:buNone/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tegwen.green@ons.gov,uk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andy.schofield@ons.gov.uk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nancy.singh@ons.gov.uk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and/or complete our on-line user survey:</a:t>
            </a:r>
          </a:p>
          <a:p>
            <a:pPr marL="514350" indent="-4572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soon!</a:t>
            </a:r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1C68AE-806D-445C-8879-D2779B9EB4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787727"/>
            <a:ext cx="2191223" cy="128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87565"/>
      </p:ext>
    </p:extLst>
  </p:cSld>
  <p:clrMapOvr>
    <a:masterClrMapping/>
  </p:clrMapOvr>
</p:sld>
</file>

<file path=ppt/theme/theme1.xml><?xml version="1.0" encoding="utf-8"?>
<a:theme xmlns:a="http://schemas.openxmlformats.org/drawingml/2006/main" name="GPT template white with small dark cog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5359087ad404c199aee74686ab194d3 xmlns="e14115de-03ae-49b5-af01-31035404c456">
      <Terms xmlns="http://schemas.microsoft.com/office/infopath/2007/PartnerControls">
        <TermInfo xmlns="http://schemas.microsoft.com/office/infopath/2007/PartnerControls">
          <TermName xmlns="http://schemas.microsoft.com/office/infopath/2007/PartnerControls"/>
          <TermId xmlns="http://schemas.microsoft.com/office/infopath/2007/PartnerControls">96356c75-f26d-45f0-a4b1-e809250f704c</TermId>
        </TermInfo>
      </Terms>
    </o5359087ad404c199aee74686ab194d3>
    <_dlc_DocId xmlns="37655e2e-3ff4-440c-aed8-80b3c3e7d4fa">D5PZWENCX5VS-1310562904-6808</_dlc_DocId>
    <_dlc_DocIdUrl xmlns="37655e2e-3ff4-440c-aed8-80b3c3e7d4fa">
      <Url>https://share.sp.ons.statistics.gov.uk/sites/BPI/_layouts/15/DocIdRedir.aspx?ID=D5PZWENCX5VS-1310562904-6808</Url>
      <Description>D5PZWENCX5VS-1310562904-6808</Description>
    </_dlc_DocIdUrl>
    <TaxKeywordTaxHTField xmlns="e14115de-03ae-49b5-af01-31035404c456">
      <Terms xmlns="http://schemas.microsoft.com/office/infopath/2007/PartnerControls"/>
    </TaxKeywordTaxHTField>
    <EDRMSOwner xmlns="725eb8af-a22e-4015-b4a3-452ecd3a4d5a" xsi:nil="true"/>
    <Retention xmlns="725eb8af-a22e-4015-b4a3-452ecd3a4d5a">0</Retention>
    <RetentionType xmlns="725eb8af-a22e-4015-b4a3-452ecd3a4d5a">Notify</RetentionType>
    <RetentionDate xmlns="725eb8af-a22e-4015-b4a3-452ecd3a4d5a" xsi:nil="true"/>
  </documentManagement>
</p:properties>
</file>

<file path=customXml/item2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:Policy xmlns:p="office.server.policy" id="" local="true">
  <p:Name>ONS Presentation</p:Name>
  <p:Description/>
  <p:Statement/>
  <p:PolicyItems>
    <p:PolicyItem featureId="Microsoft.Office.RecordsManagement.PolicyFeatures.Expiration" staticId="0x010100633886D3C3E6E14084C370D144EF4987|2057524105" UniqueId="3b356aab-fec3-42ac-b014-24801bc423cb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100</number>
                  <property>Retention_x0020_Date</property>
                  <period>years</period>
                </formula>
                <action type="action" id="ONS-RetentionAction"/>
              </data>
            </stages>
          </Schedule>
        </Schedules>
      </p:CustomData>
    </p:PolicyItem>
  </p:PolicyItems>
</p:Policy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ONS Presentation" ma:contentTypeID="0x010100633886D3C3E6E14084C370D144EF4987008B9A5EEAC452CC4A9B0DB6E7AFAC1C2E" ma:contentTypeVersion="56" ma:contentTypeDescription="Create a new presentation." ma:contentTypeScope="" ma:versionID="c4978ba75bdff5467a5b20bc39723fc1">
  <xsd:schema xmlns:xsd="http://www.w3.org/2001/XMLSchema" xmlns:xs="http://www.w3.org/2001/XMLSchema" xmlns:p="http://schemas.microsoft.com/office/2006/metadata/properties" xmlns:ns1="http://schemas.microsoft.com/sharepoint/v3" xmlns:ns3="e14115de-03ae-49b5-af01-31035404c456" xmlns:ns4="725eb8af-a22e-4015-b4a3-452ecd3a4d5a" xmlns:ns6="37655e2e-3ff4-440c-aed8-80b3c3e7d4fa" targetNamespace="http://schemas.microsoft.com/office/2006/metadata/properties" ma:root="true" ma:fieldsID="06ff8a6c3ee82047486493d6fa901154" ns1:_="" ns3:_="" ns4:_="" ns6:_="">
    <xsd:import namespace="http://schemas.microsoft.com/sharepoint/v3"/>
    <xsd:import namespace="e14115de-03ae-49b5-af01-31035404c456"/>
    <xsd:import namespace="725eb8af-a22e-4015-b4a3-452ecd3a4d5a"/>
    <xsd:import namespace="37655e2e-3ff4-440c-aed8-80b3c3e7d4fa"/>
    <xsd:element name="properties">
      <xsd:complexType>
        <xsd:sequence>
          <xsd:element name="documentManagement">
            <xsd:complexType>
              <xsd:all>
                <xsd:element ref="ns3:o5359087ad404c199aee74686ab194d3" minOccurs="0"/>
                <xsd:element ref="ns4:RetentionDate" minOccurs="0"/>
                <xsd:element ref="ns4:Retention" minOccurs="0"/>
                <xsd:element ref="ns4:EDRMSOwner" minOccurs="0"/>
                <xsd:element ref="ns4:RetentionType" minOccurs="0"/>
                <xsd:element ref="ns3:TaxKeywordTaxHTField" minOccurs="0"/>
                <xsd:element ref="ns1:_dlc_Exempt" minOccurs="0"/>
                <xsd:element ref="ns1:_dlc_ExpireDateSaved" minOccurs="0"/>
                <xsd:element ref="ns1:_dlc_ExpireDate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7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8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9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115de-03ae-49b5-af01-31035404c456" elementFormDefault="qualified">
    <xsd:import namespace="http://schemas.microsoft.com/office/2006/documentManagement/types"/>
    <xsd:import namespace="http://schemas.microsoft.com/office/infopath/2007/PartnerControls"/>
    <xsd:element name="o5359087ad404c199aee74686ab194d3" ma:index="7" ma:taxonomy="true" ma:internalName="o5359087ad404c199aee74686ab194d3" ma:taxonomyFieldName="RecordType" ma:displayName="Record Type" ma:readOnly="false" ma:default="" ma:fieldId="{85359087-ad40-4c19-9aee-74686ab194d3}" ma:sspId="a7dd7a64-f5c5-4f30-b8c4-f5626f639d1b" ma:termSetId="b7884471-767e-4886-9e04-df700fa96f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a7dd7a64-f5c5-4f30-b8c4-f5626f639d1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eb8af-a22e-4015-b4a3-452ecd3a4d5a" elementFormDefault="qualified">
    <xsd:import namespace="http://schemas.microsoft.com/office/2006/documentManagement/types"/>
    <xsd:import namespace="http://schemas.microsoft.com/office/infopath/2007/PartnerControls"/>
    <xsd:element name="RetentionDate" ma:index="10" nillable="true" ma:displayName="Retention Date" ma:format="DateOnly" ma:internalName="Retention_x0020_Date" ma:readOnly="false">
      <xsd:simpleType>
        <xsd:restriction base="dms:DateTime"/>
      </xsd:simpleType>
    </xsd:element>
    <xsd:element name="Retention" ma:index="11" nillable="true" ma:displayName="Retention" ma:default="0" ma:internalName="Retention" ma:readOnly="false">
      <xsd:simpleType>
        <xsd:restriction base="dms:Number"/>
      </xsd:simpleType>
    </xsd:element>
    <xsd:element name="EDRMSOwner" ma:index="12" nillable="true" ma:displayName="EDRMSOwner" ma:hidden="true" ma:internalName="EDRMSOwner" ma:readOnly="false">
      <xsd:simpleType>
        <xsd:restriction base="dms:Text"/>
      </xsd:simpleType>
    </xsd:element>
    <xsd:element name="RetentionType" ma:index="13" nillable="true" ma:displayName="Retention Type" ma:default="Notify" ma:internalName="Retention_x0020_Type" ma:readOnly="false">
      <xsd:simpleType>
        <xsd:restriction base="dms:Choice">
          <xsd:enumeration value="Notify"/>
          <xsd:enumeration value="Delete"/>
          <xsd:enumeration value="Decla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55e2e-3ff4-440c-aed8-80b3c3e7d4fa" elementFormDefault="qualified">
    <xsd:import namespace="http://schemas.microsoft.com/office/2006/documentManagement/types"/>
    <xsd:import namespace="http://schemas.microsoft.com/office/infopath/2007/PartnerControls"/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haredContentType xmlns="Microsoft.SharePoint.Taxonomy.ContentTypeSync" SourceId="a7dd7a64-f5c5-4f30-b8c4-f5626f639d1b" ContentTypeId="0x010100633886D3C3E6E14084C370D144EF4987" PreviousValue="false"/>
</file>

<file path=customXml/item7.xml><?xml version="1.0" encoding="utf-8"?>
<metadata xmlns="http://www.objective.com/ecm/document/metadata/FF3C5B18883D4E21973B57C2EEED7FD1" version="1.0.0">
  <systemFields>
    <field name="Objective-Id">
      <value order="0">A29794194</value>
    </field>
    <field name="Objective-Title">
      <value order="0">20200430 Third Sector - Presentation 2 - GSS User Engagement Strategy - Tegwen Green - for publication</value>
    </field>
    <field name="Objective-Description">
      <value order="0"/>
    </field>
    <field name="Objective-CreationStamp">
      <value order="0">2020-04-24T13:52:13Z</value>
    </field>
    <field name="Objective-IsApproved">
      <value order="0">false</value>
    </field>
    <field name="Objective-IsPublished">
      <value order="0">true</value>
    </field>
    <field name="Objective-DatePublished">
      <value order="0">2020-04-24T13:52:45Z</value>
    </field>
    <field name="Objective-ModificationStamp">
      <value order="0">2020-04-29T14:32:55Z</value>
    </field>
    <field name="Objective-Owner">
      <value order="0">Deehan Karen (KAS)</value>
    </field>
    <field name="Objective-Path">
      <value order="0">Objective Global Folder:Business File Plan:Health &amp; Social Services (HSS):Health &amp; Social Services (HSS) - KAS - Chief Statistician:1 - Save:KAS Information Security &amp; Events Management:KAS Events &amp; User Engagement:KAS - 2015-2020 - Third Sector User Panel:20200430 Third Sector Statistics User Panel</value>
    </field>
    <field name="Objective-Parent">
      <value order="0">20200430 Third Sector Statistics User Panel</value>
    </field>
    <field name="Objective-State">
      <value order="0">Published</value>
    </field>
    <field name="Objective-VersionId">
      <value order="0">vA59401414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qA1232802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2020-04-23T23:00:00Z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EBDC073D-5C27-4BA3-BC6B-58F6264B7D88}">
  <ds:schemaRefs>
    <ds:schemaRef ds:uri="e14115de-03ae-49b5-af01-31035404c456"/>
    <ds:schemaRef ds:uri="725eb8af-a22e-4015-b4a3-452ecd3a4d5a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37655e2e-3ff4-440c-aed8-80b3c3e7d4f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57F5CD-B637-4717-812C-C2B363B6C84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73DDFE9-B0E6-4F1B-BD3C-DCDD9E871DD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62E9464-0E7A-4B9B-8A1C-66522679E6FB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5EFED4C5-D9D9-49C3-B4F7-E7E63697A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14115de-03ae-49b5-af01-31035404c456"/>
    <ds:schemaRef ds:uri="725eb8af-a22e-4015-b4a3-452ecd3a4d5a"/>
    <ds:schemaRef ds:uri="37655e2e-3ff4-440c-aed8-80b3c3e7d4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9C4CB3DE-27D5-495F-BAFE-ABE991EC1F4A}">
  <ds:schemaRefs>
    <ds:schemaRef ds:uri="Microsoft.SharePoint.Taxonomy.ContentTypeSync"/>
  </ds:schemaRefs>
</ds:datastoreItem>
</file>

<file path=customXml/itemProps7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GPT template white with small dark cogs</Template>
  <TotalTime>11998</TotalTime>
  <Words>407</Words>
  <Application>Microsoft Office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GPT template white with small dark cogs</vt:lpstr>
      <vt:lpstr>GSS user engagement strategy </vt:lpstr>
      <vt:lpstr>PowerPoint Presentation</vt:lpstr>
      <vt:lpstr>In our response we committed to… </vt:lpstr>
      <vt:lpstr>Developing the strategy - our plan</vt:lpstr>
      <vt:lpstr>Developing the strategy: ensuring official statistics meet society’s needs</vt:lpstr>
      <vt:lpstr>Developing the strategy: ensuring official statistics meet society’s needs</vt:lpstr>
      <vt:lpstr>Developing the strategy: progress and plans</vt:lpstr>
      <vt:lpstr> Interested in sharing  your views?  </vt:lpstr>
      <vt:lpstr>If you have any ideas, views or frustrations to share…</vt:lpstr>
    </vt:vector>
  </TitlesOfParts>
  <Company>Office for National Statistics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Welsh 3rd sector statistics user panel</dc:title>
  <dc:creator>Wendy Cottis</dc:creator>
  <cp:keywords/>
  <cp:lastModifiedBy>Cox, Jonathan (KAS)</cp:lastModifiedBy>
  <cp:revision>518</cp:revision>
  <cp:lastPrinted>2018-05-22T16:41:27Z</cp:lastPrinted>
  <dcterms:created xsi:type="dcterms:W3CDTF">2008-04-08T07:59:13Z</dcterms:created>
  <dcterms:modified xsi:type="dcterms:W3CDTF">2020-05-01T11:10:15Z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06c84024-4403-4a04-b44b-e50e08327683</vt:lpwstr>
  </property>
  <property fmtid="{D5CDD505-2E9C-101B-9397-08002B2CF9AE}" pid="3" name="ContentTypeId">
    <vt:lpwstr>0x010100633886D3C3E6E14084C370D144EF4987008B9A5EEAC452CC4A9B0DB6E7AFAC1C2E</vt:lpwstr>
  </property>
  <property fmtid="{D5CDD505-2E9C-101B-9397-08002B2CF9AE}" pid="4" name="_dlc_DocId">
    <vt:lpwstr>D5PZWENCX5VS-602270962-178</vt:lpwstr>
  </property>
  <property fmtid="{D5CDD505-2E9C-101B-9397-08002B2CF9AE}" pid="5" name="_dlc_DocIdUrl">
    <vt:lpwstr>https://share.sp.ons.statistics.gov.uk/sites/BPI/_layouts/15/DocIdRedir.aspx?ID=D5PZWENCX5VS-602270962-178, D5PZWENCX5VS-602270962-178</vt:lpwstr>
  </property>
  <property fmtid="{D5CDD505-2E9C-101B-9397-08002B2CF9AE}" pid="6" name="TaxKeyword">
    <vt:lpwstr/>
  </property>
  <property fmtid="{D5CDD505-2E9C-101B-9397-08002B2CF9AE}" pid="7" name="RecordType">
    <vt:lpwstr>2;#|96356c75-f26d-45f0-a4b1-e809250f704c</vt:lpwstr>
  </property>
  <property fmtid="{D5CDD505-2E9C-101B-9397-08002B2CF9AE}" pid="8" name="TaxKeywordTaxHTField">
    <vt:lpwstr>user engagement|fd6b9039-c6cb-4d43-bb7f-3152d47aa850;Powerpoint|9496fb48-9a5e-4f91-8eb1-68488add372b;DFID|93655987-a7ec-4948-b2c9-71335f996a35;Good Practice Team|60511897-ea03-4964-b14d-6e700d9adbcd</vt:lpwstr>
  </property>
  <property fmtid="{D5CDD505-2E9C-101B-9397-08002B2CF9AE}" pid="9" name="_dlc_policyId">
    <vt:lpwstr>0x010100633886D3C3E6E14084C370D144EF4987|2057524105</vt:lpwstr>
  </property>
  <property fmtid="{D5CDD505-2E9C-101B-9397-08002B2CF9AE}" pid="10" name="ItemRetentionFormula">
    <vt:lpwstr>&lt;formula id="Microsoft.Office.RecordsManagement.PolicyFeatures.Expiration.Formula.BuiltIn"&gt;&lt;number&gt;100&lt;/number&gt;&lt;property&gt;Retention_x005f_x0020_Date&lt;/property&gt;&lt;period&gt;years&lt;/period&gt;&lt;/formula&gt;</vt:lpwstr>
  </property>
  <property fmtid="{D5CDD505-2E9C-101B-9397-08002B2CF9AE}" pid="11" name="TaxCatchAll">
    <vt:lpwstr>2;#|96356c75-f26d-45f0-a4b1-e809250f704c</vt:lpwstr>
  </property>
  <property fmtid="{D5CDD505-2E9C-101B-9397-08002B2CF9AE}" pid="12" name="Objective-Id">
    <vt:lpwstr>A29794194</vt:lpwstr>
  </property>
  <property fmtid="{D5CDD505-2E9C-101B-9397-08002B2CF9AE}" pid="13" name="Objective-Title">
    <vt:lpwstr>20200430 Third Sector - Presentation 2 - GSS User Engagement Strategy - Tegwen Green - for publication</vt:lpwstr>
  </property>
  <property fmtid="{D5CDD505-2E9C-101B-9397-08002B2CF9AE}" pid="14" name="Objective-Description">
    <vt:lpwstr/>
  </property>
  <property fmtid="{D5CDD505-2E9C-101B-9397-08002B2CF9AE}" pid="15" name="Objective-CreationStamp">
    <vt:filetime>2020-04-24T13:52:21Z</vt:filetime>
  </property>
  <property fmtid="{D5CDD505-2E9C-101B-9397-08002B2CF9AE}" pid="16" name="Objective-IsApproved">
    <vt:bool>false</vt:bool>
  </property>
  <property fmtid="{D5CDD505-2E9C-101B-9397-08002B2CF9AE}" pid="17" name="Objective-IsPublished">
    <vt:bool>true</vt:bool>
  </property>
  <property fmtid="{D5CDD505-2E9C-101B-9397-08002B2CF9AE}" pid="18" name="Objective-DatePublished">
    <vt:filetime>2020-04-24T13:52:45Z</vt:filetime>
  </property>
  <property fmtid="{D5CDD505-2E9C-101B-9397-08002B2CF9AE}" pid="19" name="Objective-ModificationStamp">
    <vt:filetime>2020-04-29T14:32:55Z</vt:filetime>
  </property>
  <property fmtid="{D5CDD505-2E9C-101B-9397-08002B2CF9AE}" pid="20" name="Objective-Owner">
    <vt:lpwstr>Deehan Karen (KAS)</vt:lpwstr>
  </property>
  <property fmtid="{D5CDD505-2E9C-101B-9397-08002B2CF9AE}" pid="21" name="Objective-Path">
    <vt:lpwstr>Objective Global Folder:Business File Plan:Health &amp; Social Services (HSS):Health &amp; Social Services (HSS) - KAS - Chief Statistician:1 - Save:KAS Information Security &amp; Events Management:KAS Events &amp; User Engagement:KAS - 2015-2020 - Third Sector User Pane</vt:lpwstr>
  </property>
  <property fmtid="{D5CDD505-2E9C-101B-9397-08002B2CF9AE}" pid="22" name="Objective-Parent">
    <vt:lpwstr>20200430 Third Sector Statistics User Panel</vt:lpwstr>
  </property>
  <property fmtid="{D5CDD505-2E9C-101B-9397-08002B2CF9AE}" pid="23" name="Objective-State">
    <vt:lpwstr>Published</vt:lpwstr>
  </property>
  <property fmtid="{D5CDD505-2E9C-101B-9397-08002B2CF9AE}" pid="24" name="Objective-VersionId">
    <vt:lpwstr>vA59401414</vt:lpwstr>
  </property>
  <property fmtid="{D5CDD505-2E9C-101B-9397-08002B2CF9AE}" pid="25" name="Objective-Version">
    <vt:lpwstr>1.0</vt:lpwstr>
  </property>
  <property fmtid="{D5CDD505-2E9C-101B-9397-08002B2CF9AE}" pid="26" name="Objective-VersionNumber">
    <vt:r8>2</vt:r8>
  </property>
  <property fmtid="{D5CDD505-2E9C-101B-9397-08002B2CF9AE}" pid="27" name="Objective-VersionComment">
    <vt:lpwstr>Version 2</vt:lpwstr>
  </property>
  <property fmtid="{D5CDD505-2E9C-101B-9397-08002B2CF9AE}" pid="28" name="Objective-FileNumber">
    <vt:lpwstr>qA1232802</vt:lpwstr>
  </property>
  <property fmtid="{D5CDD505-2E9C-101B-9397-08002B2CF9AE}" pid="29" name="Objective-Classification">
    <vt:lpwstr>[Inherited - Official]</vt:lpwstr>
  </property>
  <property fmtid="{D5CDD505-2E9C-101B-9397-08002B2CF9AE}" pid="30" name="Objective-Caveats">
    <vt:lpwstr/>
  </property>
  <property fmtid="{D5CDD505-2E9C-101B-9397-08002B2CF9AE}" pid="31" name="Objective-Language">
    <vt:lpwstr>English (eng)</vt:lpwstr>
  </property>
  <property fmtid="{D5CDD505-2E9C-101B-9397-08002B2CF9AE}" pid="32" name="Objective-Date Acquired">
    <vt:filetime>2020-04-23T23:00:00Z</vt:filetime>
  </property>
  <property fmtid="{D5CDD505-2E9C-101B-9397-08002B2CF9AE}" pid="33" name="Objective-What to Keep">
    <vt:lpwstr>No</vt:lpwstr>
  </property>
  <property fmtid="{D5CDD505-2E9C-101B-9397-08002B2CF9AE}" pid="34" name="Objective-Official Translation">
    <vt:lpwstr/>
  </property>
  <property fmtid="{D5CDD505-2E9C-101B-9397-08002B2CF9AE}" pid="35" name="Objective-Connect Creator">
    <vt:lpwstr/>
  </property>
  <property fmtid="{D5CDD505-2E9C-101B-9397-08002B2CF9AE}" pid="36" name="Objective-Comment">
    <vt:lpwstr/>
  </property>
</Properties>
</file>