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9"/>
  </p:notesMasterIdLst>
  <p:sldIdLst>
    <p:sldId id="385" r:id="rId6"/>
    <p:sldId id="384" r:id="rId7"/>
    <p:sldId id="387" r:id="rId8"/>
    <p:sldId id="392" r:id="rId9"/>
    <p:sldId id="393" r:id="rId10"/>
    <p:sldId id="394" r:id="rId11"/>
    <p:sldId id="388" r:id="rId12"/>
    <p:sldId id="389" r:id="rId13"/>
    <p:sldId id="390" r:id="rId14"/>
    <p:sldId id="265" r:id="rId15"/>
    <p:sldId id="391" r:id="rId16"/>
    <p:sldId id="395" r:id="rId17"/>
    <p:sldId id="3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3D7204-2B78-460D-9E8B-7C97D5B98F1A}">
          <p14:sldIdLst>
            <p14:sldId id="385"/>
            <p14:sldId id="384"/>
            <p14:sldId id="387"/>
            <p14:sldId id="392"/>
            <p14:sldId id="393"/>
            <p14:sldId id="394"/>
            <p14:sldId id="388"/>
            <p14:sldId id="389"/>
            <p14:sldId id="390"/>
            <p14:sldId id="265"/>
            <p14:sldId id="391"/>
            <p14:sldId id="395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E20"/>
    <a:srgbClr val="6A0D69"/>
    <a:srgbClr val="E1B924"/>
    <a:srgbClr val="D55F5C"/>
    <a:srgbClr val="69528C"/>
    <a:srgbClr val="E1C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6" autoAdjust="0"/>
    <p:restoredTop sz="63583" autoAdjust="0"/>
  </p:normalViewPr>
  <p:slideViewPr>
    <p:cSldViewPr snapToGrid="0">
      <p:cViewPr varScale="1">
        <p:scale>
          <a:sx n="111" d="100"/>
          <a:sy n="111" d="100"/>
        </p:scale>
        <p:origin x="52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F1E86-F0E1-47A2-A470-6AB7154FDF62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C4A53E-956E-426F-88A6-6755DFF86B06}">
      <dgm:prSet phldrT="[Text]"/>
      <dgm:spPr>
        <a:solidFill>
          <a:srgbClr val="6A0D69"/>
        </a:solidFill>
        <a:ln>
          <a:noFill/>
        </a:ln>
      </dgm:spPr>
      <dgm:t>
        <a:bodyPr/>
        <a:lstStyle/>
        <a:p>
          <a:r>
            <a:rPr lang="en-GB" dirty="0"/>
            <a:t>Gain insights</a:t>
          </a:r>
        </a:p>
      </dgm:t>
    </dgm:pt>
    <dgm:pt modelId="{65ED2CAA-D217-48CB-8414-E336A21AB402}" type="parTrans" cxnId="{72AAB483-D3E8-4917-928F-243259DD09DF}">
      <dgm:prSet/>
      <dgm:spPr/>
      <dgm:t>
        <a:bodyPr/>
        <a:lstStyle/>
        <a:p>
          <a:endParaRPr lang="en-GB"/>
        </a:p>
      </dgm:t>
    </dgm:pt>
    <dgm:pt modelId="{13A83D0D-8FC6-4BB0-A257-9038E6DA9FCC}" type="sibTrans" cxnId="{72AAB483-D3E8-4917-928F-243259DD09DF}">
      <dgm:prSet/>
      <dgm:spPr/>
      <dgm:t>
        <a:bodyPr/>
        <a:lstStyle/>
        <a:p>
          <a:endParaRPr lang="en-GB"/>
        </a:p>
      </dgm:t>
    </dgm:pt>
    <dgm:pt modelId="{19FCF4BA-29A1-4A5E-A289-8BDE271E7D39}">
      <dgm:prSet phldrT="[Text]"/>
      <dgm:spPr>
        <a:solidFill>
          <a:srgbClr val="6A0D69"/>
        </a:solidFill>
        <a:ln>
          <a:noFill/>
        </a:ln>
      </dgm:spPr>
      <dgm:t>
        <a:bodyPr/>
        <a:lstStyle/>
        <a:p>
          <a:r>
            <a:rPr lang="en-GB" dirty="0"/>
            <a:t>Develop solutions</a:t>
          </a:r>
        </a:p>
      </dgm:t>
    </dgm:pt>
    <dgm:pt modelId="{95A19421-6133-42E8-B0DF-AEB87D740E06}" type="parTrans" cxnId="{8BBBBB8D-CAD3-42CD-B767-B2373370A8C8}">
      <dgm:prSet/>
      <dgm:spPr/>
      <dgm:t>
        <a:bodyPr/>
        <a:lstStyle/>
        <a:p>
          <a:endParaRPr lang="en-GB"/>
        </a:p>
      </dgm:t>
    </dgm:pt>
    <dgm:pt modelId="{CAA9DFAA-CAE9-444F-A17B-0BBFC23ED990}" type="sibTrans" cxnId="{8BBBBB8D-CAD3-42CD-B767-B2373370A8C8}">
      <dgm:prSet/>
      <dgm:spPr/>
      <dgm:t>
        <a:bodyPr/>
        <a:lstStyle/>
        <a:p>
          <a:endParaRPr lang="en-GB"/>
        </a:p>
      </dgm:t>
    </dgm:pt>
    <dgm:pt modelId="{F57625B1-D621-42F5-B6B9-88DB9FBC7D92}">
      <dgm:prSet phldrT="[Text]"/>
      <dgm:spPr>
        <a:solidFill>
          <a:srgbClr val="6A0D69"/>
        </a:solidFill>
        <a:ln>
          <a:noFill/>
        </a:ln>
      </dgm:spPr>
      <dgm:t>
        <a:bodyPr/>
        <a:lstStyle/>
        <a:p>
          <a:r>
            <a:rPr lang="en-GB" dirty="0"/>
            <a:t>Create change</a:t>
          </a:r>
        </a:p>
      </dgm:t>
    </dgm:pt>
    <dgm:pt modelId="{E1CCFA1C-F140-4BE6-B9E9-03B79596CF2B}" type="parTrans" cxnId="{24E5060A-F083-4EAE-8E76-CFB22AC53215}">
      <dgm:prSet/>
      <dgm:spPr/>
      <dgm:t>
        <a:bodyPr/>
        <a:lstStyle/>
        <a:p>
          <a:endParaRPr lang="en-GB"/>
        </a:p>
      </dgm:t>
    </dgm:pt>
    <dgm:pt modelId="{74A8F373-C9FA-4BCE-9294-B12E76D90E3E}" type="sibTrans" cxnId="{24E5060A-F083-4EAE-8E76-CFB22AC53215}">
      <dgm:prSet/>
      <dgm:spPr/>
      <dgm:t>
        <a:bodyPr/>
        <a:lstStyle/>
        <a:p>
          <a:endParaRPr lang="en-GB"/>
        </a:p>
      </dgm:t>
    </dgm:pt>
    <dgm:pt modelId="{C1624991-9E1D-4654-81D7-0A580D8CB2D4}" type="pres">
      <dgm:prSet presAssocID="{F26F1E86-F0E1-47A2-A470-6AB7154FDF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B93E2C-2FE8-4BBB-9E0C-7381EA6FCF0B}" type="pres">
      <dgm:prSet presAssocID="{3FC4A53E-956E-426F-88A6-6755DFF86B06}" presName="composite" presStyleCnt="0"/>
      <dgm:spPr/>
    </dgm:pt>
    <dgm:pt modelId="{E2F6DA8C-CF0F-4FD1-B848-10FEFDC0A02E}" type="pres">
      <dgm:prSet presAssocID="{3FC4A53E-956E-426F-88A6-6755DFF86B06}" presName="imagSh" presStyleLbl="bgImgPlace1" presStyleIdx="0" presStyleCnt="3" custScaleX="60773" custScaleY="58238" custLinFactNeighborX="17736" custLinFactNeighborY="1776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0E76309-EFAC-4803-8714-F1264DCF4DBC}" type="pres">
      <dgm:prSet presAssocID="{3FC4A53E-956E-426F-88A6-6755DFF86B06}" presName="txNode" presStyleLbl="node1" presStyleIdx="0" presStyleCnt="3" custLinFactNeighborX="-22688" custLinFactNeighborY="51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78A5F-2982-487E-AF70-9CCCB8361A94}" type="pres">
      <dgm:prSet presAssocID="{13A83D0D-8FC6-4BB0-A257-9038E6DA9FC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3192668-06A2-4CAA-9804-C853D80DE31A}" type="pres">
      <dgm:prSet presAssocID="{13A83D0D-8FC6-4BB0-A257-9038E6DA9FCC}" presName="connTx" presStyleLbl="sibTrans2D1" presStyleIdx="0" presStyleCnt="2"/>
      <dgm:spPr/>
      <dgm:t>
        <a:bodyPr/>
        <a:lstStyle/>
        <a:p>
          <a:endParaRPr lang="en-US"/>
        </a:p>
      </dgm:t>
    </dgm:pt>
    <dgm:pt modelId="{DE9F5051-917E-4B47-9DD7-A3301317ACBF}" type="pres">
      <dgm:prSet presAssocID="{19FCF4BA-29A1-4A5E-A289-8BDE271E7D39}" presName="composite" presStyleCnt="0"/>
      <dgm:spPr/>
    </dgm:pt>
    <dgm:pt modelId="{9811C509-1C09-47E7-A8EF-D8972FD2794E}" type="pres">
      <dgm:prSet presAssocID="{19FCF4BA-29A1-4A5E-A289-8BDE271E7D39}" presName="imagSh" presStyleLbl="bgImgPlace1" presStyleIdx="1" presStyleCnt="3" custScaleX="60570" custScaleY="62055" custLinFactNeighborX="18141" custLinFactNeighborY="1831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A52C7A3-1C9D-45ED-B4FD-0A0C1A5BA5F0}" type="pres">
      <dgm:prSet presAssocID="{19FCF4BA-29A1-4A5E-A289-8BDE271E7D39}" presName="txNode" presStyleLbl="node1" presStyleIdx="1" presStyleCnt="3" custLinFactNeighborX="-1290" custLinFactNeighborY="49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F9F2A-4F92-4A49-9A7A-3F9D75BAE618}" type="pres">
      <dgm:prSet presAssocID="{CAA9DFAA-CAE9-444F-A17B-0BBFC23ED990}" presName="sibTrans" presStyleLbl="sibTrans2D1" presStyleIdx="1" presStyleCnt="2" custLinFactNeighborX="-31131"/>
      <dgm:spPr/>
      <dgm:t>
        <a:bodyPr/>
        <a:lstStyle/>
        <a:p>
          <a:endParaRPr lang="en-US"/>
        </a:p>
      </dgm:t>
    </dgm:pt>
    <dgm:pt modelId="{A3563676-B169-4AE1-B875-B306E26BB568}" type="pres">
      <dgm:prSet presAssocID="{CAA9DFAA-CAE9-444F-A17B-0BBFC23ED990}" presName="connTx" presStyleLbl="sibTrans2D1" presStyleIdx="1" presStyleCnt="2"/>
      <dgm:spPr/>
      <dgm:t>
        <a:bodyPr/>
        <a:lstStyle/>
        <a:p>
          <a:endParaRPr lang="en-US"/>
        </a:p>
      </dgm:t>
    </dgm:pt>
    <dgm:pt modelId="{BA1FC2B9-6F59-4A8B-A3BA-9F4C75FD076B}" type="pres">
      <dgm:prSet presAssocID="{F57625B1-D621-42F5-B6B9-88DB9FBC7D92}" presName="composite" presStyleCnt="0"/>
      <dgm:spPr/>
    </dgm:pt>
    <dgm:pt modelId="{191B632D-8DB8-4929-B377-DF3FBC2B3363}" type="pres">
      <dgm:prSet presAssocID="{F57625B1-D621-42F5-B6B9-88DB9FBC7D92}" presName="imagSh" presStyleLbl="bgImgPlace1" presStyleIdx="2" presStyleCnt="3" custScaleX="48932" custScaleY="60542" custLinFactNeighborX="10531" custLinFactNeighborY="177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D111DD3-E029-4ACF-85FA-B5A9A53D4E2D}" type="pres">
      <dgm:prSet presAssocID="{F57625B1-D621-42F5-B6B9-88DB9FBC7D92}" presName="txNode" presStyleLbl="node1" presStyleIdx="2" presStyleCnt="3" custLinFactNeighborX="-3914" custLinFactNeighborY="49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A81C36-CFEA-4E1A-BF04-69DC627FDBB4}" type="presOf" srcId="{13A83D0D-8FC6-4BB0-A257-9038E6DA9FCC}" destId="{D3192668-06A2-4CAA-9804-C853D80DE31A}" srcOrd="1" destOrd="0" presId="urn:microsoft.com/office/officeart/2005/8/layout/hProcess10"/>
    <dgm:cxn modelId="{8BBBBB8D-CAD3-42CD-B767-B2373370A8C8}" srcId="{F26F1E86-F0E1-47A2-A470-6AB7154FDF62}" destId="{19FCF4BA-29A1-4A5E-A289-8BDE271E7D39}" srcOrd="1" destOrd="0" parTransId="{95A19421-6133-42E8-B0DF-AEB87D740E06}" sibTransId="{CAA9DFAA-CAE9-444F-A17B-0BBFC23ED990}"/>
    <dgm:cxn modelId="{3D35ECC2-11BC-4D03-BC38-63449ED84470}" type="presOf" srcId="{3FC4A53E-956E-426F-88A6-6755DFF86B06}" destId="{00E76309-EFAC-4803-8714-F1264DCF4DBC}" srcOrd="0" destOrd="0" presId="urn:microsoft.com/office/officeart/2005/8/layout/hProcess10"/>
    <dgm:cxn modelId="{2A5879EB-FF44-44D7-8613-F0DAA3A67035}" type="presOf" srcId="{F26F1E86-F0E1-47A2-A470-6AB7154FDF62}" destId="{C1624991-9E1D-4654-81D7-0A580D8CB2D4}" srcOrd="0" destOrd="0" presId="urn:microsoft.com/office/officeart/2005/8/layout/hProcess10"/>
    <dgm:cxn modelId="{72AAB483-D3E8-4917-928F-243259DD09DF}" srcId="{F26F1E86-F0E1-47A2-A470-6AB7154FDF62}" destId="{3FC4A53E-956E-426F-88A6-6755DFF86B06}" srcOrd="0" destOrd="0" parTransId="{65ED2CAA-D217-48CB-8414-E336A21AB402}" sibTransId="{13A83D0D-8FC6-4BB0-A257-9038E6DA9FCC}"/>
    <dgm:cxn modelId="{D97CF340-4736-4069-A956-84F453B8ABD9}" type="presOf" srcId="{CAA9DFAA-CAE9-444F-A17B-0BBFC23ED990}" destId="{A3563676-B169-4AE1-B875-B306E26BB568}" srcOrd="1" destOrd="0" presId="urn:microsoft.com/office/officeart/2005/8/layout/hProcess10"/>
    <dgm:cxn modelId="{021074CA-E185-4129-BD41-95827A095DB8}" type="presOf" srcId="{CAA9DFAA-CAE9-444F-A17B-0BBFC23ED990}" destId="{D06F9F2A-4F92-4A49-9A7A-3F9D75BAE618}" srcOrd="0" destOrd="0" presId="urn:microsoft.com/office/officeart/2005/8/layout/hProcess10"/>
    <dgm:cxn modelId="{F93453F8-60DD-4CAA-A30B-27BD9517FE2A}" type="presOf" srcId="{13A83D0D-8FC6-4BB0-A257-9038E6DA9FCC}" destId="{D5378A5F-2982-487E-AF70-9CCCB8361A94}" srcOrd="0" destOrd="0" presId="urn:microsoft.com/office/officeart/2005/8/layout/hProcess10"/>
    <dgm:cxn modelId="{24E5060A-F083-4EAE-8E76-CFB22AC53215}" srcId="{F26F1E86-F0E1-47A2-A470-6AB7154FDF62}" destId="{F57625B1-D621-42F5-B6B9-88DB9FBC7D92}" srcOrd="2" destOrd="0" parTransId="{E1CCFA1C-F140-4BE6-B9E9-03B79596CF2B}" sibTransId="{74A8F373-C9FA-4BCE-9294-B12E76D90E3E}"/>
    <dgm:cxn modelId="{494B2102-B4C3-4308-8D75-61AE84AD9EBE}" type="presOf" srcId="{F57625B1-D621-42F5-B6B9-88DB9FBC7D92}" destId="{9D111DD3-E029-4ACF-85FA-B5A9A53D4E2D}" srcOrd="0" destOrd="0" presId="urn:microsoft.com/office/officeart/2005/8/layout/hProcess10"/>
    <dgm:cxn modelId="{65E6C542-2543-458A-8C83-40DA13300412}" type="presOf" srcId="{19FCF4BA-29A1-4A5E-A289-8BDE271E7D39}" destId="{5A52C7A3-1C9D-45ED-B4FD-0A0C1A5BA5F0}" srcOrd="0" destOrd="0" presId="urn:microsoft.com/office/officeart/2005/8/layout/hProcess10"/>
    <dgm:cxn modelId="{5F2BDC4C-3F44-48D1-BC7B-4AB68A97F8E1}" type="presParOf" srcId="{C1624991-9E1D-4654-81D7-0A580D8CB2D4}" destId="{42B93E2C-2FE8-4BBB-9E0C-7381EA6FCF0B}" srcOrd="0" destOrd="0" presId="urn:microsoft.com/office/officeart/2005/8/layout/hProcess10"/>
    <dgm:cxn modelId="{0FC47DB3-9A6D-4430-AF60-0AA53DF91C8D}" type="presParOf" srcId="{42B93E2C-2FE8-4BBB-9E0C-7381EA6FCF0B}" destId="{E2F6DA8C-CF0F-4FD1-B848-10FEFDC0A02E}" srcOrd="0" destOrd="0" presId="urn:microsoft.com/office/officeart/2005/8/layout/hProcess10"/>
    <dgm:cxn modelId="{43CC3868-E6E0-4F93-A219-7C925B994043}" type="presParOf" srcId="{42B93E2C-2FE8-4BBB-9E0C-7381EA6FCF0B}" destId="{00E76309-EFAC-4803-8714-F1264DCF4DBC}" srcOrd="1" destOrd="0" presId="urn:microsoft.com/office/officeart/2005/8/layout/hProcess10"/>
    <dgm:cxn modelId="{114D1AD9-BA22-42DC-BA48-2FD10AC44DDD}" type="presParOf" srcId="{C1624991-9E1D-4654-81D7-0A580D8CB2D4}" destId="{D5378A5F-2982-487E-AF70-9CCCB8361A94}" srcOrd="1" destOrd="0" presId="urn:microsoft.com/office/officeart/2005/8/layout/hProcess10"/>
    <dgm:cxn modelId="{3603B06E-92DB-40A6-9E0A-980B1260DA2C}" type="presParOf" srcId="{D5378A5F-2982-487E-AF70-9CCCB8361A94}" destId="{D3192668-06A2-4CAA-9804-C853D80DE31A}" srcOrd="0" destOrd="0" presId="urn:microsoft.com/office/officeart/2005/8/layout/hProcess10"/>
    <dgm:cxn modelId="{4A2EFD36-A62F-4F8B-B00D-ACDAA330F176}" type="presParOf" srcId="{C1624991-9E1D-4654-81D7-0A580D8CB2D4}" destId="{DE9F5051-917E-4B47-9DD7-A3301317ACBF}" srcOrd="2" destOrd="0" presId="urn:microsoft.com/office/officeart/2005/8/layout/hProcess10"/>
    <dgm:cxn modelId="{336EE5FB-BD5D-4209-AC6D-93A5F34FE7B9}" type="presParOf" srcId="{DE9F5051-917E-4B47-9DD7-A3301317ACBF}" destId="{9811C509-1C09-47E7-A8EF-D8972FD2794E}" srcOrd="0" destOrd="0" presId="urn:microsoft.com/office/officeart/2005/8/layout/hProcess10"/>
    <dgm:cxn modelId="{F761DABB-0E29-4127-B39E-88E5C3B9502E}" type="presParOf" srcId="{DE9F5051-917E-4B47-9DD7-A3301317ACBF}" destId="{5A52C7A3-1C9D-45ED-B4FD-0A0C1A5BA5F0}" srcOrd="1" destOrd="0" presId="urn:microsoft.com/office/officeart/2005/8/layout/hProcess10"/>
    <dgm:cxn modelId="{27E48797-C987-429F-84BC-1868F509C120}" type="presParOf" srcId="{C1624991-9E1D-4654-81D7-0A580D8CB2D4}" destId="{D06F9F2A-4F92-4A49-9A7A-3F9D75BAE618}" srcOrd="3" destOrd="0" presId="urn:microsoft.com/office/officeart/2005/8/layout/hProcess10"/>
    <dgm:cxn modelId="{89651609-2AFD-49A2-AD88-2762EDDF9C87}" type="presParOf" srcId="{D06F9F2A-4F92-4A49-9A7A-3F9D75BAE618}" destId="{A3563676-B169-4AE1-B875-B306E26BB568}" srcOrd="0" destOrd="0" presId="urn:microsoft.com/office/officeart/2005/8/layout/hProcess10"/>
    <dgm:cxn modelId="{12D0F90A-7407-47D2-95FB-3035B3EF9C0D}" type="presParOf" srcId="{C1624991-9E1D-4654-81D7-0A580D8CB2D4}" destId="{BA1FC2B9-6F59-4A8B-A3BA-9F4C75FD076B}" srcOrd="4" destOrd="0" presId="urn:microsoft.com/office/officeart/2005/8/layout/hProcess10"/>
    <dgm:cxn modelId="{4316C2A8-A39F-4A1F-8B44-77D4658E6317}" type="presParOf" srcId="{BA1FC2B9-6F59-4A8B-A3BA-9F4C75FD076B}" destId="{191B632D-8DB8-4929-B377-DF3FBC2B3363}" srcOrd="0" destOrd="0" presId="urn:microsoft.com/office/officeart/2005/8/layout/hProcess10"/>
    <dgm:cxn modelId="{8AC32E41-01DC-4CFE-B3E7-1C8877760971}" type="presParOf" srcId="{BA1FC2B9-6F59-4A8B-A3BA-9F4C75FD076B}" destId="{9D111DD3-E029-4ACF-85FA-B5A9A53D4E2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6DA8C-CF0F-4FD1-B848-10FEFDC0A02E}">
      <dsp:nvSpPr>
        <dsp:cNvPr id="0" name=""/>
        <dsp:cNvSpPr/>
      </dsp:nvSpPr>
      <dsp:spPr>
        <a:xfrm>
          <a:off x="466906" y="1464300"/>
          <a:ext cx="1331285" cy="12757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E76309-EFAC-4803-8714-F1264DCF4DBC}">
      <dsp:nvSpPr>
        <dsp:cNvPr id="0" name=""/>
        <dsp:cNvSpPr/>
      </dsp:nvSpPr>
      <dsp:spPr>
        <a:xfrm>
          <a:off x="0" y="3007308"/>
          <a:ext cx="2190586" cy="2190586"/>
        </a:xfrm>
        <a:prstGeom prst="roundRect">
          <a:avLst>
            <a:gd name="adj" fmla="val 10000"/>
          </a:avLst>
        </a:prstGeom>
        <a:solidFill>
          <a:srgbClr val="6A0D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/>
            <a:t>Gain insights</a:t>
          </a:r>
        </a:p>
      </dsp:txBody>
      <dsp:txXfrm>
        <a:off x="64160" y="3071468"/>
        <a:ext cx="2062266" cy="2062266"/>
      </dsp:txXfrm>
    </dsp:sp>
    <dsp:sp modelId="{D5378A5F-2982-487E-AF70-9CCCB8361A94}">
      <dsp:nvSpPr>
        <dsp:cNvPr id="0" name=""/>
        <dsp:cNvSpPr/>
      </dsp:nvSpPr>
      <dsp:spPr>
        <a:xfrm rot="37257">
          <a:off x="2399955" y="1855991"/>
          <a:ext cx="601816" cy="52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2399960" y="1960408"/>
        <a:ext cx="443906" cy="315821"/>
      </dsp:txXfrm>
    </dsp:sp>
    <dsp:sp modelId="{9811C509-1C09-47E7-A8EF-D8972FD2794E}">
      <dsp:nvSpPr>
        <dsp:cNvPr id="0" name=""/>
        <dsp:cNvSpPr/>
      </dsp:nvSpPr>
      <dsp:spPr>
        <a:xfrm>
          <a:off x="3517568" y="1455532"/>
          <a:ext cx="1326838" cy="13593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2C7A3-1C9D-45ED-B4FD-0A0C1A5BA5F0}">
      <dsp:nvSpPr>
        <dsp:cNvPr id="0" name=""/>
        <dsp:cNvSpPr/>
      </dsp:nvSpPr>
      <dsp:spPr>
        <a:xfrm>
          <a:off x="3016648" y="3007308"/>
          <a:ext cx="2190586" cy="2190586"/>
        </a:xfrm>
        <a:prstGeom prst="roundRect">
          <a:avLst>
            <a:gd name="adj" fmla="val 10000"/>
          </a:avLst>
        </a:prstGeom>
        <a:solidFill>
          <a:srgbClr val="6A0D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/>
            <a:t>Develop solutions</a:t>
          </a:r>
        </a:p>
      </dsp:txBody>
      <dsp:txXfrm>
        <a:off x="3080808" y="3071468"/>
        <a:ext cx="2062266" cy="2062266"/>
      </dsp:txXfrm>
    </dsp:sp>
    <dsp:sp modelId="{D06F9F2A-4F92-4A49-9A7A-3F9D75BAE618}">
      <dsp:nvSpPr>
        <dsp:cNvPr id="0" name=""/>
        <dsp:cNvSpPr/>
      </dsp:nvSpPr>
      <dsp:spPr>
        <a:xfrm rot="21575537">
          <a:off x="5247775" y="1861060"/>
          <a:ext cx="585737" cy="5263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/>
        </a:p>
      </dsp:txBody>
      <dsp:txXfrm>
        <a:off x="5247777" y="1966895"/>
        <a:ext cx="427827" cy="315821"/>
      </dsp:txXfrm>
    </dsp:sp>
    <dsp:sp modelId="{191B632D-8DB8-4929-B377-DF3FBC2B3363}">
      <dsp:nvSpPr>
        <dsp:cNvPr id="0" name=""/>
        <dsp:cNvSpPr/>
      </dsp:nvSpPr>
      <dsp:spPr>
        <a:xfrm>
          <a:off x="6517900" y="1451660"/>
          <a:ext cx="1071897" cy="13262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11DD3-E029-4ACF-85FA-B5A9A53D4E2D}">
      <dsp:nvSpPr>
        <dsp:cNvPr id="0" name=""/>
        <dsp:cNvSpPr/>
      </dsp:nvSpPr>
      <dsp:spPr>
        <a:xfrm>
          <a:off x="5998733" y="3007308"/>
          <a:ext cx="2190586" cy="2190586"/>
        </a:xfrm>
        <a:prstGeom prst="roundRect">
          <a:avLst>
            <a:gd name="adj" fmla="val 10000"/>
          </a:avLst>
        </a:prstGeom>
        <a:solidFill>
          <a:srgbClr val="6A0D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/>
            <a:t>Create change</a:t>
          </a:r>
        </a:p>
      </dsp:txBody>
      <dsp:txXfrm>
        <a:off x="6062893" y="3071468"/>
        <a:ext cx="2062266" cy="2062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7E9F0-EB9D-4856-B363-F171D63E9048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06C4F-EFDC-45EA-B4BE-073AED24A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BEA9B4-635F-4047-A596-87BDA99FA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5624" y="-1"/>
            <a:ext cx="10946376" cy="6356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rgbClr val="6A0D69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7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57E20"/>
                </a:solidFill>
                <a:latin typeface="Museo Sans 5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621B5F-DADF-4F42-9972-BEBF549C772B}" type="datetimeFigureOut">
              <a:rPr lang="en-GB" smtClean="0"/>
              <a:pPr/>
              <a:t>14/01/2020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DA5D4D-5C07-419C-9FE1-15539989B0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80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1B5F-DADF-4F42-9972-BEBF549C772B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5D4D-5C07-419C-9FE1-15539989B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06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1B5F-DADF-4F42-9972-BEBF549C772B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5D4D-5C07-419C-9FE1-15539989B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322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1B5F-DADF-4F42-9972-BEBF549C772B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5D4D-5C07-419C-9FE1-15539989B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6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F12330-B565-482A-AAA9-E90C42CC7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122363"/>
            <a:ext cx="8686800" cy="2387600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bg1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350" y="4122738"/>
            <a:ext cx="61341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Museo Sans 500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621B5F-DADF-4F42-9972-BEBF549C772B}" type="datetimeFigureOut">
              <a:rPr lang="en-GB" smtClean="0"/>
              <a:pPr/>
              <a:t>14/01/2020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DA5D4D-5C07-419C-9FE1-15539989B0E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0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F57E20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A0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F57E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1B5F-DADF-4F42-9972-BEBF549C772B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5D4D-5C07-419C-9FE1-15539989B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5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A5FD26-6C14-4920-BACA-3B55844660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448" y="0"/>
            <a:ext cx="11910552" cy="6356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6A0D69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F57E20"/>
                </a:solidFill>
                <a:latin typeface="Museo Sans 500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1B5F-DADF-4F42-9972-BEBF549C772B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5D4D-5C07-419C-9FE1-15539989B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7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57E20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6A0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useo Sans 500" panose="02000000000000000000" pitchFamily="50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6A0D69"/>
                </a:solidFill>
                <a:latin typeface="Museo Sans 500" panose="02000000000000000000" pitchFamily="50" charset="0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useo Sans 500" panose="02000000000000000000" pitchFamily="50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1B5F-DADF-4F42-9972-BEBF549C772B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5D4D-5C07-419C-9FE1-15539989B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83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1B5F-DADF-4F42-9972-BEBF549C772B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5D4D-5C07-419C-9FE1-15539989B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3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D69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1B5F-DADF-4F42-9972-BEBF549C772B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5D4D-5C07-419C-9FE1-15539989B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7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1B5F-DADF-4F42-9972-BEBF549C772B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5D4D-5C07-419C-9FE1-15539989B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47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1B5F-DADF-4F42-9972-BEBF549C772B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5D4D-5C07-419C-9FE1-15539989B0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42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621B5F-DADF-4F42-9972-BEBF549C772B}" type="datetimeFigureOut">
              <a:rPr lang="en-GB" smtClean="0"/>
              <a:pPr/>
              <a:t>14/01/2020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5D4D-5C07-419C-9FE1-15539989B0E1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7B0FCD-0646-4C2D-8B94-BF95FC14807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166" y="324797"/>
            <a:ext cx="1745234" cy="71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9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57E20"/>
          </a:solidFill>
          <a:latin typeface="Museo Sans 500" panose="02000000000000000000" pitchFamily="50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A0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57E2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vanfoundation.org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tatswales.gov.wale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uwp.uksouth.cloudapp.azure.com/e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s.maps.arcgis.com/apps/MapSeries/index.html?appid=397ccae5d5c7472e87cf0ca766386cc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8F4F-3A89-493A-BB27-23AE794F5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122363"/>
            <a:ext cx="9474200" cy="301420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4000" b="1" dirty="0"/>
              <a:t>Prosperous Valleys, resilient communities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3200" dirty="0"/>
              <a:t>Victoria Winckler &amp; Helen Cunningham</a:t>
            </a:r>
            <a:br>
              <a:rPr lang="en-GB" sz="3200" dirty="0"/>
            </a:br>
            <a:r>
              <a:rPr lang="en-GB" sz="2400" dirty="0"/>
              <a:t>16</a:t>
            </a:r>
            <a:r>
              <a:rPr lang="en-GB" sz="2400" baseline="30000" dirty="0"/>
              <a:t>th</a:t>
            </a:r>
            <a:r>
              <a:rPr lang="en-GB" sz="2400" dirty="0"/>
              <a:t> October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6D00B-2714-4B2D-8216-E319C21B2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849" y="4615543"/>
            <a:ext cx="9756775" cy="1120094"/>
          </a:xfrm>
        </p:spPr>
        <p:txBody>
          <a:bodyPr>
            <a:normAutofit/>
          </a:bodyPr>
          <a:lstStyle/>
          <a:p>
            <a:r>
              <a:rPr lang="en-GB" sz="3600" dirty="0"/>
              <a:t>@</a:t>
            </a:r>
            <a:r>
              <a:rPr lang="en-GB" sz="3600" dirty="0" err="1"/>
              <a:t>BevanFoundation</a:t>
            </a:r>
            <a:r>
              <a:rPr lang="en-GB" sz="3600" dirty="0"/>
              <a:t>         </a:t>
            </a:r>
          </a:p>
          <a:p>
            <a:r>
              <a:rPr lang="en-GB" sz="2400" dirty="0"/>
              <a:t>@</a:t>
            </a:r>
            <a:r>
              <a:rPr lang="en-GB" sz="2400" dirty="0" err="1"/>
              <a:t>vwinckler</a:t>
            </a:r>
            <a:r>
              <a:rPr lang="en-GB" sz="2400" dirty="0"/>
              <a:t>    @</a:t>
            </a:r>
            <a:r>
              <a:rPr lang="en-GB" sz="2400" dirty="0" err="1"/>
              <a:t>cunninghamhel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73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957E-B57D-43F8-99A9-32ADB83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 </a:t>
            </a:r>
            <a:r>
              <a:rPr lang="en-US" dirty="0" err="1"/>
              <a:t>Maximise</a:t>
            </a:r>
            <a:r>
              <a:rPr lang="en-US" dirty="0"/>
              <a:t> A465 &amp; metro …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55C02-F223-4514-BE99-2C8EB7346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A465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09FA5-5D66-4F8B-9655-50CDCF9531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£1,000 million+ on A465</a:t>
            </a:r>
          </a:p>
          <a:p>
            <a:r>
              <a:rPr lang="en-US" dirty="0"/>
              <a:t>Offers:</a:t>
            </a:r>
          </a:p>
          <a:p>
            <a:pPr lvl="1"/>
            <a:r>
              <a:rPr lang="en-US" dirty="0"/>
              <a:t>Connectivity for businesses &amp; alternative to M4</a:t>
            </a:r>
          </a:p>
          <a:p>
            <a:pPr lvl="1"/>
            <a:r>
              <a:rPr lang="en-US" dirty="0"/>
              <a:t>Connectivity for people across valleys</a:t>
            </a:r>
          </a:p>
          <a:p>
            <a:pPr lvl="1"/>
            <a:r>
              <a:rPr lang="en-US" dirty="0"/>
              <a:t>Strategic interchanges </a:t>
            </a:r>
          </a:p>
          <a:p>
            <a:pPr lvl="1"/>
            <a:r>
              <a:rPr lang="en-US" dirty="0"/>
              <a:t>Strong new identity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09908-374E-482A-B127-B27B2CB33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Metro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BED91-B860-4010-8BD4-CD390BD934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£700 million+ on Metro</a:t>
            </a:r>
          </a:p>
          <a:p>
            <a:r>
              <a:rPr lang="en-US" dirty="0"/>
              <a:t>Offers:</a:t>
            </a:r>
          </a:p>
          <a:p>
            <a:pPr lvl="1"/>
            <a:r>
              <a:rPr lang="en-US" dirty="0"/>
              <a:t>Two-way connectivity</a:t>
            </a:r>
          </a:p>
          <a:p>
            <a:pPr lvl="2"/>
            <a:r>
              <a:rPr lang="en-US" dirty="0"/>
              <a:t>a Cardiff dispersal policy?</a:t>
            </a:r>
          </a:p>
          <a:p>
            <a:pPr lvl="1"/>
            <a:r>
              <a:rPr lang="en-US" dirty="0"/>
              <a:t>Connectivity across valleys as well as north - south</a:t>
            </a:r>
          </a:p>
          <a:p>
            <a:pPr lvl="1"/>
            <a:r>
              <a:rPr lang="en-US" dirty="0"/>
              <a:t>New housing development</a:t>
            </a:r>
          </a:p>
          <a:p>
            <a:pPr lvl="1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48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03A52B-9283-4C16-A656-125EE9BF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for example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776F26-13F2-4C5B-B9E6-B7ABBE048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business links to A465</a:t>
            </a:r>
          </a:p>
          <a:p>
            <a:pPr lvl="1"/>
            <a:r>
              <a:rPr lang="en-US" dirty="0"/>
              <a:t>Direct access for industrial estates</a:t>
            </a:r>
          </a:p>
          <a:p>
            <a:pPr lvl="1"/>
            <a:r>
              <a:rPr lang="en-US" dirty="0"/>
              <a:t>Better town </a:t>
            </a:r>
            <a:r>
              <a:rPr lang="en-US" dirty="0" err="1"/>
              <a:t>centre</a:t>
            </a:r>
            <a:r>
              <a:rPr lang="en-US" dirty="0"/>
              <a:t> access</a:t>
            </a:r>
          </a:p>
          <a:p>
            <a:pPr lvl="1"/>
            <a:r>
              <a:rPr lang="en-US" dirty="0"/>
              <a:t>Services e.g. petrol, cafes, toilets, picnic sites</a:t>
            </a:r>
          </a:p>
          <a:p>
            <a:r>
              <a:rPr lang="en-US" dirty="0"/>
              <a:t>Demonstrate Welsh Government commitment :</a:t>
            </a:r>
          </a:p>
          <a:p>
            <a:pPr lvl="1"/>
            <a:r>
              <a:rPr lang="en-US" dirty="0"/>
              <a:t>Relocate NDPB offices </a:t>
            </a:r>
          </a:p>
          <a:p>
            <a:pPr lvl="1"/>
            <a:r>
              <a:rPr lang="en-US" dirty="0"/>
              <a:t>Relocate / new cultural offer – Tate </a:t>
            </a:r>
            <a:r>
              <a:rPr lang="en-US" dirty="0" err="1"/>
              <a:t>Merthyr</a:t>
            </a:r>
            <a:r>
              <a:rPr lang="en-US" dirty="0"/>
              <a:t>? Opera </a:t>
            </a:r>
            <a:r>
              <a:rPr lang="en-US" dirty="0" err="1"/>
              <a:t>Ebbw</a:t>
            </a:r>
            <a:r>
              <a:rPr lang="en-US" dirty="0"/>
              <a:t> Vale? Choral </a:t>
            </a:r>
            <a:r>
              <a:rPr lang="en-US" dirty="0" err="1"/>
              <a:t>Crynant</a:t>
            </a:r>
            <a:r>
              <a:rPr lang="en-US" dirty="0"/>
              <a:t>?</a:t>
            </a:r>
          </a:p>
          <a:p>
            <a:r>
              <a:rPr lang="en-US" dirty="0"/>
              <a:t>Better public transport along A465</a:t>
            </a:r>
          </a:p>
          <a:p>
            <a:pPr lvl="1"/>
            <a:r>
              <a:rPr lang="en-US" dirty="0"/>
              <a:t>E.g. bus </a:t>
            </a:r>
            <a:r>
              <a:rPr lang="en-US" dirty="0" err="1"/>
              <a:t>Merthyr</a:t>
            </a:r>
            <a:r>
              <a:rPr lang="en-US" dirty="0"/>
              <a:t> - Swansea</a:t>
            </a:r>
          </a:p>
          <a:p>
            <a:pPr lvl="1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02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8B38-C5B1-48B5-A110-0C57FB27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now for the future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5E42D-8187-4540-9EAB-FCDE0FC22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Brexit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Automation and skills needs</a:t>
            </a:r>
          </a:p>
          <a:p>
            <a:r>
              <a:rPr lang="en-US" dirty="0"/>
              <a:t>Demographic change</a:t>
            </a:r>
          </a:p>
          <a:p>
            <a:r>
              <a:rPr lang="en-US" dirty="0"/>
              <a:t>Inequality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8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B1407C-A2CA-4897-8D42-56EB2CE4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39418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DAB39-9C55-4A73-9E81-A72037EF0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48543"/>
            <a:ext cx="10515600" cy="872455"/>
          </a:xfrm>
        </p:spPr>
        <p:txBody>
          <a:bodyPr/>
          <a:lstStyle/>
          <a:p>
            <a:pPr algn="ctr"/>
            <a:r>
              <a:rPr lang="en-GB" dirty="0">
                <a:hlinkClick r:id="rId2"/>
              </a:rPr>
              <a:t>https://www.bevanfoundation.org/</a:t>
            </a:r>
            <a:endParaRPr lang="en-GB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8C209558-D766-4037-B8CF-198DFDA3637C}"/>
              </a:ext>
            </a:extLst>
          </p:cNvPr>
          <p:cNvSpPr txBox="1">
            <a:spLocks/>
          </p:cNvSpPr>
          <p:nvPr/>
        </p:nvSpPr>
        <p:spPr>
          <a:xfrm>
            <a:off x="766137" y="4588560"/>
            <a:ext cx="10515600" cy="1394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6A0D69"/>
                </a:solidFill>
                <a:latin typeface="Museo Sans 500" panose="020000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>
                <a:solidFill>
                  <a:srgbClr val="F57E20"/>
                </a:solidFill>
              </a:rPr>
              <a:t>With thanks to our partners </a:t>
            </a:r>
            <a:r>
              <a:rPr lang="en-US" sz="1800" dirty="0" err="1">
                <a:solidFill>
                  <a:srgbClr val="F57E20"/>
                </a:solidFill>
              </a:rPr>
              <a:t>Cynon</a:t>
            </a:r>
            <a:r>
              <a:rPr lang="en-US" sz="1800" dirty="0">
                <a:solidFill>
                  <a:srgbClr val="F57E20"/>
                </a:solidFill>
              </a:rPr>
              <a:t> </a:t>
            </a:r>
            <a:r>
              <a:rPr lang="en-US" sz="1800" dirty="0" err="1">
                <a:solidFill>
                  <a:srgbClr val="F57E20"/>
                </a:solidFill>
              </a:rPr>
              <a:t>Taf</a:t>
            </a:r>
            <a:r>
              <a:rPr lang="en-US" sz="1800" dirty="0">
                <a:solidFill>
                  <a:srgbClr val="F57E20"/>
                </a:solidFill>
              </a:rPr>
              <a:t> Housing Association, </a:t>
            </a:r>
            <a:r>
              <a:rPr lang="en-US" sz="1800" dirty="0" err="1">
                <a:solidFill>
                  <a:srgbClr val="F57E20"/>
                </a:solidFill>
              </a:rPr>
              <a:t>Hafod</a:t>
            </a:r>
            <a:r>
              <a:rPr lang="en-US" sz="1800" dirty="0">
                <a:solidFill>
                  <a:srgbClr val="F57E20"/>
                </a:solidFill>
              </a:rPr>
              <a:t>, </a:t>
            </a:r>
            <a:r>
              <a:rPr lang="en-US" sz="1800" dirty="0" err="1">
                <a:solidFill>
                  <a:srgbClr val="F57E20"/>
                </a:solidFill>
              </a:rPr>
              <a:t>Merthyr</a:t>
            </a:r>
            <a:r>
              <a:rPr lang="en-US" sz="1800" dirty="0">
                <a:solidFill>
                  <a:srgbClr val="F57E20"/>
                </a:solidFill>
              </a:rPr>
              <a:t> </a:t>
            </a:r>
            <a:r>
              <a:rPr lang="en-US" sz="1800" dirty="0" err="1">
                <a:solidFill>
                  <a:srgbClr val="F57E20"/>
                </a:solidFill>
              </a:rPr>
              <a:t>Tydfil</a:t>
            </a:r>
            <a:r>
              <a:rPr lang="en-US" sz="1800" dirty="0">
                <a:solidFill>
                  <a:srgbClr val="F57E20"/>
                </a:solidFill>
              </a:rPr>
              <a:t> County Borough Council, </a:t>
            </a:r>
            <a:r>
              <a:rPr lang="en-US" sz="1800" dirty="0" err="1">
                <a:solidFill>
                  <a:srgbClr val="F57E20"/>
                </a:solidFill>
              </a:rPr>
              <a:t>Merthyr</a:t>
            </a:r>
            <a:r>
              <a:rPr lang="en-US" sz="1800" dirty="0">
                <a:solidFill>
                  <a:srgbClr val="F57E20"/>
                </a:solidFill>
              </a:rPr>
              <a:t> Valleys Homes, Neath Port Talbot Council, Rhondda </a:t>
            </a:r>
            <a:r>
              <a:rPr lang="en-US" sz="1800" dirty="0" err="1">
                <a:solidFill>
                  <a:srgbClr val="F57E20"/>
                </a:solidFill>
              </a:rPr>
              <a:t>Cynon</a:t>
            </a:r>
            <a:r>
              <a:rPr lang="en-US" sz="1800" dirty="0">
                <a:solidFill>
                  <a:srgbClr val="F57E20"/>
                </a:solidFill>
              </a:rPr>
              <a:t> </a:t>
            </a:r>
            <a:r>
              <a:rPr lang="en-US" sz="1800" dirty="0" err="1">
                <a:solidFill>
                  <a:srgbClr val="F57E20"/>
                </a:solidFill>
              </a:rPr>
              <a:t>Taf</a:t>
            </a:r>
            <a:r>
              <a:rPr lang="en-US" sz="1800" dirty="0">
                <a:solidFill>
                  <a:srgbClr val="F57E20"/>
                </a:solidFill>
              </a:rPr>
              <a:t> County Borough Council, Tai </a:t>
            </a:r>
            <a:r>
              <a:rPr lang="en-US" sz="1800" dirty="0" err="1">
                <a:solidFill>
                  <a:srgbClr val="F57E20"/>
                </a:solidFill>
              </a:rPr>
              <a:t>Calon</a:t>
            </a:r>
            <a:r>
              <a:rPr lang="en-US" sz="1800" dirty="0">
                <a:solidFill>
                  <a:srgbClr val="F57E20"/>
                </a:solidFill>
              </a:rPr>
              <a:t>, United Welsh and </a:t>
            </a:r>
            <a:r>
              <a:rPr lang="en-US" sz="1800" dirty="0" err="1">
                <a:solidFill>
                  <a:srgbClr val="F57E20"/>
                </a:solidFill>
              </a:rPr>
              <a:t>Unltd</a:t>
            </a:r>
            <a:endParaRPr lang="en-GB" sz="1800" dirty="0">
              <a:solidFill>
                <a:srgbClr val="F57E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09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F044-4B43-4079-9331-D224071A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3D1B-4B1D-4DB4-A7D6-04989350F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98672"/>
            <a:ext cx="11353800" cy="5197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We are Wales’ most influential think-tank. We aim to end poverty and inequality by working with people to find effective solutions and by inspiring action.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AB2D33A-8EF0-4479-877E-F80BD65C7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247389"/>
              </p:ext>
            </p:extLst>
          </p:nvPr>
        </p:nvGraphicFramePr>
        <p:xfrm>
          <a:off x="2070100" y="1198672"/>
          <a:ext cx="8280400" cy="519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232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51A62C-C57B-4566-A084-F09F27FA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for the valleys’ future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127B2-93C9-4AAC-8F96-E62FB5CA8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Long term plan – 10 years plus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Ambitious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Deliverable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on assets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Recognise</a:t>
            </a:r>
            <a:r>
              <a:rPr lang="en-US" dirty="0"/>
              <a:t> complexity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Focused on building the economy and creating jobs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Root causes</a:t>
            </a:r>
          </a:p>
        </p:txBody>
      </p:sp>
    </p:spTree>
    <p:extLst>
      <p:ext uri="{BB962C8B-B14F-4D97-AF65-F5344CB8AC3E}">
        <p14:creationId xmlns:p14="http://schemas.microsoft.com/office/powerpoint/2010/main" val="310064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1FA802-C4B7-4895-9DCF-8A9F53D6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Deprivation – but not everywhere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77FDAA-4A3D-4ECF-A3FC-55232DAA03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99" y="1854199"/>
            <a:ext cx="6581775" cy="43089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EDC81B-03D5-4379-A83B-9115E6C37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9974" y="1825625"/>
            <a:ext cx="3933825" cy="4351338"/>
          </a:xfrm>
        </p:spPr>
        <p:txBody>
          <a:bodyPr/>
          <a:lstStyle/>
          <a:p>
            <a:r>
              <a:rPr lang="en-US" dirty="0"/>
              <a:t>WIMD 2014 shows:</a:t>
            </a:r>
          </a:p>
          <a:p>
            <a:pPr lvl="1"/>
            <a:r>
              <a:rPr lang="en-US" dirty="0"/>
              <a:t>Strong concentration of deprivation in upper valleys</a:t>
            </a:r>
          </a:p>
          <a:p>
            <a:pPr lvl="1"/>
            <a:r>
              <a:rPr lang="en-US" dirty="0"/>
              <a:t>Some LSOAs in least deprived fifth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BD880E-A243-4F59-A543-B590ADE88401}"/>
              </a:ext>
            </a:extLst>
          </p:cNvPr>
          <p:cNvSpPr txBox="1"/>
          <p:nvPr/>
        </p:nvSpPr>
        <p:spPr>
          <a:xfrm>
            <a:off x="771087" y="6301274"/>
            <a:ext cx="4857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 action="ppaction://hlinkfile"/>
              </a:rPr>
              <a:t>Stats Wales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4313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35A8444-41B0-41B7-B5DF-3460ADDD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travel to work patterns</a:t>
            </a:r>
            <a:endParaRPr lang="en-GB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6D1D3530-9E9C-49F4-AE60-ABE480838C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1625" y="1825623"/>
            <a:ext cx="4922175" cy="285640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3AC8BD-F47E-4A52-B562-3AC7FB0F8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19057" cy="4351338"/>
          </a:xfrm>
        </p:spPr>
        <p:txBody>
          <a:bodyPr/>
          <a:lstStyle/>
          <a:p>
            <a:r>
              <a:rPr lang="en-US" dirty="0"/>
              <a:t>Not all commuting is north – south to cities</a:t>
            </a:r>
          </a:p>
          <a:p>
            <a:r>
              <a:rPr lang="en-US" dirty="0"/>
              <a:t>Importance of cross-valley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0A9FFA-A299-49B1-834C-83C3E69626DC}"/>
              </a:ext>
            </a:extLst>
          </p:cNvPr>
          <p:cNvSpPr txBox="1"/>
          <p:nvPr/>
        </p:nvSpPr>
        <p:spPr>
          <a:xfrm>
            <a:off x="7538086" y="4632301"/>
            <a:ext cx="326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Ebbw</a:t>
            </a:r>
            <a:r>
              <a:rPr lang="en-US" dirty="0"/>
              <a:t> Vale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BE1482-EFF4-4B86-93A4-2FAF66D3E5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598" y="3309667"/>
            <a:ext cx="4064500" cy="25618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FE492C-7230-4C0C-BA9B-33FC0689496D}"/>
              </a:ext>
            </a:extLst>
          </p:cNvPr>
          <p:cNvSpPr txBox="1"/>
          <p:nvPr/>
        </p:nvSpPr>
        <p:spPr>
          <a:xfrm>
            <a:off x="1059294" y="5908273"/>
            <a:ext cx="397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Maesteg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A0D040-B100-4012-999D-A8B9AE6067EC}"/>
              </a:ext>
            </a:extLst>
          </p:cNvPr>
          <p:cNvSpPr txBox="1"/>
          <p:nvPr/>
        </p:nvSpPr>
        <p:spPr>
          <a:xfrm>
            <a:off x="838200" y="6290148"/>
            <a:ext cx="3971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Understanding Welsh Places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8440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5C1F-E06C-4244-BED0-8A4A6F8E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Heads of the valleys as a sub-region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57FE2-241F-47EA-B3E2-AA209A07C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81675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E1FA7-1E48-4F0F-BBEE-20D7E9700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4676" y="1825625"/>
            <a:ext cx="442912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Merthyr</a:t>
            </a:r>
            <a:r>
              <a:rPr lang="en-US" dirty="0"/>
              <a:t> TTWA</a:t>
            </a:r>
          </a:p>
          <a:p>
            <a:r>
              <a:rPr lang="en-US" dirty="0"/>
              <a:t>Large footprint:</a:t>
            </a:r>
          </a:p>
          <a:p>
            <a:pPr lvl="1"/>
            <a:r>
              <a:rPr lang="en-US" dirty="0"/>
              <a:t>Across local authorities</a:t>
            </a:r>
          </a:p>
          <a:p>
            <a:pPr lvl="1"/>
            <a:r>
              <a:rPr lang="en-US" dirty="0"/>
              <a:t>Into mid Wales</a:t>
            </a:r>
          </a:p>
          <a:p>
            <a:r>
              <a:rPr lang="en-US" dirty="0"/>
              <a:t>100,000 jobs</a:t>
            </a:r>
          </a:p>
          <a:p>
            <a:r>
              <a:rPr lang="en-GB" dirty="0"/>
              <a:t>10% of Wales’ manufacturing jobs</a:t>
            </a:r>
          </a:p>
          <a:p>
            <a:endParaRPr lang="en-GB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C0EDF9A-88C2-4107-92B4-D8E2D21246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99" y="1825625"/>
            <a:ext cx="5781674" cy="436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CA8B0A-8939-427B-86E9-968406CE0E31}"/>
              </a:ext>
            </a:extLst>
          </p:cNvPr>
          <p:cNvSpPr txBox="1"/>
          <p:nvPr/>
        </p:nvSpPr>
        <p:spPr>
          <a:xfrm>
            <a:off x="771088" y="6329474"/>
            <a:ext cx="3876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Office of National Statistics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5085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3D681-A0FC-49C9-B970-B2758BDC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Action to build the whole economy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C2553-1F4F-40DE-8662-0E55846F9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55478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Action for manufacturing</a:t>
            </a:r>
          </a:p>
          <a:p>
            <a:pPr lvl="1"/>
            <a:r>
              <a:rPr lang="en-GB" dirty="0"/>
              <a:t>Large presence</a:t>
            </a:r>
          </a:p>
          <a:p>
            <a:pPr lvl="1"/>
            <a:r>
              <a:rPr lang="en-GB" dirty="0"/>
              <a:t>High productivity</a:t>
            </a:r>
          </a:p>
          <a:p>
            <a:pPr lvl="1"/>
            <a:r>
              <a:rPr lang="en-GB" dirty="0"/>
              <a:t>Good terms &amp; conditions</a:t>
            </a:r>
          </a:p>
          <a:p>
            <a:pPr lvl="1"/>
            <a:r>
              <a:rPr lang="en-GB" dirty="0"/>
              <a:t>Skills</a:t>
            </a:r>
          </a:p>
          <a:p>
            <a:pPr lvl="1"/>
            <a:r>
              <a:rPr lang="en-GB" dirty="0"/>
              <a:t>Jobs here now – not in the future</a:t>
            </a:r>
          </a:p>
          <a:p>
            <a:pPr lvl="1"/>
            <a:r>
              <a:rPr lang="en-GB" dirty="0"/>
              <a:t>Yet leaking away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0F13D-2C1D-44F0-B98B-8220820DD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4154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Meet challenges in the foundational economy:</a:t>
            </a:r>
          </a:p>
          <a:p>
            <a:pPr lvl="1"/>
            <a:r>
              <a:rPr lang="en-GB" dirty="0"/>
              <a:t>Terms &amp; conditions of jobs</a:t>
            </a:r>
          </a:p>
          <a:p>
            <a:pPr lvl="1"/>
            <a:r>
              <a:rPr lang="en-GB" dirty="0"/>
              <a:t>Some sectors in decline</a:t>
            </a:r>
          </a:p>
          <a:p>
            <a:pPr lvl="1"/>
            <a:r>
              <a:rPr lang="en-GB" dirty="0"/>
              <a:t>Sustainability in low income areas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451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27BD-8912-483E-83CD-36C4B68C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Develop anchor towns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5D06BA-0C7D-47B5-BF7E-E21B98DF3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Vital counter for cities’ pull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9AC87-FFBA-4744-A847-8002A38C50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on ‘strategic hubs’</a:t>
            </a:r>
          </a:p>
          <a:p>
            <a:r>
              <a:rPr lang="en-US" dirty="0"/>
              <a:t>Sizeable population</a:t>
            </a:r>
          </a:p>
          <a:p>
            <a:r>
              <a:rPr lang="en-US" dirty="0"/>
              <a:t>Strong local transport network</a:t>
            </a:r>
          </a:p>
          <a:p>
            <a:r>
              <a:rPr lang="en-US" dirty="0"/>
              <a:t>Anchor institutions</a:t>
            </a:r>
          </a:p>
          <a:p>
            <a:r>
              <a:rPr lang="en-US" dirty="0"/>
              <a:t>Growth potential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3160-1EC3-4B4B-81AD-0D35B6F49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Key ingredients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EA6EFD-002E-4376-B2CE-4066AC59E1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access:</a:t>
            </a:r>
          </a:p>
          <a:p>
            <a:pPr lvl="1"/>
            <a:r>
              <a:rPr lang="en-US" dirty="0"/>
              <a:t>local public, private and green transport</a:t>
            </a:r>
          </a:p>
          <a:p>
            <a:r>
              <a:rPr lang="en-US" dirty="0"/>
              <a:t>Improve town </a:t>
            </a:r>
            <a:r>
              <a:rPr lang="en-US" dirty="0" err="1"/>
              <a:t>centres</a:t>
            </a:r>
            <a:r>
              <a:rPr lang="en-US" dirty="0"/>
              <a:t> </a:t>
            </a:r>
          </a:p>
          <a:p>
            <a:r>
              <a:rPr lang="en-US" dirty="0"/>
              <a:t>Core public services</a:t>
            </a:r>
          </a:p>
          <a:p>
            <a:r>
              <a:rPr lang="en-US" dirty="0"/>
              <a:t>Diverse consumer services</a:t>
            </a:r>
          </a:p>
          <a:p>
            <a:r>
              <a:rPr lang="en-US" dirty="0"/>
              <a:t>Develop business services</a:t>
            </a:r>
          </a:p>
        </p:txBody>
      </p:sp>
    </p:spTree>
    <p:extLst>
      <p:ext uri="{BB962C8B-B14F-4D97-AF65-F5344CB8AC3E}">
        <p14:creationId xmlns:p14="http://schemas.microsoft.com/office/powerpoint/2010/main" val="338567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E4EB-6F91-4B4C-B2EE-DE319501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Make the most of assets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1A49-B1A6-4BE6-9971-753BB16D8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92" y="2312049"/>
            <a:ext cx="4245528" cy="4088104"/>
          </a:xfrm>
        </p:spPr>
        <p:txBody>
          <a:bodyPr>
            <a:normAutofit/>
          </a:bodyPr>
          <a:lstStyle/>
          <a:p>
            <a:r>
              <a:rPr lang="en-US" dirty="0"/>
              <a:t>Social fabric, prevention, skills</a:t>
            </a:r>
          </a:p>
          <a:p>
            <a:r>
              <a:rPr lang="en-US" dirty="0"/>
              <a:t>Capacity</a:t>
            </a:r>
            <a:endParaRPr lang="en-GB" dirty="0"/>
          </a:p>
          <a:p>
            <a:pPr lvl="0"/>
            <a:r>
              <a:rPr lang="en-US" dirty="0"/>
              <a:t>Business support and development</a:t>
            </a:r>
          </a:p>
          <a:p>
            <a:pPr lvl="0"/>
            <a:r>
              <a:rPr lang="en-US" dirty="0"/>
              <a:t>Devolution of power and control to communities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0ECA62-36AB-4EEF-ACF3-314EF75BF9A3}"/>
              </a:ext>
            </a:extLst>
          </p:cNvPr>
          <p:cNvSpPr txBox="1">
            <a:spLocks/>
          </p:cNvSpPr>
          <p:nvPr/>
        </p:nvSpPr>
        <p:spPr>
          <a:xfrm>
            <a:off x="6088846" y="2328827"/>
            <a:ext cx="4245528" cy="4088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A0D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57E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500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500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Assets V liabilities</a:t>
            </a:r>
            <a:endParaRPr lang="en-GB" dirty="0"/>
          </a:p>
          <a:p>
            <a:r>
              <a:rPr lang="en-US" dirty="0"/>
              <a:t>Natural resources  </a:t>
            </a:r>
          </a:p>
          <a:p>
            <a:pPr lvl="1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Valleys Regional Park, Project Skyline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Sustainability </a:t>
            </a:r>
          </a:p>
          <a:p>
            <a:r>
              <a:rPr lang="en-US" dirty="0"/>
              <a:t>Economic contribution, social value </a:t>
            </a:r>
          </a:p>
          <a:p>
            <a:r>
              <a:rPr lang="en-US" dirty="0"/>
              <a:t>Making assets more productive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48CA8CB-A6ED-4DF8-BB13-62E1F8C9F4E9}"/>
              </a:ext>
            </a:extLst>
          </p:cNvPr>
          <p:cNvSpPr txBox="1">
            <a:spLocks/>
          </p:cNvSpPr>
          <p:nvPr/>
        </p:nvSpPr>
        <p:spPr>
          <a:xfrm>
            <a:off x="678526" y="1886308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A0D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57E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500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500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People</a:t>
            </a:r>
            <a:endParaRPr lang="en-GB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9F0B1-1606-4E0E-A44E-9E9EDA1E5C07}"/>
              </a:ext>
            </a:extLst>
          </p:cNvPr>
          <p:cNvSpPr txBox="1">
            <a:spLocks/>
          </p:cNvSpPr>
          <p:nvPr/>
        </p:nvSpPr>
        <p:spPr>
          <a:xfrm>
            <a:off x="5836313" y="1825601"/>
            <a:ext cx="4750594" cy="410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6A0D6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57E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500" panose="020000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useo Sans 500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Infrastructure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68503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A27844728</value>
    </field>
    <field name="Objective-Title">
      <value order="0">Bevan Foundation presentation - for website</value>
    </field>
    <field name="Objective-Description">
      <value order="0"/>
    </field>
    <field name="Objective-CreationStamp">
      <value order="0">2019-10-21T06:18:37Z</value>
    </field>
    <field name="Objective-IsApproved">
      <value order="0">false</value>
    </field>
    <field name="Objective-IsPublished">
      <value order="0">true</value>
    </field>
    <field name="Objective-DatePublished">
      <value order="0">2019-10-21T06:21:09Z</value>
    </field>
    <field name="Objective-ModificationStamp">
      <value order="0">2019-10-21T06:21:09Z</value>
    </field>
    <field name="Objective-Owner">
      <value order="0">Clement, Kelly (EPS - Prosperous Futures)</value>
    </field>
    <field name="Objective-Path">
      <value order="0">Objective Global Folder:Business File Plan:Education &amp; Public Services (EPS):Education &amp; Public Services (EPS) - Communities &amp; Tackling Poverty - Equality and Prosperity:1 - Save:Prosperity for All:Valleys Ministerial Taskforce:zVTF Phase 1:Taskforce &amp; Priorities:Equality and Prosperity Division - Valleys Ministerial Taskforce - Meetings - Sept 2016- June 2017:15. VTF Meeting - 16 October 2019</value>
    </field>
    <field name="Objective-Parent">
      <value order="0">15. VTF Meeting - 16 October 2019</value>
    </field>
    <field name="Objective-State">
      <value order="0">Published</value>
    </field>
    <field name="Objective-VersionId">
      <value order="0">vA55438905</value>
    </field>
    <field name="Objective-Version">
      <value order="0">1.0</value>
    </field>
    <field name="Objective-VersionNumber">
      <value order="0">2</value>
    </field>
    <field name="Objective-VersionComment">
      <value order="0">Version 2</value>
    </field>
    <field name="Objective-FileNumber">
      <value order="0">qA1304540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/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35F2668BD12043972266CC600EA70D" ma:contentTypeVersion="7" ma:contentTypeDescription="Create a new document." ma:contentTypeScope="" ma:versionID="47386a25fe9d777ade40c7ba79b4267b">
  <xsd:schema xmlns:xsd="http://www.w3.org/2001/XMLSchema" xmlns:xs="http://www.w3.org/2001/XMLSchema" xmlns:p="http://schemas.microsoft.com/office/2006/metadata/properties" xmlns:ns3="bea8e2f1-ddf1-43bb-8dd9-6e781c1fd173" targetNamespace="http://schemas.microsoft.com/office/2006/metadata/properties" ma:root="true" ma:fieldsID="177e3b7111351b047618b79a84ce0056" ns3:_="">
    <xsd:import namespace="bea8e2f1-ddf1-43bb-8dd9-6e781c1fd1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8e2f1-ddf1-43bb-8dd9-6e781c1fd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2.xml><?xml version="1.0" encoding="utf-8"?>
<ds:datastoreItem xmlns:ds="http://schemas.openxmlformats.org/officeDocument/2006/customXml" ds:itemID="{BD9D1736-8B9E-4E01-A4F3-64C68F477F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a8e2f1-ddf1-43bb-8dd9-6e781c1fd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3E0647-9003-44DF-A305-F71424BADFA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E784898-53E0-417E-B018-1B408E84982F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bea8e2f1-ddf1-43bb-8dd9-6e781c1fd173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2626</TotalTime>
  <Words>501</Words>
  <Application>Microsoft Office PowerPoint</Application>
  <PresentationFormat>Widescreen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Museo Sans 500</vt:lpstr>
      <vt:lpstr>Office Theme</vt:lpstr>
      <vt:lpstr>Prosperous Valleys, resilient communities Victoria Winckler &amp; Helen Cunningham 16th October</vt:lpstr>
      <vt:lpstr>What we do</vt:lpstr>
      <vt:lpstr>Key elements for the valleys’ future</vt:lpstr>
      <vt:lpstr>Deprivation – but not everywhere</vt:lpstr>
      <vt:lpstr>Complex travel to work patterns</vt:lpstr>
      <vt:lpstr>Heads of the valleys as a sub-region</vt:lpstr>
      <vt:lpstr>1. Action to build the whole economy</vt:lpstr>
      <vt:lpstr>2. Develop anchor towns</vt:lpstr>
      <vt:lpstr>3. Make the most of assets</vt:lpstr>
      <vt:lpstr>4.  Maximise A465 &amp; metro … </vt:lpstr>
      <vt:lpstr>… for example</vt:lpstr>
      <vt:lpstr>Action now for the future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Bevan Foundation</dc:creator>
  <cp:lastModifiedBy>Fulker, Louise (EPS - Digital and Strategic Comms)</cp:lastModifiedBy>
  <cp:revision>195</cp:revision>
  <cp:lastPrinted>2017-02-14T16:14:24Z</cp:lastPrinted>
  <dcterms:created xsi:type="dcterms:W3CDTF">2017-02-11T14:51:27Z</dcterms:created>
  <dcterms:modified xsi:type="dcterms:W3CDTF">2020-01-14T11:47:28Z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A27844728</vt:lpwstr>
  </property>
  <property fmtid="{D5CDD505-2E9C-101B-9397-08002B2CF9AE}" pid="4" name="Objective-Title">
    <vt:lpwstr>Bevan Foundation presentation - for website</vt:lpwstr>
  </property>
  <property fmtid="{D5CDD505-2E9C-101B-9397-08002B2CF9AE}" pid="5" name="Objective-Description">
    <vt:lpwstr/>
  </property>
  <property fmtid="{D5CDD505-2E9C-101B-9397-08002B2CF9AE}" pid="6" name="Objective-CreationStamp">
    <vt:filetime>2019-10-21T06:18:44Z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2019-10-21T06:21:09Z</vt:filetime>
  </property>
  <property fmtid="{D5CDD505-2E9C-101B-9397-08002B2CF9AE}" pid="10" name="Objective-ModificationStamp">
    <vt:filetime>2019-10-21T06:21:09Z</vt:filetime>
  </property>
  <property fmtid="{D5CDD505-2E9C-101B-9397-08002B2CF9AE}" pid="11" name="Objective-Owner">
    <vt:lpwstr>Clement, Kelly (EPS - Prosperous Futures)</vt:lpwstr>
  </property>
  <property fmtid="{D5CDD505-2E9C-101B-9397-08002B2CF9AE}" pid="12" name="Objective-Path">
    <vt:lpwstr>Objective Global Folder:Business File Plan:Education &amp; Public Services (EPS):Education &amp; Public Services (EPS) - Communities &amp; Tackling Poverty - Equality and Prosperity:1 - Save:Prosperity for All:Valleys Ministerial Taskforce:zVTF Phase 1:Taskforce &amp; Pr</vt:lpwstr>
  </property>
  <property fmtid="{D5CDD505-2E9C-101B-9397-08002B2CF9AE}" pid="13" name="Objective-Parent">
    <vt:lpwstr>15. VTF Meeting - 16 October 2019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vA55438905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lpwstr/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  <property fmtid="{D5CDD505-2E9C-101B-9397-08002B2CF9AE}" pid="28" name="ContentTypeId">
    <vt:lpwstr>0x0101009635F2668BD12043972266CC600EA70D</vt:lpwstr>
  </property>
</Properties>
</file>