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2"/>
    <p:sldMasterId id="2147483703" r:id="rId3"/>
    <p:sldMasterId id="2147483662" r:id="rId4"/>
  </p:sldMasterIdLst>
  <p:notesMasterIdLst>
    <p:notesMasterId r:id="rId15"/>
  </p:notesMasterIdLst>
  <p:sldIdLst>
    <p:sldId id="256" r:id="rId5"/>
    <p:sldId id="264" r:id="rId6"/>
    <p:sldId id="263" r:id="rId7"/>
    <p:sldId id="265" r:id="rId8"/>
    <p:sldId id="262" r:id="rId9"/>
    <p:sldId id="261" r:id="rId10"/>
    <p:sldId id="259"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2469" autoAdjust="0"/>
  </p:normalViewPr>
  <p:slideViewPr>
    <p:cSldViewPr snapToGrid="0" snapToObjects="1">
      <p:cViewPr varScale="1">
        <p:scale>
          <a:sx n="76" d="100"/>
          <a:sy n="76" d="100"/>
        </p:scale>
        <p:origin x="-108" y="-102"/>
      </p:cViewPr>
      <p:guideLst>
        <p:guide orient="horz" pos="2160"/>
        <p:guide pos="2880"/>
      </p:guideLst>
    </p:cSldViewPr>
  </p:slideViewPr>
  <p:notesTextViewPr>
    <p:cViewPr>
      <p:scale>
        <a:sx n="1" d="1"/>
        <a:sy n="1" d="1"/>
      </p:scale>
      <p:origin x="0" y="0"/>
    </p:cViewPr>
  </p:notesTextViewPr>
  <p:notesViewPr>
    <p:cSldViewPr snapToGrid="0" snapToObjects="1">
      <p:cViewPr varScale="1">
        <p:scale>
          <a:sx n="53" d="100"/>
          <a:sy n="53" d="100"/>
        </p:scale>
        <p:origin x="-2808" y="-90"/>
      </p:cViewPr>
      <p:guideLst>
        <p:guide orient="horz" pos="2880"/>
        <p:guide pos="2160"/>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slide" Target="slides/slide9.xml" Id="rId13" /><Relationship Type="http://schemas.openxmlformats.org/officeDocument/2006/relationships/theme" Target="theme/theme1.xml" Id="rId18" /><Relationship Type="http://schemas.openxmlformats.org/officeDocument/2006/relationships/slideMaster" Target="slideMasters/slideMaster2.xml" Id="rId3"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viewProps" Target="viewProps.xml" Id="rId17" /><Relationship Type="http://schemas.openxmlformats.org/officeDocument/2006/relationships/slideMaster" Target="slideMasters/slideMaster1.xml" Id="rId2" /><Relationship Type="http://schemas.openxmlformats.org/officeDocument/2006/relationships/presProps" Target="presProps.xml" Id="rId16"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1.xml" Id="rId5" /><Relationship Type="http://schemas.openxmlformats.org/officeDocument/2006/relationships/notesMaster" Target="notesMasters/notesMaster1.xml" Id="rId15" /><Relationship Type="http://schemas.openxmlformats.org/officeDocument/2006/relationships/slide" Target="slides/slide6.xml" Id="rId10" /><Relationship Type="http://schemas.openxmlformats.org/officeDocument/2006/relationships/tableStyles" Target="tableStyles.xml" Id="rId19" /><Relationship Type="http://schemas.openxmlformats.org/officeDocument/2006/relationships/slideMaster" Target="slideMasters/slideMaster3.xml" Id="rId4" /><Relationship Type="http://schemas.openxmlformats.org/officeDocument/2006/relationships/slide" Target="slides/slide5.xml" Id="rId9" /><Relationship Type="http://schemas.openxmlformats.org/officeDocument/2006/relationships/slide" Target="slides/slide10.xml" Id="rId14" /><Relationship Type="http://schemas.openxmlformats.org/officeDocument/2006/relationships/customXml" Target="/customXML/item3.xml" Id="R29f20255e4af45f8"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9C244A-4AEE-4616-AB32-CDA110ED1C09}" type="datetimeFigureOut">
              <a:rPr lang="en-GB" smtClean="0"/>
              <a:t>18/02/2019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D63E5C-2B12-4826-AD44-04C8E5F61749}" type="slidenum">
              <a:rPr lang="en-GB" smtClean="0"/>
              <a:t>‹#›</a:t>
            </a:fld>
            <a:endParaRPr lang="en-GB"/>
          </a:p>
        </p:txBody>
      </p:sp>
    </p:spTree>
    <p:extLst>
      <p:ext uri="{BB962C8B-B14F-4D97-AF65-F5344CB8AC3E}">
        <p14:creationId xmlns:p14="http://schemas.microsoft.com/office/powerpoint/2010/main" val="1690914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BD63E5C-2B12-4826-AD44-04C8E5F61749}" type="slidenum">
              <a:rPr lang="en-GB" smtClean="0"/>
              <a:t>1</a:t>
            </a:fld>
            <a:endParaRPr lang="en-GB"/>
          </a:p>
        </p:txBody>
      </p:sp>
    </p:spTree>
    <p:extLst>
      <p:ext uri="{BB962C8B-B14F-4D97-AF65-F5344CB8AC3E}">
        <p14:creationId xmlns:p14="http://schemas.microsoft.com/office/powerpoint/2010/main" val="568826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latin typeface="Arial" panose="020B0604020202020204" pitchFamily="34" charset="0"/>
                <a:cs typeface="Arial" panose="020B0604020202020204" pitchFamily="34" charset="0"/>
              </a:rPr>
              <a:t>Could science be organised separate to design and technology and computing, thus creating a seventh area of learning and experience? Would computation better sit with Mathematics and Numeracy? These are difficult questions, particularly as Science and Technology is by nature a vast and growing area of learning. However, on balance </a:t>
            </a:r>
            <a:r>
              <a:rPr lang="en-GB" i="1" baseline="0" dirty="0" smtClean="0">
                <a:latin typeface="Arial" panose="020B0604020202020204" pitchFamily="34" charset="0"/>
                <a:cs typeface="Arial" panose="020B0604020202020204" pitchFamily="34" charset="0"/>
              </a:rPr>
              <a:t>Successful Futures </a:t>
            </a:r>
            <a:r>
              <a:rPr lang="en-GB" baseline="0" dirty="0" smtClean="0">
                <a:latin typeface="Arial" panose="020B0604020202020204" pitchFamily="34" charset="0"/>
                <a:cs typeface="Arial" panose="020B0604020202020204" pitchFamily="34" charset="0"/>
              </a:rPr>
              <a:t>recommended that they are organised together in this way due to the inextricable links between these traditional and, in some respects, historical subject domains. This is also evident in the way the what matters statements interact but that’s for later on.</a:t>
            </a:r>
          </a:p>
          <a:p>
            <a:endParaRPr lang="en-GB" baseline="0" dirty="0" smtClean="0">
              <a:latin typeface="Arial" panose="020B0604020202020204" pitchFamily="34" charset="0"/>
              <a:cs typeface="Arial" panose="020B0604020202020204" pitchFamily="34" charset="0"/>
            </a:endParaRPr>
          </a:p>
          <a:p>
            <a:r>
              <a:rPr lang="en-GB" baseline="0" dirty="0" smtClean="0">
                <a:latin typeface="Arial" panose="020B0604020202020204" pitchFamily="34" charset="0"/>
                <a:cs typeface="Arial" panose="020B0604020202020204" pitchFamily="34" charset="0"/>
              </a:rPr>
              <a:t>What is key here is that curriculum development – and resulting learning and teaching – should not start from a premise that these are separate and distinct subject ‘silos’ within this area of learning and experience. Collaborative development and looking across what matters statements in Science and Technology is essential for this area of learning and experience to function effectively as a key aspect of schooling.  </a:t>
            </a:r>
          </a:p>
          <a:p>
            <a:endParaRPr lang="en-GB"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Experiences through design, discovery and innovation generate curiosity and creativity, which can enable deep learning. Bringing science and technology together as an area of learning facilitates meaningful collaborative and coherent local curriculum development, and that collaborative approach to the</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curriculum can result in better engaged learners and enhanced learning experiences.</a:t>
            </a:r>
          </a:p>
          <a:p>
            <a:endParaRPr lang="en-GB" dirty="0"/>
          </a:p>
        </p:txBody>
      </p:sp>
      <p:sp>
        <p:nvSpPr>
          <p:cNvPr id="4" name="Slide Number Placeholder 3"/>
          <p:cNvSpPr>
            <a:spLocks noGrp="1"/>
          </p:cNvSpPr>
          <p:nvPr>
            <p:ph type="sldNum" sz="quarter" idx="10"/>
          </p:nvPr>
        </p:nvSpPr>
        <p:spPr/>
        <p:txBody>
          <a:bodyPr/>
          <a:lstStyle/>
          <a:p>
            <a:fld id="{FBD63E5C-2B12-4826-AD44-04C8E5F61749}" type="slidenum">
              <a:rPr lang="en-GB" smtClean="0"/>
              <a:t>2</a:t>
            </a:fld>
            <a:endParaRPr lang="en-GB"/>
          </a:p>
        </p:txBody>
      </p:sp>
    </p:spTree>
    <p:extLst>
      <p:ext uri="{BB962C8B-B14F-4D97-AF65-F5344CB8AC3E}">
        <p14:creationId xmlns:p14="http://schemas.microsoft.com/office/powerpoint/2010/main" val="2636790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6127376"/>
          </a:xfrm>
        </p:spPr>
        <p:txBody>
          <a:bodyPr/>
          <a:lstStyle/>
          <a:p>
            <a:r>
              <a:rPr lang="en-GB" i="1" dirty="0" smtClean="0">
                <a:latin typeface="Arial" panose="020B0604020202020204" pitchFamily="34" charset="0"/>
                <a:cs typeface="Arial" panose="020B0604020202020204" pitchFamily="34" charset="0"/>
              </a:rPr>
              <a:t>Successful Futures</a:t>
            </a:r>
            <a:r>
              <a:rPr lang="en-GB" i="1" baseline="0" dirty="0" smtClean="0">
                <a:latin typeface="Arial" panose="020B0604020202020204" pitchFamily="34" charset="0"/>
                <a:cs typeface="Arial" panose="020B0604020202020204" pitchFamily="34" charset="0"/>
              </a:rPr>
              <a:t> </a:t>
            </a:r>
            <a:r>
              <a:rPr lang="en-GB" baseline="0" dirty="0" smtClean="0">
                <a:latin typeface="Arial" panose="020B0604020202020204" pitchFamily="34" charset="0"/>
                <a:cs typeface="Arial" panose="020B0604020202020204" pitchFamily="34" charset="0"/>
              </a:rPr>
              <a:t>makes a compelling case for change. Also many practitioners – from the primary and secondary sector – have voiced concerns over current curriculum arrangements.</a:t>
            </a:r>
          </a:p>
          <a:p>
            <a:endParaRPr lang="en-GB"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anose="020B0604020202020204" pitchFamily="34" charset="0"/>
                <a:cs typeface="Arial" panose="020B0604020202020204" pitchFamily="34" charset="0"/>
              </a:rPr>
              <a:t>Enhanced knowledge and understanding of the world through science and technology forms an important part of our culture and economy. And there is </a:t>
            </a:r>
            <a:r>
              <a:rPr lang="en-GB" baseline="0" dirty="0" smtClean="0">
                <a:latin typeface="Arial" panose="020B0604020202020204" pitchFamily="34" charset="0"/>
                <a:cs typeface="Arial" panose="020B0604020202020204" pitchFamily="34" charset="0"/>
              </a:rPr>
              <a:t>an economic imperative to develop more STEM (science, technology, engineering and mathematics) skills and knowledge in Wales and across the UK – that’s a given. STEM study gives greater chances of finding rewarding work, and better salaries, right across the ability range.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latin typeface="Arial" panose="020B0604020202020204" pitchFamily="34" charset="0"/>
                <a:cs typeface="Arial" panose="020B0604020202020204" pitchFamily="34" charset="0"/>
              </a:rPr>
              <a:t>Perceptions regarding STEM (including gender stereotyping – worth noting) can start at a very early age so it is essential that we engage all learners in science and technology from an early age. What could be more exciting and motivating than learning about ourselves and the world in which we live?</a:t>
            </a:r>
          </a:p>
          <a:p>
            <a:endParaRPr lang="en-GB" baseline="0" dirty="0" smtClean="0">
              <a:latin typeface="Arial" panose="020B0604020202020204" pitchFamily="34" charset="0"/>
              <a:cs typeface="Arial" panose="020B0604020202020204" pitchFamily="34" charset="0"/>
            </a:endParaRPr>
          </a:p>
          <a:p>
            <a:r>
              <a:rPr lang="en-GB" baseline="0" dirty="0" smtClean="0">
                <a:latin typeface="Arial" panose="020B0604020202020204" pitchFamily="34" charset="0"/>
                <a:cs typeface="Arial" panose="020B0604020202020204" pitchFamily="34" charset="0"/>
              </a:rPr>
              <a:t>In a world of fast-paced science and technology development, as well as increasing amounts of information presented as fact, there is an imperative to ensure a baseline of science and technology understanding. We need to equip all learners, no matter whether they take up further STEM-related learning or careers, so they can thrive and survive in a science and technology driven world.    </a:t>
            </a:r>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r>
              <a:rPr lang="en-GB" baseline="0" dirty="0" smtClean="0">
                <a:latin typeface="Arial" panose="020B0604020202020204" pitchFamily="34" charset="0"/>
                <a:cs typeface="Arial" panose="020B0604020202020204" pitchFamily="34" charset="0"/>
              </a:rPr>
              <a:t>PISA and the Organisation for Economic Co-operation and Development (OECD) and other comparators (e.g. labour market information, skills needs assessments, learner progression data) are also flagging the need for young people to have greater science and technology understanding.  </a:t>
            </a:r>
          </a:p>
          <a:p>
            <a:endParaRPr lang="en-GB" baseline="0" dirty="0" smtClean="0">
              <a:latin typeface="Arial" panose="020B0604020202020204" pitchFamily="34" charset="0"/>
              <a:cs typeface="Arial" panose="020B0604020202020204" pitchFamily="34" charset="0"/>
            </a:endParaRPr>
          </a:p>
          <a:p>
            <a:r>
              <a:rPr lang="en-GB" baseline="0" dirty="0" smtClean="0">
                <a:latin typeface="Arial" panose="020B0604020202020204" pitchFamily="34" charset="0"/>
                <a:cs typeface="Arial" panose="020B0604020202020204" pitchFamily="34" charset="0"/>
              </a:rPr>
              <a:t>PISA science does require good literacy – and it does look at critical and contextual thinking skills – but PISA also requires a strong base of scientific knowledge. You need a good knowledge base on which to think critically. There shouldn’t be debate between this being a ‘skills’ or a ‘knowledge’ curriculum – that’s a false dichotomy.  For Science and Technology both are needed in balance, with real-world experiences helping learners contextualise learning and recognise the value of it. There is a recognised body of knowledge and a rage of skills needed here – that is best developed from the early years through to age 16.</a:t>
            </a:r>
          </a:p>
          <a:p>
            <a:endParaRPr lang="en-GB" dirty="0"/>
          </a:p>
        </p:txBody>
      </p:sp>
      <p:sp>
        <p:nvSpPr>
          <p:cNvPr id="4" name="Slide Number Placeholder 3"/>
          <p:cNvSpPr>
            <a:spLocks noGrp="1"/>
          </p:cNvSpPr>
          <p:nvPr>
            <p:ph type="sldNum" sz="quarter" idx="10"/>
          </p:nvPr>
        </p:nvSpPr>
        <p:spPr/>
        <p:txBody>
          <a:bodyPr/>
          <a:lstStyle/>
          <a:p>
            <a:fld id="{FBD63E5C-2B12-4826-AD44-04C8E5F61749}" type="slidenum">
              <a:rPr lang="en-GB" smtClean="0"/>
              <a:t>3</a:t>
            </a:fld>
            <a:endParaRPr lang="en-GB"/>
          </a:p>
        </p:txBody>
      </p:sp>
    </p:spTree>
    <p:extLst>
      <p:ext uri="{BB962C8B-B14F-4D97-AF65-F5344CB8AC3E}">
        <p14:creationId xmlns:p14="http://schemas.microsoft.com/office/powerpoint/2010/main" val="3081831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5499847"/>
          </a:xfrm>
        </p:spPr>
        <p:txBody>
          <a:bodyPr/>
          <a:lstStyle/>
          <a:p>
            <a:pPr>
              <a:lnSpc>
                <a:spcPct val="90000"/>
              </a:lnSpc>
              <a:spcBef>
                <a:spcPts val="1798"/>
              </a:spcBef>
            </a:pPr>
            <a:r>
              <a:rPr lang="en-GB" dirty="0" smtClean="0">
                <a:latin typeface="Arial" panose="020B0604020202020204" pitchFamily="34" charset="0"/>
                <a:cs typeface="Arial" panose="020B0604020202020204" pitchFamily="34" charset="0"/>
              </a:rPr>
              <a:t>Computation is a new area to </a:t>
            </a:r>
            <a:r>
              <a:rPr lang="en-US" dirty="0" smtClean="0">
                <a:latin typeface="Arial" panose="020B0604020202020204" pitchFamily="34" charset="0"/>
                <a:cs typeface="Arial" panose="020B0604020202020204" pitchFamily="34" charset="0"/>
              </a:rPr>
              <a:t>meet the needs of a changing twenty-first century culture and economy. It extends beyond digital competence, but does not replace it. Digital competence remains a cross-curricular responsibility.  </a:t>
            </a:r>
            <a:r>
              <a:rPr lang="en-GB" dirty="0" smtClean="0">
                <a:latin typeface="Arial" panose="020B0604020202020204" pitchFamily="34" charset="0"/>
                <a:cs typeface="Arial" panose="020B0604020202020204" pitchFamily="34" charset="0"/>
              </a:rPr>
              <a:t>Computation is not a new name for information and communication technology (ICT) or computational thinking – it will</a:t>
            </a:r>
            <a:r>
              <a:rPr lang="en-GB" baseline="0" dirty="0" smtClean="0">
                <a:latin typeface="Arial" panose="020B0604020202020204" pitchFamily="34" charset="0"/>
                <a:cs typeface="Arial" panose="020B0604020202020204" pitchFamily="34" charset="0"/>
              </a:rPr>
              <a:t> build conceptual understanding that learners need to become creators of and through technology</a:t>
            </a:r>
            <a:r>
              <a:rPr lang="en-GB" dirty="0" smtClean="0">
                <a:latin typeface="Arial" panose="020B0604020202020204" pitchFamily="34" charset="0"/>
                <a:cs typeface="Arial" panose="020B0604020202020204" pitchFamily="34" charset="0"/>
              </a:rPr>
              <a:t>. Focus on concepts should</a:t>
            </a:r>
            <a:r>
              <a:rPr lang="en-GB" baseline="0" dirty="0" smtClean="0">
                <a:latin typeface="Arial" panose="020B0604020202020204" pitchFamily="34" charset="0"/>
                <a:cs typeface="Arial" panose="020B0604020202020204" pitchFamily="34" charset="0"/>
              </a:rPr>
              <a:t> allow the curriculum nationally to remain in currency in this fast-paced area of society.</a:t>
            </a:r>
            <a:r>
              <a:rPr lang="en-GB" dirty="0" smtClean="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Effective experiential learning from ages 3 to 16</a:t>
            </a:r>
            <a:r>
              <a:rPr lang="en-GB" baseline="0" dirty="0" smtClean="0">
                <a:latin typeface="Arial" panose="020B0604020202020204" pitchFamily="34" charset="0"/>
                <a:cs typeface="Arial" panose="020B0604020202020204" pitchFamily="34" charset="0"/>
              </a:rPr>
              <a:t> takes into account</a:t>
            </a:r>
            <a:r>
              <a:rPr lang="en-GB" dirty="0" smtClean="0">
                <a:latin typeface="Arial" panose="020B0604020202020204" pitchFamily="34" charset="0"/>
                <a:cs typeface="Arial" panose="020B0604020202020204" pitchFamily="34" charset="0"/>
              </a:rPr>
              <a:t> the good practice in Foundation Phase and extends across the continuum.  Learner input </a:t>
            </a:r>
            <a:r>
              <a:rPr lang="en-US" dirty="0" smtClean="0">
                <a:latin typeface="Arial" panose="020B0604020202020204" pitchFamily="34" charset="0"/>
                <a:cs typeface="Arial" panose="020B0604020202020204" pitchFamily="34" charset="0"/>
              </a:rPr>
              <a:t>in their learning is most effective when professionalism and expertise ensures progression and </a:t>
            </a:r>
            <a:r>
              <a:rPr lang="en-US" dirty="0" err="1" smtClean="0">
                <a:latin typeface="Arial" panose="020B0604020202020204" pitchFamily="34" charset="0"/>
                <a:cs typeface="Arial" panose="020B0604020202020204" pitchFamily="34" charset="0"/>
              </a:rPr>
              <a:t>rigour</a:t>
            </a:r>
            <a:r>
              <a:rPr lang="en-US" dirty="0" smtClean="0">
                <a:latin typeface="Arial" panose="020B0604020202020204" pitchFamily="34" charset="0"/>
                <a:cs typeface="Arial" panose="020B0604020202020204" pitchFamily="34" charset="0"/>
              </a:rPr>
              <a:t> is key to activities. It offers a more </a:t>
            </a:r>
            <a:r>
              <a:rPr lang="en-GB" dirty="0" smtClean="0">
                <a:latin typeface="Arial" panose="020B0604020202020204" pitchFamily="34" charset="0"/>
                <a:cs typeface="Arial" panose="020B0604020202020204" pitchFamily="34" charset="0"/>
              </a:rPr>
              <a:t>holistic approach when working thematically – curriculum development</a:t>
            </a:r>
            <a:r>
              <a:rPr lang="en-GB" baseline="0" dirty="0" smtClean="0">
                <a:latin typeface="Arial" panose="020B0604020202020204" pitchFamily="34" charset="0"/>
                <a:cs typeface="Arial" panose="020B0604020202020204" pitchFamily="34" charset="0"/>
              </a:rPr>
              <a:t> can e</a:t>
            </a:r>
            <a:r>
              <a:rPr lang="en-GB" dirty="0" smtClean="0">
                <a:latin typeface="Arial" panose="020B0604020202020204" pitchFamily="34" charset="0"/>
                <a:cs typeface="Arial" panose="020B0604020202020204" pitchFamily="34" charset="0"/>
              </a:rPr>
              <a:t>nsure a rich learning experience. </a:t>
            </a:r>
            <a:r>
              <a:rPr lang="en-US" dirty="0" smtClean="0">
                <a:latin typeface="Arial" panose="020B0604020202020204" pitchFamily="34" charset="0"/>
                <a:cs typeface="Arial" panose="020B0604020202020204" pitchFamily="34" charset="0"/>
              </a:rPr>
              <a:t>However, discrete teaching still has its</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place in</a:t>
            </a:r>
            <a:r>
              <a:rPr lang="en-US" baseline="0" dirty="0" smtClean="0">
                <a:latin typeface="Arial" panose="020B0604020202020204" pitchFamily="34" charset="0"/>
                <a:cs typeface="Arial" panose="020B0604020202020204" pitchFamily="34" charset="0"/>
              </a:rPr>
              <a:t> Science and Technology, as does specialist teaching in later learning</a:t>
            </a:r>
            <a:r>
              <a:rPr lang="en-US" dirty="0" smtClean="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Balance is needed between discrete and thematic approaches (see the 12 pedagogical principles in </a:t>
            </a:r>
            <a:r>
              <a:rPr lang="en-GB" i="1" dirty="0" smtClean="0">
                <a:latin typeface="Arial" panose="020B0604020202020204" pitchFamily="34" charset="0"/>
                <a:cs typeface="Arial" panose="020B0604020202020204" pitchFamily="34" charset="0"/>
              </a:rPr>
              <a:t>Successful Futures</a:t>
            </a:r>
            <a:r>
              <a:rPr lang="en-GB" i="0" dirty="0" smtClean="0">
                <a:latin typeface="Arial" panose="020B0604020202020204" pitchFamily="34" charset="0"/>
                <a:cs typeface="Arial" panose="020B0604020202020204" pitchFamily="34" charset="0"/>
              </a:rPr>
              <a:t>)</a:t>
            </a:r>
            <a:r>
              <a:rPr lang="en-GB" dirty="0" smtClean="0">
                <a:latin typeface="Arial" panose="020B0604020202020204" pitchFamily="34" charset="0"/>
                <a:cs typeface="Arial" panose="020B0604020202020204" pitchFamily="34" charset="0"/>
              </a:rPr>
              <a:t>.</a:t>
            </a:r>
          </a:p>
          <a:p>
            <a:pPr>
              <a:lnSpc>
                <a:spcPct val="90000"/>
              </a:lnSpc>
              <a:spcBef>
                <a:spcPts val="1798"/>
              </a:spcBef>
            </a:pPr>
            <a:r>
              <a:rPr lang="en-US" dirty="0" smtClean="0">
                <a:latin typeface="Arial" panose="020B0604020202020204" pitchFamily="34" charset="0"/>
                <a:cs typeface="Arial" panose="020B0604020202020204" pitchFamily="34" charset="0"/>
              </a:rPr>
              <a:t>Some strands of progression in Science and Technology do not start </a:t>
            </a:r>
            <a:r>
              <a:rPr lang="en-US" baseline="0" dirty="0" smtClean="0">
                <a:latin typeface="Arial" panose="020B0604020202020204" pitchFamily="34" charset="0"/>
                <a:cs typeface="Arial" panose="020B0604020202020204" pitchFamily="34" charset="0"/>
              </a:rPr>
              <a:t>at P</a:t>
            </a:r>
            <a:r>
              <a:rPr lang="en-US" dirty="0" smtClean="0">
                <a:latin typeface="Arial" panose="020B0604020202020204" pitchFamily="34" charset="0"/>
                <a:cs typeface="Arial" panose="020B0604020202020204" pitchFamily="34" charset="0"/>
              </a:rPr>
              <a:t>rogression step 1 or 2. </a:t>
            </a:r>
            <a:r>
              <a:rPr lang="en-US" baseline="0" dirty="0" smtClean="0">
                <a:latin typeface="Arial" panose="020B0604020202020204" pitchFamily="34" charset="0"/>
                <a:cs typeface="Arial" panose="020B0604020202020204" pitchFamily="34" charset="0"/>
              </a:rPr>
              <a:t> Early steps can build foundations of learning towards some complex concepts later, but others are introduced when considered developmentally appropriate.  </a:t>
            </a:r>
          </a:p>
          <a:p>
            <a:r>
              <a:rPr lang="en-GB" dirty="0" smtClean="0">
                <a:latin typeface="Arial" panose="020B0604020202020204" pitchFamily="34" charset="0"/>
                <a:cs typeface="Arial" panose="020B0604020202020204" pitchFamily="34" charset="0"/>
              </a:rPr>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Authentic learning experiences are enhanced through links with the local community, industry, businesses and other relevant organisations. There are whole-school advantages to such approaches but these are particularly relevant to Science and Technology.  Equally, it’s essential that learners are given space to develop their procedural understanding and the scientific base for considering the implications of our actions on each other and the world.</a:t>
            </a:r>
            <a:endParaRPr lang="en-US" dirty="0" smtClean="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FBD63E5C-2B12-4826-AD44-04C8E5F61749}" type="slidenum">
              <a:rPr lang="en-GB" smtClean="0"/>
              <a:t>4</a:t>
            </a:fld>
            <a:endParaRPr lang="en-GB"/>
          </a:p>
        </p:txBody>
      </p:sp>
    </p:spTree>
    <p:extLst>
      <p:ext uri="{BB962C8B-B14F-4D97-AF65-F5344CB8AC3E}">
        <p14:creationId xmlns:p14="http://schemas.microsoft.com/office/powerpoint/2010/main" val="3663637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smtClean="0">
                <a:latin typeface="Arial" panose="020B0604020202020204" pitchFamily="34" charset="0"/>
                <a:cs typeface="Arial" panose="020B0604020202020204" pitchFamily="34" charset="0"/>
              </a:rPr>
              <a:t>What matters statements in Science and Technology explain the main thrust of the teaching and the implications of pedagogy involved.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noProof="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smtClean="0">
                <a:latin typeface="Arial" panose="020B0604020202020204" pitchFamily="34" charset="0"/>
                <a:cs typeface="Arial" panose="020B0604020202020204" pitchFamily="34" charset="0"/>
              </a:rPr>
              <a:t>The first</a:t>
            </a:r>
            <a:r>
              <a:rPr lang="en-GB" baseline="0" noProof="0" dirty="0" smtClean="0">
                <a:latin typeface="Arial" panose="020B0604020202020204" pitchFamily="34" charset="0"/>
                <a:cs typeface="Arial" panose="020B0604020202020204" pitchFamily="34" charset="0"/>
              </a:rPr>
              <a:t> – looking at curiosity and searching for answers, alongside the implications of Science and Technology – is designed to be integral to all other what matters statements.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noProof="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noProof="0" dirty="0" smtClean="0">
                <a:latin typeface="Arial" panose="020B0604020202020204" pitchFamily="34" charset="0"/>
                <a:cs typeface="Arial" panose="020B0604020202020204" pitchFamily="34" charset="0"/>
              </a:rPr>
              <a:t>There are also multiple relationships between what matters statements within the area of learning and experience – and across other areas of learning and experience. This is by design and it is key that school-level curriculum development looks across what matters statements and does not consider them in isolation or as silos of learning.</a:t>
            </a:r>
            <a:endParaRPr lang="en-GB" noProof="0"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Feedback on what matters statements from practitioners from other areas</a:t>
            </a:r>
            <a:r>
              <a:rPr lang="en-GB" baseline="0" dirty="0" smtClean="0">
                <a:latin typeface="Arial" panose="020B0604020202020204" pitchFamily="34" charset="0"/>
                <a:cs typeface="Arial" panose="020B0604020202020204" pitchFamily="34" charset="0"/>
              </a:rPr>
              <a:t> of learning and experience </a:t>
            </a:r>
            <a:r>
              <a:rPr lang="en-GB" dirty="0" smtClean="0">
                <a:latin typeface="Arial" panose="020B0604020202020204" pitchFamily="34" charset="0"/>
                <a:cs typeface="Arial" panose="020B0604020202020204" pitchFamily="34" charset="0"/>
              </a:rPr>
              <a:t>in January 2019 noted</a:t>
            </a:r>
            <a:r>
              <a:rPr lang="en-GB" baseline="0" dirty="0" smtClean="0">
                <a:latin typeface="Arial" panose="020B0604020202020204" pitchFamily="34" charset="0"/>
                <a:cs typeface="Arial" panose="020B0604020202020204" pitchFamily="34" charset="0"/>
              </a:rPr>
              <a:t> the following.</a:t>
            </a:r>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Liked clarity and accessibility of</a:t>
            </a:r>
            <a:r>
              <a:rPr lang="en-GB" sz="1200" baseline="0" dirty="0" smtClean="0">
                <a:latin typeface="Arial" panose="020B0604020202020204" pitchFamily="34" charset="0"/>
                <a:cs typeface="Arial" panose="020B0604020202020204" pitchFamily="34" charset="0"/>
              </a:rPr>
              <a:t> s</a:t>
            </a:r>
            <a:r>
              <a:rPr lang="en-GB" sz="1200" dirty="0" smtClean="0">
                <a:latin typeface="Arial" panose="020B0604020202020204" pitchFamily="34" charset="0"/>
                <a:cs typeface="Arial" panose="020B0604020202020204" pitchFamily="34" charset="0"/>
              </a:rPr>
              <a:t>ix what matters statements – provided good rationale for aspects of</a:t>
            </a:r>
            <a:r>
              <a:rPr lang="en-GB" sz="1200" baseline="0" dirty="0" smtClean="0">
                <a:latin typeface="Arial" panose="020B0604020202020204" pitchFamily="34" charset="0"/>
                <a:cs typeface="Arial" panose="020B0604020202020204" pitchFamily="34" charset="0"/>
              </a:rPr>
              <a:t> learning and focus for curriculum development.</a:t>
            </a:r>
            <a:endParaRPr lang="en-GB"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Liked the ‘stranding approach’ (progression</a:t>
            </a:r>
            <a:r>
              <a:rPr lang="en-GB" sz="1200" baseline="0" dirty="0" smtClean="0">
                <a:latin typeface="Arial" panose="020B0604020202020204" pitchFamily="34" charset="0"/>
                <a:cs typeface="Arial" panose="020B0604020202020204" pitchFamily="34" charset="0"/>
              </a:rPr>
              <a:t> in each what matters area is broken down into ‘strands’ of learning across progression steps)</a:t>
            </a:r>
            <a:r>
              <a:rPr lang="en-GB" sz="1200" dirty="0" smtClean="0">
                <a:latin typeface="Arial" panose="020B0604020202020204" pitchFamily="34" charset="0"/>
                <a:cs typeface="Arial" panose="020B0604020202020204" pitchFamily="34" charset="0"/>
              </a:rPr>
              <a:t> as they highlight learning progression and useful support for teachers.</a:t>
            </a:r>
            <a:endParaRPr lang="en-US"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Like the way the links have been made with other areas of learning and experience.</a:t>
            </a:r>
            <a:endParaRPr lang="en-US"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Like the approach of how the what matters statements must be used together to be meaningful.</a:t>
            </a:r>
            <a:endParaRPr lang="en-US"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Like that meaning and understanding is added to content – and how it can be applied across multidisciplinary areas.</a:t>
            </a:r>
            <a:endParaRPr lang="en-US" sz="1200" dirty="0" smtClean="0">
              <a:latin typeface="Arial" panose="020B0604020202020204" pitchFamily="34" charset="0"/>
              <a:cs typeface="Arial" panose="020B0604020202020204" pitchFamily="34" charset="0"/>
            </a:endParaRPr>
          </a:p>
          <a:p>
            <a:endParaRPr lang="en-GB" dirty="0" smtClean="0"/>
          </a:p>
          <a:p>
            <a:endParaRPr lang="en-GB" dirty="0"/>
          </a:p>
        </p:txBody>
      </p:sp>
      <p:sp>
        <p:nvSpPr>
          <p:cNvPr id="4" name="Slide Number Placeholder 3"/>
          <p:cNvSpPr>
            <a:spLocks noGrp="1"/>
          </p:cNvSpPr>
          <p:nvPr>
            <p:ph type="sldNum" sz="quarter" idx="10"/>
          </p:nvPr>
        </p:nvSpPr>
        <p:spPr/>
        <p:txBody>
          <a:bodyPr/>
          <a:lstStyle/>
          <a:p>
            <a:fld id="{FBD63E5C-2B12-4826-AD44-04C8E5F61749}" type="slidenum">
              <a:rPr lang="en-GB" smtClean="0"/>
              <a:t>5</a:t>
            </a:fld>
            <a:endParaRPr lang="en-GB"/>
          </a:p>
        </p:txBody>
      </p:sp>
    </p:spTree>
    <p:extLst>
      <p:ext uri="{BB962C8B-B14F-4D97-AF65-F5344CB8AC3E}">
        <p14:creationId xmlns:p14="http://schemas.microsoft.com/office/powerpoint/2010/main" val="322818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Arial" panose="020B0604020202020204" pitchFamily="34" charset="0"/>
                <a:cs typeface="Arial" panose="020B0604020202020204" pitchFamily="34" charset="0"/>
              </a:rPr>
              <a:t>Multiple iterations of the what matters statements were tested within the Pioneer Group,</a:t>
            </a:r>
            <a:r>
              <a:rPr lang="en-GB" baseline="0" dirty="0" smtClean="0">
                <a:latin typeface="Arial" panose="020B0604020202020204" pitchFamily="34" charset="0"/>
                <a:cs typeface="Arial" panose="020B0604020202020204" pitchFamily="34" charset="0"/>
              </a:rPr>
              <a:t> which proved to be </a:t>
            </a:r>
            <a:r>
              <a:rPr lang="en-GB" dirty="0" smtClean="0">
                <a:latin typeface="Arial" panose="020B0604020202020204" pitchFamily="34" charset="0"/>
                <a:cs typeface="Arial" panose="020B0604020202020204" pitchFamily="34" charset="0"/>
              </a:rPr>
              <a:t>a tricky process with different evidence and inputs provided, sometimes conflicting. Balanced judgements have been made, staying true to the </a:t>
            </a:r>
            <a:r>
              <a:rPr lang="en-GB" i="1" dirty="0" smtClean="0">
                <a:latin typeface="Arial" panose="020B0604020202020204" pitchFamily="34" charset="0"/>
                <a:cs typeface="Arial" panose="020B0604020202020204" pitchFamily="34" charset="0"/>
              </a:rPr>
              <a:t>Successful Futures </a:t>
            </a:r>
            <a:r>
              <a:rPr lang="en-GB" dirty="0" smtClean="0">
                <a:latin typeface="Arial" panose="020B0604020202020204" pitchFamily="34" charset="0"/>
                <a:cs typeface="Arial" panose="020B0604020202020204" pitchFamily="34" charset="0"/>
              </a:rPr>
              <a:t>vision, with the resulting what matters statements being well received by non-Science and Technology pioneer practitioners who considered pre-release of drafts. A lot of positive feedback from wider groups too, including the Curriculum and Assessment Group.</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Progression of learning is now far clearer in the current structure of the area of learning and experience</a:t>
            </a:r>
            <a:r>
              <a:rPr lang="en-GB" baseline="0" dirty="0" smtClean="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than in early iterations of what matters statements</a:t>
            </a:r>
            <a:r>
              <a:rPr lang="en-GB" baseline="0" dirty="0" smtClean="0">
                <a:latin typeface="Arial" panose="020B0604020202020204" pitchFamily="34" charset="0"/>
                <a:cs typeface="Arial" panose="020B0604020202020204" pitchFamily="34" charset="0"/>
              </a:rPr>
              <a:t>. Those early approaches didn’t provide the clarity (or spotlight) on key Science and Technology concepts which form the basis of progression work.</a:t>
            </a:r>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It is worth</a:t>
            </a:r>
            <a:r>
              <a:rPr lang="en-GB" baseline="0" dirty="0" smtClean="0">
                <a:latin typeface="Arial" panose="020B0604020202020204" pitchFamily="34" charset="0"/>
                <a:cs typeface="Arial" panose="020B0604020202020204" pitchFamily="34" charset="0"/>
              </a:rPr>
              <a:t> noting that the more ‘domain’-specific what matters statements do not capture all of the traditional subjects; they are selective in what is considered essential for learning progression in key concepts. They place a ‘spotlight’ on what is the essence of ‘what matters’ in learning. Schools are free to go beyond if desired, but may prefer to create more ‘space’ for deeper conceptual understanding in the areas presented, and gradual development of learner ‘agility’ to transfer learning to wider contexts.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anose="020B0604020202020204" pitchFamily="34" charset="0"/>
                <a:cs typeface="Arial" panose="020B0604020202020204" pitchFamily="34" charset="0"/>
              </a:rPr>
              <a:t>Professor Wynne </a:t>
            </a:r>
            <a:r>
              <a:rPr lang="en-GB" sz="1200" dirty="0" err="1" smtClean="0">
                <a:latin typeface="Arial" panose="020B0604020202020204" pitchFamily="34" charset="0"/>
                <a:cs typeface="Arial" panose="020B0604020202020204" pitchFamily="34" charset="0"/>
              </a:rPr>
              <a:t>Harlen's</a:t>
            </a:r>
            <a:r>
              <a:rPr lang="en-GB" sz="1200" dirty="0" smtClean="0">
                <a:latin typeface="Arial" panose="020B0604020202020204" pitchFamily="34" charset="0"/>
                <a:cs typeface="Arial" panose="020B0604020202020204" pitchFamily="34" charset="0"/>
              </a:rPr>
              <a:t> work on ‘Big Ideas of Science Education' was highly influential – leading to what matters statements as organisers for the whole curriculum. Her approach for science was also the concept adopted by the area of learning and experience</a:t>
            </a:r>
            <a:r>
              <a:rPr lang="en-GB" sz="1200" baseline="0"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to have more domain-specific statements ‘of’ science and technology alongside one ‘about’ science and technology which pulls the whole together. Within that statement ‘about’ science and technology</a:t>
            </a:r>
            <a:r>
              <a:rPr lang="en-GB" sz="1200" baseline="0" dirty="0" smtClean="0">
                <a:latin typeface="Arial" panose="020B0604020202020204" pitchFamily="34" charset="0"/>
                <a:cs typeface="Arial" panose="020B0604020202020204" pitchFamily="34" charset="0"/>
              </a:rPr>
              <a:t> there are e</a:t>
            </a:r>
            <a:r>
              <a:rPr lang="en-GB" baseline="0" dirty="0" smtClean="0">
                <a:latin typeface="Arial" panose="020B0604020202020204" pitchFamily="34" charset="0"/>
                <a:cs typeface="Arial" panose="020B0604020202020204" pitchFamily="34" charset="0"/>
              </a:rPr>
              <a:t>ssential aspects – such as the implications of science and technology clearly flagged and should be exploited throughout learning – not seen as discrete ‘bolt-</a:t>
            </a:r>
            <a:r>
              <a:rPr lang="en-GB" baseline="0" dirty="0" err="1" smtClean="0">
                <a:latin typeface="Arial" panose="020B0604020202020204" pitchFamily="34" charset="0"/>
                <a:cs typeface="Arial" panose="020B0604020202020204" pitchFamily="34" charset="0"/>
              </a:rPr>
              <a:t>ons</a:t>
            </a:r>
            <a:r>
              <a:rPr lang="en-GB" baseline="0" dirty="0" smtClean="0">
                <a:latin typeface="Arial" panose="020B0604020202020204" pitchFamily="34" charset="0"/>
                <a:cs typeface="Arial" panose="020B0604020202020204" pitchFamily="34" charset="0"/>
              </a:rPr>
              <a:t>’.  </a:t>
            </a:r>
          </a:p>
          <a:p>
            <a:endParaRPr lang="en-GB" dirty="0"/>
          </a:p>
        </p:txBody>
      </p:sp>
      <p:sp>
        <p:nvSpPr>
          <p:cNvPr id="4" name="Slide Number Placeholder 3"/>
          <p:cNvSpPr>
            <a:spLocks noGrp="1"/>
          </p:cNvSpPr>
          <p:nvPr>
            <p:ph type="sldNum" sz="quarter" idx="10"/>
          </p:nvPr>
        </p:nvSpPr>
        <p:spPr/>
        <p:txBody>
          <a:bodyPr/>
          <a:lstStyle/>
          <a:p>
            <a:fld id="{FBD63E5C-2B12-4826-AD44-04C8E5F61749}" type="slidenum">
              <a:rPr lang="en-GB" smtClean="0"/>
              <a:t>6</a:t>
            </a:fld>
            <a:endParaRPr lang="en-GB"/>
          </a:p>
        </p:txBody>
      </p:sp>
    </p:spTree>
    <p:extLst>
      <p:ext uri="{BB962C8B-B14F-4D97-AF65-F5344CB8AC3E}">
        <p14:creationId xmlns:p14="http://schemas.microsoft.com/office/powerpoint/2010/main" val="940037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latin typeface="Arial" panose="020B0604020202020204" pitchFamily="34" charset="0"/>
                <a:cs typeface="Arial" panose="020B0604020202020204" pitchFamily="34" charset="0"/>
              </a:rPr>
              <a:t>There were huge amount of inputs considered by the pioneer group for this area</a:t>
            </a:r>
            <a:r>
              <a:rPr lang="en-GB" sz="1200" baseline="0" dirty="0" smtClean="0">
                <a:latin typeface="Arial" panose="020B0604020202020204" pitchFamily="34" charset="0"/>
                <a:cs typeface="Arial" panose="020B0604020202020204" pitchFamily="34" charset="0"/>
              </a:rPr>
              <a:t> of learning </a:t>
            </a:r>
            <a:r>
              <a:rPr lang="en-GB" sz="1200" dirty="0" smtClean="0">
                <a:latin typeface="Arial" panose="020B0604020202020204" pitchFamily="34" charset="0"/>
                <a:cs typeface="Arial" panose="020B0604020202020204" pitchFamily="34" charset="0"/>
              </a:rPr>
              <a:t>– too many to list here. The slide provides the key contributors.</a:t>
            </a: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Some key documents are already available in the</a:t>
            </a:r>
            <a:r>
              <a:rPr lang="en-GB" sz="1200" baseline="0" dirty="0" smtClean="0">
                <a:latin typeface="Arial" panose="020B0604020202020204" pitchFamily="34" charset="0"/>
                <a:cs typeface="Arial" panose="020B0604020202020204" pitchFamily="34" charset="0"/>
              </a:rPr>
              <a:t> public domain and some are also being translated.</a:t>
            </a:r>
          </a:p>
          <a:p>
            <a:endParaRPr lang="en-GB" sz="1200" baseline="0" dirty="0" smtClean="0">
              <a:latin typeface="Arial" panose="020B0604020202020204" pitchFamily="34" charset="0"/>
              <a:cs typeface="Arial" panose="020B0604020202020204" pitchFamily="34" charset="0"/>
            </a:endParaRPr>
          </a:p>
          <a:p>
            <a:r>
              <a:rPr lang="en-GB" sz="1200" baseline="0" dirty="0" smtClean="0">
                <a:latin typeface="Arial" panose="020B0604020202020204" pitchFamily="34" charset="0"/>
                <a:cs typeface="Arial" panose="020B0604020202020204" pitchFamily="34" charset="0"/>
              </a:rPr>
              <a:t>Some reading/references for Science and Technology include the following.</a:t>
            </a:r>
          </a:p>
          <a:p>
            <a:endParaRPr lang="en-GB" sz="1200"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1" baseline="0" dirty="0" smtClean="0">
                <a:latin typeface="Arial" panose="020B0604020202020204" pitchFamily="34" charset="0"/>
                <a:cs typeface="Arial" panose="020B0604020202020204" pitchFamily="34" charset="0"/>
              </a:rPr>
              <a:t>Big Ideas of Science Education </a:t>
            </a:r>
            <a:r>
              <a:rPr lang="en-GB" sz="1200" baseline="0" dirty="0" smtClean="0">
                <a:latin typeface="Arial" panose="020B0604020202020204" pitchFamily="34" charset="0"/>
                <a:cs typeface="Arial" panose="020B0604020202020204" pitchFamily="34" charset="0"/>
              </a:rPr>
              <a:t>and </a:t>
            </a:r>
            <a:r>
              <a:rPr lang="en-GB" sz="1200" i="1" baseline="0" dirty="0" smtClean="0">
                <a:latin typeface="Arial" panose="020B0604020202020204" pitchFamily="34" charset="0"/>
                <a:cs typeface="Arial" panose="020B0604020202020204" pitchFamily="34" charset="0"/>
              </a:rPr>
              <a:t>Working with Big ideas of Science </a:t>
            </a:r>
            <a:r>
              <a:rPr lang="en-GB" sz="1200" i="0" baseline="0" dirty="0" smtClean="0">
                <a:latin typeface="Arial" panose="020B0604020202020204" pitchFamily="34" charset="0"/>
                <a:cs typeface="Arial" panose="020B0604020202020204" pitchFamily="34" charset="0"/>
              </a:rPr>
              <a:t>by</a:t>
            </a:r>
            <a:r>
              <a:rPr lang="en-GB" sz="1200" i="1" baseline="0" dirty="0" smtClean="0">
                <a:latin typeface="Arial" panose="020B0604020202020204" pitchFamily="34" charset="0"/>
                <a:cs typeface="Arial" panose="020B0604020202020204" pitchFamily="34" charset="0"/>
              </a:rPr>
              <a:t> </a:t>
            </a:r>
            <a:r>
              <a:rPr lang="en-GB" sz="1200" i="0" baseline="0" dirty="0" err="1" smtClean="0">
                <a:latin typeface="Arial" panose="020B0604020202020204" pitchFamily="34" charset="0"/>
                <a:cs typeface="Arial" panose="020B0604020202020204" pitchFamily="34" charset="0"/>
              </a:rPr>
              <a:t>Harlen</a:t>
            </a:r>
            <a:r>
              <a:rPr lang="en-GB" sz="1200" i="0" baseline="0" dirty="0" smtClean="0">
                <a:latin typeface="Arial" panose="020B0604020202020204" pitchFamily="34" charset="0"/>
                <a:cs typeface="Arial" panose="020B0604020202020204" pitchFamily="34" charset="0"/>
              </a:rPr>
              <a:t>, et al. – for primary and secondary.</a:t>
            </a:r>
          </a:p>
          <a:p>
            <a:pPr marL="171450" indent="-171450">
              <a:buFont typeface="Arial" panose="020B0604020202020204" pitchFamily="34" charset="0"/>
              <a:buChar char="•"/>
            </a:pPr>
            <a:r>
              <a:rPr lang="en-GB" sz="1200" i="1" baseline="0" dirty="0" smtClean="0">
                <a:latin typeface="Arial" panose="020B0604020202020204" pitchFamily="34" charset="0"/>
                <a:cs typeface="Arial" panose="020B0604020202020204" pitchFamily="34" charset="0"/>
              </a:rPr>
              <a:t>Big Ideas of D&amp;T </a:t>
            </a:r>
            <a:r>
              <a:rPr lang="en-GB" sz="1200" i="0" baseline="0" dirty="0" smtClean="0">
                <a:latin typeface="Arial" panose="020B0604020202020204" pitchFamily="34" charset="0"/>
                <a:cs typeface="Arial" panose="020B0604020202020204" pitchFamily="34" charset="0"/>
              </a:rPr>
              <a:t>– for primary and secondary.</a:t>
            </a:r>
          </a:p>
          <a:p>
            <a:pPr marL="171450" indent="-171450">
              <a:buFont typeface="Arial" panose="020B0604020202020204" pitchFamily="34" charset="0"/>
              <a:buChar char="•"/>
            </a:pPr>
            <a:r>
              <a:rPr lang="en-GB" sz="1200" baseline="0" dirty="0" err="1" smtClean="0">
                <a:latin typeface="Arial" panose="020B0604020202020204" pitchFamily="34" charset="0"/>
                <a:cs typeface="Arial" panose="020B0604020202020204" pitchFamily="34" charset="0"/>
              </a:rPr>
              <a:t>Estyn</a:t>
            </a:r>
            <a:r>
              <a:rPr lang="en-GB" sz="1200" baseline="0" dirty="0" smtClean="0">
                <a:latin typeface="Arial" panose="020B0604020202020204" pitchFamily="34" charset="0"/>
                <a:cs typeface="Arial" panose="020B0604020202020204" pitchFamily="34" charset="0"/>
              </a:rPr>
              <a:t> thematic reviews (KS2–3 science 2013/KS2 science and technology 2017) – both key messages for primary in particular.</a:t>
            </a:r>
          </a:p>
          <a:p>
            <a:pPr marL="171450" indent="-171450">
              <a:buFont typeface="Arial" panose="020B0604020202020204" pitchFamily="34" charset="0"/>
              <a:buChar char="•"/>
            </a:pPr>
            <a:r>
              <a:rPr lang="en-GB" sz="1200" i="0" baseline="0" dirty="0" smtClean="0">
                <a:latin typeface="Arial" panose="020B0604020202020204" pitchFamily="34" charset="0"/>
                <a:cs typeface="Arial" panose="020B0604020202020204" pitchFamily="34" charset="0"/>
              </a:rPr>
              <a:t>Qualifications Wales’ ICT review – for secondary.</a:t>
            </a:r>
          </a:p>
          <a:p>
            <a:pPr marL="171450" indent="-171450">
              <a:buFont typeface="Arial" panose="020B0604020202020204" pitchFamily="34" charset="0"/>
              <a:buChar char="•"/>
            </a:pPr>
            <a:r>
              <a:rPr lang="en-GB" sz="1200" i="0" baseline="0" dirty="0" smtClean="0">
                <a:latin typeface="Arial" panose="020B0604020202020204" pitchFamily="34" charset="0"/>
                <a:cs typeface="Arial" panose="020B0604020202020204" pitchFamily="34" charset="0"/>
              </a:rPr>
              <a:t>National Network for Excellence in Science and Technology (NNEST) zone on Hwb – both primary and secondary.</a:t>
            </a:r>
          </a:p>
          <a:p>
            <a:pPr marL="171450" indent="-171450">
              <a:buFont typeface="Arial" panose="020B0604020202020204" pitchFamily="34" charset="0"/>
              <a:buChar char="•"/>
            </a:pPr>
            <a:r>
              <a:rPr lang="en-GB" sz="1200" i="0" baseline="0" dirty="0" smtClean="0">
                <a:latin typeface="Arial" panose="020B0604020202020204" pitchFamily="34" charset="0"/>
                <a:cs typeface="Arial" panose="020B0604020202020204" pitchFamily="34" charset="0"/>
              </a:rPr>
              <a:t>Institute of Physics, Royal Society of Chemistry, Royal Society of Biology curriculum publications – for primary and secondary.</a:t>
            </a:r>
          </a:p>
          <a:p>
            <a:pPr marL="171450" indent="-171450">
              <a:buFont typeface="Arial" panose="020B0604020202020204" pitchFamily="34" charset="0"/>
              <a:buChar char="•"/>
            </a:pPr>
            <a:r>
              <a:rPr lang="en-GB" sz="1200" i="1" dirty="0" err="1" smtClean="0">
                <a:latin typeface="Arial" panose="020B0604020202020204" pitchFamily="34" charset="0"/>
                <a:cs typeface="Arial" panose="020B0604020202020204" pitchFamily="34" charset="0"/>
              </a:rPr>
              <a:t>Explorify</a:t>
            </a:r>
            <a:r>
              <a:rPr lang="en-GB" sz="1200" i="0" dirty="0" smtClean="0">
                <a:latin typeface="Arial" panose="020B0604020202020204" pitchFamily="34" charset="0"/>
                <a:cs typeface="Arial" panose="020B0604020202020204" pitchFamily="34" charset="0"/>
              </a:rPr>
              <a:t> resources from </a:t>
            </a:r>
            <a:r>
              <a:rPr lang="en-GB" sz="1200" i="0" dirty="0" err="1" smtClean="0">
                <a:latin typeface="Arial" panose="020B0604020202020204" pitchFamily="34" charset="0"/>
                <a:cs typeface="Arial" panose="020B0604020202020204" pitchFamily="34" charset="0"/>
              </a:rPr>
              <a:t>Wellcome</a:t>
            </a:r>
            <a:r>
              <a:rPr lang="en-GB" sz="1200" i="0" dirty="0" smtClean="0">
                <a:latin typeface="Arial" panose="020B0604020202020204" pitchFamily="34" charset="0"/>
                <a:cs typeface="Arial" panose="020B0604020202020204" pitchFamily="34" charset="0"/>
              </a:rPr>
              <a:t> Trust – for</a:t>
            </a:r>
            <a:r>
              <a:rPr lang="en-GB" sz="1200" i="0" baseline="0" dirty="0" smtClean="0">
                <a:latin typeface="Arial" panose="020B0604020202020204" pitchFamily="34" charset="0"/>
                <a:cs typeface="Arial" panose="020B0604020202020204" pitchFamily="34" charset="0"/>
              </a:rPr>
              <a:t> primary.</a:t>
            </a:r>
            <a:endParaRPr lang="en-GB" sz="1200" b="0" i="0"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i="1" baseline="0" dirty="0" err="1" smtClean="0">
                <a:latin typeface="Arial" panose="020B0604020202020204" pitchFamily="34" charset="0"/>
                <a:cs typeface="Arial" panose="020B0604020202020204" pitchFamily="34" charset="0"/>
              </a:rPr>
              <a:t>Technocamps</a:t>
            </a:r>
            <a:r>
              <a:rPr lang="en-GB" sz="1200" b="0" i="0" baseline="0" dirty="0" smtClean="0">
                <a:latin typeface="Arial" panose="020B0604020202020204" pitchFamily="34" charset="0"/>
                <a:cs typeface="Arial" panose="020B0604020202020204" pitchFamily="34" charset="0"/>
              </a:rPr>
              <a:t> provision, </a:t>
            </a:r>
            <a:r>
              <a:rPr lang="en-GB" sz="1200" b="0" i="1" baseline="0" dirty="0" smtClean="0">
                <a:latin typeface="Arial" panose="020B0604020202020204" pitchFamily="34" charset="0"/>
                <a:cs typeface="Arial" panose="020B0604020202020204" pitchFamily="34" charset="0"/>
              </a:rPr>
              <a:t>Computing at School </a:t>
            </a:r>
            <a:r>
              <a:rPr lang="en-GB" sz="1200" b="0" i="0" baseline="0" dirty="0" smtClean="0">
                <a:latin typeface="Arial" panose="020B0604020202020204" pitchFamily="34" charset="0"/>
                <a:cs typeface="Arial" panose="020B0604020202020204" pitchFamily="34" charset="0"/>
              </a:rPr>
              <a:t>resources, </a:t>
            </a:r>
            <a:r>
              <a:rPr lang="en-GB" sz="1200" b="0" i="1" baseline="0" dirty="0" err="1" smtClean="0">
                <a:latin typeface="Arial" panose="020B0604020202020204" pitchFamily="34" charset="0"/>
                <a:cs typeface="Arial" panose="020B0604020202020204" pitchFamily="34" charset="0"/>
              </a:rPr>
              <a:t>CodeClubUK</a:t>
            </a:r>
            <a:r>
              <a:rPr lang="en-GB" sz="1200" b="0" i="1" baseline="0" dirty="0" smtClean="0">
                <a:latin typeface="Arial" panose="020B0604020202020204" pitchFamily="34" charset="0"/>
                <a:cs typeface="Arial" panose="020B0604020202020204" pitchFamily="34" charset="0"/>
              </a:rPr>
              <a:t>  </a:t>
            </a:r>
            <a:r>
              <a:rPr lang="en-GB" sz="1200" b="0" i="0" baseline="0" dirty="0" smtClean="0">
                <a:latin typeface="Arial" panose="020B0604020202020204" pitchFamily="34" charset="0"/>
                <a:cs typeface="Arial" panose="020B0604020202020204" pitchFamily="34" charset="0"/>
              </a:rPr>
              <a:t>resources, </a:t>
            </a:r>
            <a:r>
              <a:rPr lang="en-GB" sz="1200" b="0" i="1" baseline="0" dirty="0" smtClean="0">
                <a:latin typeface="Arial" panose="020B0604020202020204" pitchFamily="34" charset="0"/>
                <a:cs typeface="Arial" panose="020B0604020202020204" pitchFamily="34" charset="0"/>
              </a:rPr>
              <a:t>Barefoot</a:t>
            </a:r>
            <a:r>
              <a:rPr lang="en-GB" sz="1200" b="0" i="0" baseline="0" dirty="0" smtClean="0">
                <a:latin typeface="Arial" panose="020B0604020202020204" pitchFamily="34" charset="0"/>
                <a:cs typeface="Arial" panose="020B0604020202020204" pitchFamily="34" charset="0"/>
              </a:rPr>
              <a:t> resources.</a:t>
            </a:r>
          </a:p>
          <a:p>
            <a:endParaRPr lang="en-GB" sz="1200" i="0" baseline="0" dirty="0" smtClean="0">
              <a:latin typeface="Arial" panose="020B0604020202020204" pitchFamily="34" charset="0"/>
              <a:cs typeface="Arial" panose="020B0604020202020204" pitchFamily="34" charset="0"/>
            </a:endParaRPr>
          </a:p>
          <a:p>
            <a:r>
              <a:rPr lang="en-GB" sz="1200" i="0" baseline="0" dirty="0" smtClean="0">
                <a:latin typeface="Arial" panose="020B0604020202020204" pitchFamily="34" charset="0"/>
                <a:cs typeface="Arial" panose="020B0604020202020204" pitchFamily="34" charset="0"/>
              </a:rPr>
              <a:t>The following is also recommended.</a:t>
            </a:r>
          </a:p>
          <a:p>
            <a:endParaRPr lang="en-GB" sz="1200" i="0"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1" baseline="0" dirty="0" smtClean="0">
                <a:latin typeface="Arial" panose="020B0604020202020204" pitchFamily="34" charset="0"/>
                <a:cs typeface="Arial" panose="020B0604020202020204" pitchFamily="34" charset="0"/>
              </a:rPr>
              <a:t>The Teaching of Science in Primary  Schools – 7</a:t>
            </a:r>
            <a:r>
              <a:rPr lang="en-GB" sz="1200" i="1" baseline="30000" dirty="0" smtClean="0">
                <a:latin typeface="Arial" panose="020B0604020202020204" pitchFamily="34" charset="0"/>
                <a:cs typeface="Arial" panose="020B0604020202020204" pitchFamily="34" charset="0"/>
              </a:rPr>
              <a:t>th</a:t>
            </a:r>
            <a:r>
              <a:rPr lang="en-GB" sz="1200" i="1" baseline="0" dirty="0" smtClean="0">
                <a:latin typeface="Arial" panose="020B0604020202020204" pitchFamily="34" charset="0"/>
                <a:cs typeface="Arial" panose="020B0604020202020204" pitchFamily="34" charset="0"/>
              </a:rPr>
              <a:t> Edition </a:t>
            </a:r>
            <a:r>
              <a:rPr lang="en-GB" sz="1200" i="0" baseline="0" dirty="0" smtClean="0">
                <a:latin typeface="Arial" panose="020B0604020202020204" pitchFamily="34" charset="0"/>
                <a:cs typeface="Arial" panose="020B0604020202020204" pitchFamily="34" charset="0"/>
              </a:rPr>
              <a:t>by Professor Wynne </a:t>
            </a:r>
            <a:r>
              <a:rPr lang="en-GB" sz="1200" i="0" baseline="0" dirty="0" err="1" smtClean="0">
                <a:latin typeface="Arial" panose="020B0604020202020204" pitchFamily="34" charset="0"/>
                <a:cs typeface="Arial" panose="020B0604020202020204" pitchFamily="34" charset="0"/>
              </a:rPr>
              <a:t>Harlen</a:t>
            </a:r>
            <a:r>
              <a:rPr lang="en-GB" sz="1200" i="0" baseline="0" dirty="0" smtClean="0">
                <a:latin typeface="Arial" panose="020B0604020202020204" pitchFamily="34" charset="0"/>
                <a:cs typeface="Arial" panose="020B0604020202020204" pitchFamily="34" charset="0"/>
              </a:rPr>
              <a:t> (2018) – principles and approaches are relevant to secondary too, plus a STEM approach in primary.</a:t>
            </a:r>
            <a:endParaRPr lang="en-GB" sz="1200" i="0" dirty="0" smtClean="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FBD63E5C-2B12-4826-AD44-04C8E5F61749}" type="slidenum">
              <a:rPr lang="en-GB" smtClean="0"/>
              <a:t>7</a:t>
            </a:fld>
            <a:endParaRPr lang="en-GB"/>
          </a:p>
        </p:txBody>
      </p:sp>
    </p:spTree>
    <p:extLst>
      <p:ext uri="{BB962C8B-B14F-4D97-AF65-F5344CB8AC3E}">
        <p14:creationId xmlns:p14="http://schemas.microsoft.com/office/powerpoint/2010/main" val="1981739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latin typeface="Arial" panose="020B0604020202020204" pitchFamily="34" charset="0"/>
                <a:cs typeface="Arial" panose="020B0604020202020204" pitchFamily="34" charset="0"/>
              </a:rPr>
              <a:t>There were huge amount of inputs considered by the pioneer group for this area</a:t>
            </a:r>
            <a:r>
              <a:rPr lang="en-GB" sz="1200" baseline="0" dirty="0" smtClean="0">
                <a:latin typeface="Arial" panose="020B0604020202020204" pitchFamily="34" charset="0"/>
                <a:cs typeface="Arial" panose="020B0604020202020204" pitchFamily="34" charset="0"/>
              </a:rPr>
              <a:t> of learning </a:t>
            </a:r>
            <a:r>
              <a:rPr lang="en-GB" sz="1200" dirty="0" smtClean="0">
                <a:latin typeface="Arial" panose="020B0604020202020204" pitchFamily="34" charset="0"/>
                <a:cs typeface="Arial" panose="020B0604020202020204" pitchFamily="34" charset="0"/>
              </a:rPr>
              <a:t>– too many to list here. The slide provides the key contributors.</a:t>
            </a: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Some key documents are already available in the</a:t>
            </a:r>
            <a:r>
              <a:rPr lang="en-GB" sz="1200" baseline="0" dirty="0" smtClean="0">
                <a:latin typeface="Arial" panose="020B0604020202020204" pitchFamily="34" charset="0"/>
                <a:cs typeface="Arial" panose="020B0604020202020204" pitchFamily="34" charset="0"/>
              </a:rPr>
              <a:t> public domain and some are also being translated.</a:t>
            </a:r>
          </a:p>
          <a:p>
            <a:endParaRPr lang="en-GB" sz="1200" baseline="0" dirty="0" smtClean="0">
              <a:latin typeface="Arial" panose="020B0604020202020204" pitchFamily="34" charset="0"/>
              <a:cs typeface="Arial" panose="020B0604020202020204" pitchFamily="34" charset="0"/>
            </a:endParaRPr>
          </a:p>
          <a:p>
            <a:r>
              <a:rPr lang="en-GB" sz="1200" baseline="0" dirty="0" smtClean="0">
                <a:latin typeface="Arial" panose="020B0604020202020204" pitchFamily="34" charset="0"/>
                <a:cs typeface="Arial" panose="020B0604020202020204" pitchFamily="34" charset="0"/>
              </a:rPr>
              <a:t>Some reading/references for Science and Technology include the following.</a:t>
            </a:r>
          </a:p>
          <a:p>
            <a:endParaRPr lang="en-GB" sz="1200"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1" baseline="0" dirty="0" smtClean="0">
                <a:latin typeface="Arial" panose="020B0604020202020204" pitchFamily="34" charset="0"/>
                <a:cs typeface="Arial" panose="020B0604020202020204" pitchFamily="34" charset="0"/>
              </a:rPr>
              <a:t>Big Ideas of Science Education </a:t>
            </a:r>
            <a:r>
              <a:rPr lang="en-GB" sz="1200" baseline="0" dirty="0" smtClean="0">
                <a:latin typeface="Arial" panose="020B0604020202020204" pitchFamily="34" charset="0"/>
                <a:cs typeface="Arial" panose="020B0604020202020204" pitchFamily="34" charset="0"/>
              </a:rPr>
              <a:t>and </a:t>
            </a:r>
            <a:r>
              <a:rPr lang="en-GB" sz="1200" i="1" baseline="0" dirty="0" smtClean="0">
                <a:latin typeface="Arial" panose="020B0604020202020204" pitchFamily="34" charset="0"/>
                <a:cs typeface="Arial" panose="020B0604020202020204" pitchFamily="34" charset="0"/>
              </a:rPr>
              <a:t>Working with Big ideas of Science </a:t>
            </a:r>
            <a:r>
              <a:rPr lang="en-GB" sz="1200" i="0" baseline="0" dirty="0" smtClean="0">
                <a:latin typeface="Arial" panose="020B0604020202020204" pitchFamily="34" charset="0"/>
                <a:cs typeface="Arial" panose="020B0604020202020204" pitchFamily="34" charset="0"/>
              </a:rPr>
              <a:t>by</a:t>
            </a:r>
            <a:r>
              <a:rPr lang="en-GB" sz="1200" i="1" baseline="0" dirty="0" smtClean="0">
                <a:latin typeface="Arial" panose="020B0604020202020204" pitchFamily="34" charset="0"/>
                <a:cs typeface="Arial" panose="020B0604020202020204" pitchFamily="34" charset="0"/>
              </a:rPr>
              <a:t> </a:t>
            </a:r>
            <a:r>
              <a:rPr lang="en-GB" sz="1200" i="0" baseline="0" dirty="0" err="1" smtClean="0">
                <a:latin typeface="Arial" panose="020B0604020202020204" pitchFamily="34" charset="0"/>
                <a:cs typeface="Arial" panose="020B0604020202020204" pitchFamily="34" charset="0"/>
              </a:rPr>
              <a:t>Harlen</a:t>
            </a:r>
            <a:r>
              <a:rPr lang="en-GB" sz="1200" i="0" baseline="0" dirty="0" smtClean="0">
                <a:latin typeface="Arial" panose="020B0604020202020204" pitchFamily="34" charset="0"/>
                <a:cs typeface="Arial" panose="020B0604020202020204" pitchFamily="34" charset="0"/>
              </a:rPr>
              <a:t>, et al. – for primary and secondary.</a:t>
            </a:r>
          </a:p>
          <a:p>
            <a:pPr marL="171450" indent="-171450">
              <a:buFont typeface="Arial" panose="020B0604020202020204" pitchFamily="34" charset="0"/>
              <a:buChar char="•"/>
            </a:pPr>
            <a:r>
              <a:rPr lang="en-GB" sz="1200" i="1" baseline="0" dirty="0" smtClean="0">
                <a:latin typeface="Arial" panose="020B0604020202020204" pitchFamily="34" charset="0"/>
                <a:cs typeface="Arial" panose="020B0604020202020204" pitchFamily="34" charset="0"/>
              </a:rPr>
              <a:t>Big Ideas of D&amp;T </a:t>
            </a:r>
            <a:r>
              <a:rPr lang="en-GB" sz="1200" i="0" baseline="0" dirty="0" smtClean="0">
                <a:latin typeface="Arial" panose="020B0604020202020204" pitchFamily="34" charset="0"/>
                <a:cs typeface="Arial" panose="020B0604020202020204" pitchFamily="34" charset="0"/>
              </a:rPr>
              <a:t>– for primary and secondary.</a:t>
            </a:r>
          </a:p>
          <a:p>
            <a:pPr marL="171450" indent="-171450">
              <a:buFont typeface="Arial" panose="020B0604020202020204" pitchFamily="34" charset="0"/>
              <a:buChar char="•"/>
            </a:pPr>
            <a:r>
              <a:rPr lang="en-GB" sz="1200" baseline="0" dirty="0" err="1" smtClean="0">
                <a:latin typeface="Arial" panose="020B0604020202020204" pitchFamily="34" charset="0"/>
                <a:cs typeface="Arial" panose="020B0604020202020204" pitchFamily="34" charset="0"/>
              </a:rPr>
              <a:t>Estyn</a:t>
            </a:r>
            <a:r>
              <a:rPr lang="en-GB" sz="1200" baseline="0" dirty="0" smtClean="0">
                <a:latin typeface="Arial" panose="020B0604020202020204" pitchFamily="34" charset="0"/>
                <a:cs typeface="Arial" panose="020B0604020202020204" pitchFamily="34" charset="0"/>
              </a:rPr>
              <a:t> thematic reviews (KS2–3 science 2013/KS2 science and technology 2017) – both key messages for primary in particular.</a:t>
            </a:r>
          </a:p>
          <a:p>
            <a:pPr marL="171450" indent="-171450">
              <a:buFont typeface="Arial" panose="020B0604020202020204" pitchFamily="34" charset="0"/>
              <a:buChar char="•"/>
            </a:pPr>
            <a:r>
              <a:rPr lang="en-GB" sz="1200" i="0" baseline="0" dirty="0" smtClean="0">
                <a:latin typeface="Arial" panose="020B0604020202020204" pitchFamily="34" charset="0"/>
                <a:cs typeface="Arial" panose="020B0604020202020204" pitchFamily="34" charset="0"/>
              </a:rPr>
              <a:t>Qualifications Wales’ ICT review – for secondary.</a:t>
            </a:r>
          </a:p>
          <a:p>
            <a:pPr marL="171450" indent="-171450">
              <a:buFont typeface="Arial" panose="020B0604020202020204" pitchFamily="34" charset="0"/>
              <a:buChar char="•"/>
            </a:pPr>
            <a:r>
              <a:rPr lang="en-GB" sz="1200" i="0" baseline="0" dirty="0" smtClean="0">
                <a:latin typeface="Arial" panose="020B0604020202020204" pitchFamily="34" charset="0"/>
                <a:cs typeface="Arial" panose="020B0604020202020204" pitchFamily="34" charset="0"/>
              </a:rPr>
              <a:t>National Network for Excellence in Science and Technology (NNEST) zone on Hwb – both primary and secondary.</a:t>
            </a:r>
          </a:p>
          <a:p>
            <a:pPr marL="171450" indent="-171450">
              <a:buFont typeface="Arial" panose="020B0604020202020204" pitchFamily="34" charset="0"/>
              <a:buChar char="•"/>
            </a:pPr>
            <a:r>
              <a:rPr lang="en-GB" sz="1200" i="0" baseline="0" dirty="0" smtClean="0">
                <a:latin typeface="Arial" panose="020B0604020202020204" pitchFamily="34" charset="0"/>
                <a:cs typeface="Arial" panose="020B0604020202020204" pitchFamily="34" charset="0"/>
              </a:rPr>
              <a:t>Institute of Physics, Royal Society of Chemistry, Royal Society of Biology curriculum publications – for primary and secondary.</a:t>
            </a:r>
          </a:p>
          <a:p>
            <a:pPr marL="171450" indent="-171450">
              <a:buFont typeface="Arial" panose="020B0604020202020204" pitchFamily="34" charset="0"/>
              <a:buChar char="•"/>
            </a:pPr>
            <a:r>
              <a:rPr lang="en-GB" sz="1200" i="1" dirty="0" err="1" smtClean="0">
                <a:latin typeface="Arial" panose="020B0604020202020204" pitchFamily="34" charset="0"/>
                <a:cs typeface="Arial" panose="020B0604020202020204" pitchFamily="34" charset="0"/>
              </a:rPr>
              <a:t>Explorify</a:t>
            </a:r>
            <a:r>
              <a:rPr lang="en-GB" sz="1200" i="0" dirty="0" smtClean="0">
                <a:latin typeface="Arial" panose="020B0604020202020204" pitchFamily="34" charset="0"/>
                <a:cs typeface="Arial" panose="020B0604020202020204" pitchFamily="34" charset="0"/>
              </a:rPr>
              <a:t> resources from </a:t>
            </a:r>
            <a:r>
              <a:rPr lang="en-GB" sz="1200" i="0" dirty="0" err="1" smtClean="0">
                <a:latin typeface="Arial" panose="020B0604020202020204" pitchFamily="34" charset="0"/>
                <a:cs typeface="Arial" panose="020B0604020202020204" pitchFamily="34" charset="0"/>
              </a:rPr>
              <a:t>Wellcome</a:t>
            </a:r>
            <a:r>
              <a:rPr lang="en-GB" sz="1200" i="0" dirty="0" smtClean="0">
                <a:latin typeface="Arial" panose="020B0604020202020204" pitchFamily="34" charset="0"/>
                <a:cs typeface="Arial" panose="020B0604020202020204" pitchFamily="34" charset="0"/>
              </a:rPr>
              <a:t> Trust – for</a:t>
            </a:r>
            <a:r>
              <a:rPr lang="en-GB" sz="1200" i="0" baseline="0" dirty="0" smtClean="0">
                <a:latin typeface="Arial" panose="020B0604020202020204" pitchFamily="34" charset="0"/>
                <a:cs typeface="Arial" panose="020B0604020202020204" pitchFamily="34" charset="0"/>
              </a:rPr>
              <a:t> primary.</a:t>
            </a:r>
            <a:endParaRPr lang="en-GB" sz="1200" b="0" i="0"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i="1" baseline="0" dirty="0" err="1" smtClean="0">
                <a:latin typeface="Arial" panose="020B0604020202020204" pitchFamily="34" charset="0"/>
                <a:cs typeface="Arial" panose="020B0604020202020204" pitchFamily="34" charset="0"/>
              </a:rPr>
              <a:t>Technocamps</a:t>
            </a:r>
            <a:r>
              <a:rPr lang="en-GB" sz="1200" b="0" i="0" baseline="0" dirty="0" smtClean="0">
                <a:latin typeface="Arial" panose="020B0604020202020204" pitchFamily="34" charset="0"/>
                <a:cs typeface="Arial" panose="020B0604020202020204" pitchFamily="34" charset="0"/>
              </a:rPr>
              <a:t> provision, </a:t>
            </a:r>
            <a:r>
              <a:rPr lang="en-GB" sz="1200" b="0" i="1" baseline="0" dirty="0" smtClean="0">
                <a:latin typeface="Arial" panose="020B0604020202020204" pitchFamily="34" charset="0"/>
                <a:cs typeface="Arial" panose="020B0604020202020204" pitchFamily="34" charset="0"/>
              </a:rPr>
              <a:t>Computing at School </a:t>
            </a:r>
            <a:r>
              <a:rPr lang="en-GB" sz="1200" b="0" i="0" baseline="0" dirty="0" smtClean="0">
                <a:latin typeface="Arial" panose="020B0604020202020204" pitchFamily="34" charset="0"/>
                <a:cs typeface="Arial" panose="020B0604020202020204" pitchFamily="34" charset="0"/>
              </a:rPr>
              <a:t>resources, </a:t>
            </a:r>
            <a:r>
              <a:rPr lang="en-GB" sz="1200" b="0" i="1" baseline="0" dirty="0" err="1" smtClean="0">
                <a:latin typeface="Arial" panose="020B0604020202020204" pitchFamily="34" charset="0"/>
                <a:cs typeface="Arial" panose="020B0604020202020204" pitchFamily="34" charset="0"/>
              </a:rPr>
              <a:t>CodeClubUK</a:t>
            </a:r>
            <a:r>
              <a:rPr lang="en-GB" sz="1200" b="0" i="1" baseline="0" dirty="0" smtClean="0">
                <a:latin typeface="Arial" panose="020B0604020202020204" pitchFamily="34" charset="0"/>
                <a:cs typeface="Arial" panose="020B0604020202020204" pitchFamily="34" charset="0"/>
              </a:rPr>
              <a:t>  </a:t>
            </a:r>
            <a:r>
              <a:rPr lang="en-GB" sz="1200" b="0" i="0" baseline="0" dirty="0" smtClean="0">
                <a:latin typeface="Arial" panose="020B0604020202020204" pitchFamily="34" charset="0"/>
                <a:cs typeface="Arial" panose="020B0604020202020204" pitchFamily="34" charset="0"/>
              </a:rPr>
              <a:t>resources, </a:t>
            </a:r>
            <a:r>
              <a:rPr lang="en-GB" sz="1200" b="0" i="1" baseline="0" dirty="0" smtClean="0">
                <a:latin typeface="Arial" panose="020B0604020202020204" pitchFamily="34" charset="0"/>
                <a:cs typeface="Arial" panose="020B0604020202020204" pitchFamily="34" charset="0"/>
              </a:rPr>
              <a:t>Barefoot</a:t>
            </a:r>
            <a:r>
              <a:rPr lang="en-GB" sz="1200" b="0" i="0" baseline="0" dirty="0" smtClean="0">
                <a:latin typeface="Arial" panose="020B0604020202020204" pitchFamily="34" charset="0"/>
                <a:cs typeface="Arial" panose="020B0604020202020204" pitchFamily="34" charset="0"/>
              </a:rPr>
              <a:t> resources.</a:t>
            </a:r>
          </a:p>
          <a:p>
            <a:endParaRPr lang="en-GB" sz="1200" i="0" baseline="0" dirty="0" smtClean="0">
              <a:latin typeface="Arial" panose="020B0604020202020204" pitchFamily="34" charset="0"/>
              <a:cs typeface="Arial" panose="020B0604020202020204" pitchFamily="34" charset="0"/>
            </a:endParaRPr>
          </a:p>
          <a:p>
            <a:r>
              <a:rPr lang="en-GB" sz="1200" i="0" baseline="0" dirty="0" smtClean="0">
                <a:latin typeface="Arial" panose="020B0604020202020204" pitchFamily="34" charset="0"/>
                <a:cs typeface="Arial" panose="020B0604020202020204" pitchFamily="34" charset="0"/>
              </a:rPr>
              <a:t>The following is also recommended.</a:t>
            </a:r>
          </a:p>
          <a:p>
            <a:endParaRPr lang="en-GB" sz="1200" i="0"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1" baseline="0" dirty="0" smtClean="0">
                <a:latin typeface="Arial" panose="020B0604020202020204" pitchFamily="34" charset="0"/>
                <a:cs typeface="Arial" panose="020B0604020202020204" pitchFamily="34" charset="0"/>
              </a:rPr>
              <a:t>The Teaching of Science in Primary  Schools – 7</a:t>
            </a:r>
            <a:r>
              <a:rPr lang="en-GB" sz="1200" i="1" baseline="30000" dirty="0" smtClean="0">
                <a:latin typeface="Arial" panose="020B0604020202020204" pitchFamily="34" charset="0"/>
                <a:cs typeface="Arial" panose="020B0604020202020204" pitchFamily="34" charset="0"/>
              </a:rPr>
              <a:t>th</a:t>
            </a:r>
            <a:r>
              <a:rPr lang="en-GB" sz="1200" i="1" baseline="0" dirty="0" smtClean="0">
                <a:latin typeface="Arial" panose="020B0604020202020204" pitchFamily="34" charset="0"/>
                <a:cs typeface="Arial" panose="020B0604020202020204" pitchFamily="34" charset="0"/>
              </a:rPr>
              <a:t> Edition </a:t>
            </a:r>
            <a:r>
              <a:rPr lang="en-GB" sz="1200" i="0" baseline="0" dirty="0" smtClean="0">
                <a:latin typeface="Arial" panose="020B0604020202020204" pitchFamily="34" charset="0"/>
                <a:cs typeface="Arial" panose="020B0604020202020204" pitchFamily="34" charset="0"/>
              </a:rPr>
              <a:t>by Professor Wynne </a:t>
            </a:r>
            <a:r>
              <a:rPr lang="en-GB" sz="1200" i="0" baseline="0" dirty="0" err="1" smtClean="0">
                <a:latin typeface="Arial" panose="020B0604020202020204" pitchFamily="34" charset="0"/>
                <a:cs typeface="Arial" panose="020B0604020202020204" pitchFamily="34" charset="0"/>
              </a:rPr>
              <a:t>Harlen</a:t>
            </a:r>
            <a:r>
              <a:rPr lang="en-GB" sz="1200" i="0" baseline="0" dirty="0" smtClean="0">
                <a:latin typeface="Arial" panose="020B0604020202020204" pitchFamily="34" charset="0"/>
                <a:cs typeface="Arial" panose="020B0604020202020204" pitchFamily="34" charset="0"/>
              </a:rPr>
              <a:t> (2018) – principles and approaches are relevant to secondary too, plus a STEM approach in primary.</a:t>
            </a:r>
            <a:endParaRPr lang="en-GB" sz="1200" i="0" dirty="0" smtClean="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FBD63E5C-2B12-4826-AD44-04C8E5F61749}" type="slidenum">
              <a:rPr lang="en-GB" smtClean="0"/>
              <a:t>8</a:t>
            </a:fld>
            <a:endParaRPr lang="en-GB"/>
          </a:p>
        </p:txBody>
      </p:sp>
    </p:spTree>
    <p:extLst>
      <p:ext uri="{BB962C8B-B14F-4D97-AF65-F5344CB8AC3E}">
        <p14:creationId xmlns:p14="http://schemas.microsoft.com/office/powerpoint/2010/main" val="1981739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smtClean="0">
                <a:latin typeface="Arial" panose="020B0604020202020204" pitchFamily="34" charset="0"/>
                <a:cs typeface="Arial" panose="020B0604020202020204" pitchFamily="34" charset="0"/>
              </a:rPr>
              <a:t>Revisit </a:t>
            </a:r>
            <a:r>
              <a:rPr lang="en-GB" sz="1200" i="1" dirty="0" smtClean="0">
                <a:latin typeface="Arial" panose="020B0604020202020204" pitchFamily="34" charset="0"/>
                <a:cs typeface="Arial" panose="020B0604020202020204" pitchFamily="34" charset="0"/>
              </a:rPr>
              <a:t>Successful Futures</a:t>
            </a:r>
            <a:r>
              <a:rPr lang="en-GB" sz="1200" dirty="0" smtClean="0">
                <a:latin typeface="Arial" panose="020B0604020202020204" pitchFamily="34" charset="0"/>
                <a:cs typeface="Arial" panose="020B0604020202020204" pitchFamily="34" charset="0"/>
              </a:rPr>
              <a:t> (including twelve pedagogical principles) and other available relevant documents, including the Big Ideas of Science,</a:t>
            </a:r>
            <a:r>
              <a:rPr lang="en-GB" sz="1200" baseline="0" dirty="0" smtClean="0">
                <a:latin typeface="Arial" panose="020B0604020202020204" pitchFamily="34" charset="0"/>
                <a:cs typeface="Arial" panose="020B0604020202020204" pitchFamily="34" charset="0"/>
              </a:rPr>
              <a:t> and the Big Ideas of D&amp;T.</a:t>
            </a:r>
            <a:r>
              <a:rPr lang="en-GB" sz="1200" dirty="0" smtClean="0">
                <a:latin typeface="Arial" panose="020B0604020202020204" pitchFamily="34" charset="0"/>
                <a:cs typeface="Arial" panose="020B0604020202020204" pitchFamily="34" charset="0"/>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noProof="0" dirty="0" smtClean="0">
                <a:latin typeface="Arial" panose="020B0604020202020204" pitchFamily="34" charset="0"/>
                <a:cs typeface="Arial" panose="020B0604020202020204" pitchFamily="34" charset="0"/>
              </a:rPr>
              <a:t>Exploit</a:t>
            </a:r>
            <a:r>
              <a:rPr lang="en-GB" baseline="0" noProof="0" dirty="0" smtClean="0">
                <a:latin typeface="Arial" panose="020B0604020202020204" pitchFamily="34" charset="0"/>
                <a:cs typeface="Arial" panose="020B0604020202020204" pitchFamily="34" charset="0"/>
              </a:rPr>
              <a:t> collaborative approaches provided via regional c</a:t>
            </a:r>
            <a:r>
              <a:rPr lang="en-GB" noProof="0" dirty="0" smtClean="0">
                <a:latin typeface="Arial" panose="020B0604020202020204" pitchFamily="34" charset="0"/>
                <a:cs typeface="Arial" panose="020B0604020202020204" pitchFamily="34" charset="0"/>
              </a:rPr>
              <a:t>onsortia – build your local networks at different tiers in</a:t>
            </a:r>
            <a:r>
              <a:rPr lang="en-GB" baseline="0" noProof="0" dirty="0" smtClean="0">
                <a:latin typeface="Arial" panose="020B0604020202020204" pitchFamily="34" charset="0"/>
                <a:cs typeface="Arial" panose="020B0604020202020204" pitchFamily="34" charset="0"/>
              </a:rPr>
              <a:t> staffing.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noProof="0" dirty="0" smtClean="0">
                <a:latin typeface="Arial" panose="020B0604020202020204" pitchFamily="34" charset="0"/>
                <a:cs typeface="Arial" panose="020B0604020202020204" pitchFamily="34" charset="0"/>
              </a:rPr>
              <a:t>Time</a:t>
            </a:r>
            <a:r>
              <a:rPr lang="en-GB" baseline="0" noProof="0" dirty="0" smtClean="0">
                <a:latin typeface="Arial" panose="020B0604020202020204" pitchFamily="34" charset="0"/>
                <a:cs typeface="Arial" panose="020B0604020202020204" pitchFamily="34" charset="0"/>
              </a:rPr>
              <a:t> </a:t>
            </a:r>
            <a:r>
              <a:rPr lang="en-GB" noProof="0" dirty="0" smtClean="0">
                <a:latin typeface="Arial" panose="020B0604020202020204" pitchFamily="34" charset="0"/>
                <a:cs typeface="Arial" panose="020B0604020202020204" pitchFamily="34" charset="0"/>
              </a:rPr>
              <a:t>to consider the impact and pedagogy behind </a:t>
            </a:r>
            <a:r>
              <a:rPr lang="en-GB" i="1" noProof="0" dirty="0" smtClean="0">
                <a:latin typeface="Arial" panose="020B0604020202020204" pitchFamily="34" charset="0"/>
                <a:cs typeface="Arial" panose="020B0604020202020204" pitchFamily="34" charset="0"/>
              </a:rPr>
              <a:t>Successful Futures</a:t>
            </a:r>
            <a:r>
              <a:rPr lang="en-GB" noProof="0" dirty="0" smtClean="0">
                <a:latin typeface="Arial" panose="020B0604020202020204" pitchFamily="34" charset="0"/>
                <a:cs typeface="Arial" panose="020B0604020202020204" pitchFamily="34" charset="0"/>
              </a:rPr>
              <a:t>, before detailed review of</a:t>
            </a:r>
            <a:r>
              <a:rPr lang="en-GB" baseline="0" noProof="0" dirty="0" smtClean="0">
                <a:latin typeface="Arial" panose="020B0604020202020204" pitchFamily="34" charset="0"/>
                <a:cs typeface="Arial" panose="020B0604020202020204" pitchFamily="34" charset="0"/>
              </a:rPr>
              <a:t> the </a:t>
            </a:r>
            <a:r>
              <a:rPr lang="en-GB" noProof="0" dirty="0" smtClean="0">
                <a:latin typeface="Arial" panose="020B0604020202020204" pitchFamily="34" charset="0"/>
                <a:cs typeface="Arial" panose="020B0604020202020204" pitchFamily="34" charset="0"/>
              </a:rPr>
              <a:t>area of learning requirements.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noProof="0" dirty="0" smtClean="0">
                <a:latin typeface="Arial" panose="020B0604020202020204" pitchFamily="34" charset="0"/>
                <a:cs typeface="Arial" panose="020B0604020202020204" pitchFamily="34" charset="0"/>
              </a:rPr>
              <a:t>Secondary heads of department in particular need to collaborate early on – are they brought together to do that?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noProof="0" dirty="0" smtClean="0">
                <a:latin typeface="Arial" panose="020B0604020202020204" pitchFamily="34" charset="0"/>
                <a:cs typeface="Arial" panose="020B0604020202020204" pitchFamily="34" charset="0"/>
              </a:rPr>
              <a:t>What resources do you have locally outside of school?</a:t>
            </a:r>
            <a:r>
              <a:rPr lang="en-GB" baseline="0" noProof="0" dirty="0" smtClean="0">
                <a:latin typeface="Arial" panose="020B0604020202020204" pitchFamily="34" charset="0"/>
                <a:cs typeface="Arial" panose="020B0604020202020204" pitchFamily="34" charset="0"/>
              </a:rPr>
              <a:t>  L</a:t>
            </a:r>
            <a:r>
              <a:rPr lang="en-GB" noProof="0" dirty="0" smtClean="0">
                <a:latin typeface="Arial" panose="020B0604020202020204" pitchFamily="34" charset="0"/>
                <a:cs typeface="Arial" panose="020B0604020202020204" pitchFamily="34" charset="0"/>
              </a:rPr>
              <a:t>ocal business/organisations/parents/carers to help enhance learning experiences.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noProof="0" dirty="0" smtClean="0">
                <a:latin typeface="Arial" panose="020B0604020202020204" pitchFamily="34" charset="0"/>
                <a:cs typeface="Arial" panose="020B0604020202020204" pitchFamily="34" charset="0"/>
              </a:rPr>
              <a:t>What skills do all your staff have? What more might they need? Start planning and accessing up skilling opportunities now.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noProof="0" dirty="0" smtClean="0">
                <a:latin typeface="Arial" panose="020B0604020202020204" pitchFamily="34" charset="0"/>
                <a:cs typeface="Arial" panose="020B0604020202020204" pitchFamily="34" charset="0"/>
              </a:rPr>
              <a:t>There is a huge range of support for STEM learning – lots of it free to schools – decide what you need then</a:t>
            </a:r>
            <a:r>
              <a:rPr lang="en-GB" baseline="0" noProof="0" dirty="0" smtClean="0">
                <a:latin typeface="Arial" panose="020B0604020202020204" pitchFamily="34" charset="0"/>
                <a:cs typeface="Arial" panose="020B0604020202020204" pitchFamily="34" charset="0"/>
              </a:rPr>
              <a:t> shop around/ask regional consortia.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noProof="0" dirty="0" smtClean="0">
                <a:latin typeface="Arial" panose="020B0604020202020204" pitchFamily="34" charset="0"/>
                <a:cs typeface="Arial" panose="020B0604020202020204" pitchFamily="34" charset="0"/>
              </a:rPr>
              <a:t>Exploit</a:t>
            </a:r>
            <a:r>
              <a:rPr lang="en-GB" baseline="0" noProof="0" dirty="0" smtClean="0">
                <a:latin typeface="Arial" panose="020B0604020202020204" pitchFamily="34" charset="0"/>
                <a:cs typeface="Arial" panose="020B0604020202020204" pitchFamily="34" charset="0"/>
              </a:rPr>
              <a:t> </a:t>
            </a:r>
            <a:r>
              <a:rPr lang="en-GB" noProof="0" dirty="0" err="1" smtClean="0">
                <a:latin typeface="Arial" panose="020B0604020202020204" pitchFamily="34" charset="0"/>
                <a:cs typeface="Arial" panose="020B0604020202020204" pitchFamily="34" charset="0"/>
              </a:rPr>
              <a:t>Hwb</a:t>
            </a:r>
            <a:r>
              <a:rPr lang="en-GB" noProof="0" dirty="0" smtClean="0">
                <a:latin typeface="Arial" panose="020B0604020202020204" pitchFamily="34" charset="0"/>
                <a:cs typeface="Arial" panose="020B0604020202020204" pitchFamily="34" charset="0"/>
              </a:rPr>
              <a:t> (including National Network</a:t>
            </a:r>
            <a:r>
              <a:rPr lang="en-GB" baseline="0" noProof="0" dirty="0" smtClean="0">
                <a:latin typeface="Arial" panose="020B0604020202020204" pitchFamily="34" charset="0"/>
                <a:cs typeface="Arial" panose="020B0604020202020204" pitchFamily="34" charset="0"/>
              </a:rPr>
              <a:t> for </a:t>
            </a:r>
            <a:r>
              <a:rPr lang="en-GB" noProof="0" dirty="0" smtClean="0">
                <a:latin typeface="Arial" panose="020B0604020202020204" pitchFamily="34" charset="0"/>
                <a:cs typeface="Arial" panose="020B0604020202020204" pitchFamily="34" charset="0"/>
              </a:rPr>
              <a:t>Excellence in Science and Technology Zone) to start project/theme/STEM approach to learning.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noProof="0" dirty="0" smtClean="0">
                <a:latin typeface="Arial" panose="020B0604020202020204" pitchFamily="34" charset="0"/>
                <a:cs typeface="Arial" panose="020B0604020202020204" pitchFamily="34" charset="0"/>
              </a:rPr>
              <a:t>Timetabling will likely come up – but should fall out of collaborative planning, not set before curriculum development happens.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noProof="0" dirty="0" smtClean="0">
                <a:latin typeface="Arial" panose="020B0604020202020204" pitchFamily="34" charset="0"/>
                <a:cs typeface="Arial" panose="020B0604020202020204" pitchFamily="34" charset="0"/>
              </a:rPr>
              <a:t>Multidisciplinary</a:t>
            </a:r>
            <a:r>
              <a:rPr lang="en-GB" baseline="0" noProof="0" dirty="0" smtClean="0">
                <a:latin typeface="Arial" panose="020B0604020202020204" pitchFamily="34" charset="0"/>
                <a:cs typeface="Arial" panose="020B0604020202020204" pitchFamily="34" charset="0"/>
              </a:rPr>
              <a:t> and thematic approaches can create ‘space’ to enhance Science and Technology learning experiences (and those in other areas of learning and experience) if they are well thought through. Keep a watch on c</a:t>
            </a:r>
            <a:r>
              <a:rPr lang="en-US" dirty="0" smtClean="0">
                <a:latin typeface="Arial" panose="020B0604020202020204" pitchFamily="34" charset="0"/>
                <a:cs typeface="Arial" panose="020B0604020202020204" pitchFamily="34" charset="0"/>
              </a:rPr>
              <a:t>ross-curricular and inter-dependent aspects to avoid duplication and truly create that space for ‘new’ aspects of learning, and development of new approaches.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noProof="0" dirty="0" smtClean="0">
                <a:latin typeface="Arial" panose="020B0604020202020204" pitchFamily="34" charset="0"/>
                <a:cs typeface="Arial" panose="020B0604020202020204" pitchFamily="34" charset="0"/>
              </a:rPr>
              <a:t>Funding, facilities and organising groupings needs careful consideration.</a:t>
            </a:r>
          </a:p>
        </p:txBody>
      </p:sp>
      <p:sp>
        <p:nvSpPr>
          <p:cNvPr id="4" name="Slide Number Placeholder 3"/>
          <p:cNvSpPr>
            <a:spLocks noGrp="1"/>
          </p:cNvSpPr>
          <p:nvPr>
            <p:ph type="sldNum" sz="quarter" idx="10"/>
          </p:nvPr>
        </p:nvSpPr>
        <p:spPr/>
        <p:txBody>
          <a:bodyPr/>
          <a:lstStyle/>
          <a:p>
            <a:fld id="{FBD63E5C-2B12-4826-AD44-04C8E5F61749}" type="slidenum">
              <a:rPr lang="en-GB" smtClean="0"/>
              <a:t>10</a:t>
            </a:fld>
            <a:endParaRPr lang="en-GB"/>
          </a:p>
        </p:txBody>
      </p:sp>
    </p:spTree>
    <p:extLst>
      <p:ext uri="{BB962C8B-B14F-4D97-AF65-F5344CB8AC3E}">
        <p14:creationId xmlns:p14="http://schemas.microsoft.com/office/powerpoint/2010/main" val="1850160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1589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296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3676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8EF9600B-A0EA-E045-9154-2B2B72588142}"/>
              </a:ext>
            </a:extLst>
          </p:cNvPr>
          <p:cNvPicPr>
            <a:picLocks noChangeAspect="1"/>
          </p:cNvPicPr>
          <p:nvPr userDrawn="1"/>
        </p:nvPicPr>
        <p:blipFill>
          <a:blip r:embed="rId3"/>
          <a:stretch>
            <a:fillRect/>
          </a:stretch>
        </p:blipFill>
        <p:spPr>
          <a:xfrm>
            <a:off x="0" y="3628"/>
            <a:ext cx="9144000" cy="6850743"/>
          </a:xfrm>
          <a:prstGeom prst="rect">
            <a:avLst/>
          </a:prstGeom>
        </p:spPr>
      </p:pic>
    </p:spTree>
    <p:extLst>
      <p:ext uri="{BB962C8B-B14F-4D97-AF65-F5344CB8AC3E}">
        <p14:creationId xmlns:p14="http://schemas.microsoft.com/office/powerpoint/2010/main" val="2600686444"/>
      </p:ext>
    </p:extLst>
  </p:cSld>
  <p:clrMap bg1="lt1" tx1="dk1" bg2="lt2" tx2="dk2" accent1="accent1" accent2="accent2" accent3="accent3" accent4="accent4" accent5="accent5" accent6="accent6" hlink="hlink" folHlink="folHlink"/>
  <p:sldLayoutIdLst>
    <p:sldLayoutId id="2147483702" r:id="rId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CF37E97-46A1-2348-A33B-8902E64F2710}"/>
              </a:ext>
            </a:extLst>
          </p:cNvPr>
          <p:cNvPicPr>
            <a:picLocks noChangeAspect="1"/>
          </p:cNvPicPr>
          <p:nvPr userDrawn="1"/>
        </p:nvPicPr>
        <p:blipFill>
          <a:blip r:embed="rId3"/>
          <a:stretch>
            <a:fillRect/>
          </a:stretch>
        </p:blipFill>
        <p:spPr>
          <a:xfrm>
            <a:off x="0" y="3628"/>
            <a:ext cx="9144000" cy="6850743"/>
          </a:xfrm>
          <a:prstGeom prst="rect">
            <a:avLst/>
          </a:prstGeom>
        </p:spPr>
      </p:pic>
    </p:spTree>
    <p:extLst>
      <p:ext uri="{BB962C8B-B14F-4D97-AF65-F5344CB8AC3E}">
        <p14:creationId xmlns:p14="http://schemas.microsoft.com/office/powerpoint/2010/main" val="2220512328"/>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3F65906A-5B88-5944-91E9-98B84CFDA065}"/>
              </a:ext>
            </a:extLst>
          </p:cNvPr>
          <p:cNvPicPr>
            <a:picLocks noChangeAspect="1"/>
          </p:cNvPicPr>
          <p:nvPr userDrawn="1"/>
        </p:nvPicPr>
        <p:blipFill>
          <a:blip r:embed="rId3"/>
          <a:stretch>
            <a:fillRect/>
          </a:stretch>
        </p:blipFill>
        <p:spPr>
          <a:xfrm>
            <a:off x="0" y="3628"/>
            <a:ext cx="9144000" cy="6850743"/>
          </a:xfrm>
          <a:prstGeom prst="rect">
            <a:avLst/>
          </a:prstGeom>
        </p:spPr>
      </p:pic>
    </p:spTree>
    <p:extLst>
      <p:ext uri="{BB962C8B-B14F-4D97-AF65-F5344CB8AC3E}">
        <p14:creationId xmlns:p14="http://schemas.microsoft.com/office/powerpoint/2010/main" val="1537007290"/>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2634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74544" y="1203675"/>
            <a:ext cx="9723320" cy="869630"/>
          </a:xfrm>
          <a:prstGeom prst="rect">
            <a:avLst/>
          </a:prstGeom>
        </p:spPr>
        <p:txBody>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800" b="1" dirty="0" smtClean="0">
                <a:solidFill>
                  <a:srgbClr val="706F6F"/>
                </a:solidFill>
                <a:latin typeface="Arial" panose="020B0604020202020204" pitchFamily="34" charset="0"/>
                <a:cs typeface="Arial" panose="020B0604020202020204" pitchFamily="34" charset="0"/>
              </a:rPr>
              <a:t>Considerations for schools</a:t>
            </a:r>
            <a:endParaRPr lang="en-US" sz="3800" b="1" dirty="0">
              <a:solidFill>
                <a:srgbClr val="706F6F"/>
              </a:solidFill>
              <a:latin typeface="Arial" panose="020B0604020202020204" pitchFamily="34" charset="0"/>
              <a:cs typeface="Arial" panose="020B0604020202020204" pitchFamily="34" charset="0"/>
            </a:endParaRPr>
          </a:p>
        </p:txBody>
      </p:sp>
      <p:sp>
        <p:nvSpPr>
          <p:cNvPr id="3" name="Rectangle 2"/>
          <p:cNvSpPr/>
          <p:nvPr/>
        </p:nvSpPr>
        <p:spPr>
          <a:xfrm>
            <a:off x="230905" y="1868707"/>
            <a:ext cx="8774550" cy="4524311"/>
          </a:xfrm>
          <a:prstGeom prst="rect">
            <a:avLst/>
          </a:prstGeom>
        </p:spPr>
        <p:txBody>
          <a:bodyPr wrap="square" lIns="91432" tIns="45718" rIns="91432" bIns="45718">
            <a:spAutoFit/>
          </a:bodyPr>
          <a:lstStyle/>
          <a:p>
            <a:pPr marL="342900" indent="-342900">
              <a:buFont typeface="Arial" panose="020B0604020202020204" pitchFamily="34" charset="0"/>
              <a:buChar char="•"/>
            </a:pPr>
            <a:r>
              <a:rPr lang="en-US" sz="2400" b="1" dirty="0" smtClean="0">
                <a:latin typeface="Arial" panose="020B0604020202020204" pitchFamily="34" charset="0"/>
              </a:rPr>
              <a:t>Primary:</a:t>
            </a:r>
            <a:r>
              <a:rPr lang="en-US" sz="2400" dirty="0" smtClean="0">
                <a:latin typeface="Arial" panose="020B0604020202020204" pitchFamily="34" charset="0"/>
              </a:rPr>
              <a:t> expectations for learning in this area of learning and experience may cause some staff initial concern. How will you plan to mitigate that? Will specific professional learning be needed?</a:t>
            </a:r>
          </a:p>
          <a:p>
            <a:pPr marL="342900" indent="-342900">
              <a:buFont typeface="Arial" panose="020B0604020202020204" pitchFamily="34" charset="0"/>
              <a:buChar char="•"/>
            </a:pPr>
            <a:r>
              <a:rPr lang="en-US" sz="2400" b="1" dirty="0" smtClean="0">
                <a:latin typeface="Arial" panose="020B0604020202020204" pitchFamily="34" charset="0"/>
              </a:rPr>
              <a:t>Secondary</a:t>
            </a:r>
            <a:r>
              <a:rPr lang="en-US" sz="2400" dirty="0" smtClean="0">
                <a:latin typeface="Arial" panose="020B0604020202020204" pitchFamily="34" charset="0"/>
              </a:rPr>
              <a:t>: expectation that learners will have access to subject-specialist teachers as they progress. How will you facilitate this in your school? </a:t>
            </a:r>
          </a:p>
          <a:p>
            <a:pPr marL="342900" indent="-342900">
              <a:buFont typeface="Arial" panose="020B0604020202020204" pitchFamily="34" charset="0"/>
              <a:buChar char="•"/>
            </a:pPr>
            <a:r>
              <a:rPr lang="en-US" sz="2400" dirty="0" smtClean="0">
                <a:latin typeface="Arial" panose="020B0604020202020204" pitchFamily="34" charset="0"/>
              </a:rPr>
              <a:t>Consider the breadth of the area of learning and experience and how you will manage the new computation element.  What is needed to ensure the success of this? </a:t>
            </a:r>
          </a:p>
          <a:p>
            <a:pPr marL="342900" indent="-342900">
              <a:buFont typeface="Arial" panose="020B0604020202020204" pitchFamily="34" charset="0"/>
              <a:buChar char="•"/>
            </a:pPr>
            <a:r>
              <a:rPr lang="en-US" sz="2400" dirty="0" smtClean="0">
                <a:latin typeface="Arial" panose="020B0604020202020204" pitchFamily="34" charset="0"/>
              </a:rPr>
              <a:t>What are the resource implications for your school arising from this particular area of learning and experience?</a:t>
            </a:r>
            <a:endParaRPr lang="en-US" sz="2400" dirty="0">
              <a:cs typeface="Calibri"/>
            </a:endParaRPr>
          </a:p>
        </p:txBody>
      </p:sp>
    </p:spTree>
    <p:extLst>
      <p:ext uri="{BB962C8B-B14F-4D97-AF65-F5344CB8AC3E}">
        <p14:creationId xmlns:p14="http://schemas.microsoft.com/office/powerpoint/2010/main" val="2376515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74544" y="1353300"/>
            <a:ext cx="9723320" cy="869630"/>
          </a:xfrm>
          <a:prstGeom prst="rect">
            <a:avLst/>
          </a:prstGeom>
        </p:spPr>
        <p:txBody>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800" b="1" dirty="0" smtClean="0">
                <a:solidFill>
                  <a:srgbClr val="706F6F"/>
                </a:solidFill>
                <a:latin typeface="Arial" panose="020B0604020202020204" pitchFamily="34" charset="0"/>
                <a:cs typeface="Arial" panose="020B0604020202020204" pitchFamily="34" charset="0"/>
              </a:rPr>
              <a:t>Vision and philosophy</a:t>
            </a:r>
            <a:endParaRPr lang="en-US" sz="3800" b="1" dirty="0">
              <a:solidFill>
                <a:srgbClr val="706F6F"/>
              </a:solidFill>
              <a:latin typeface="Arial" panose="020B0604020202020204" pitchFamily="34" charset="0"/>
              <a:cs typeface="Arial" panose="020B0604020202020204" pitchFamily="34" charset="0"/>
            </a:endParaRPr>
          </a:p>
        </p:txBody>
      </p:sp>
      <p:sp>
        <p:nvSpPr>
          <p:cNvPr id="3" name="Rectangle 2"/>
          <p:cNvSpPr/>
          <p:nvPr/>
        </p:nvSpPr>
        <p:spPr>
          <a:xfrm>
            <a:off x="230905" y="2034957"/>
            <a:ext cx="8510759" cy="3816425"/>
          </a:xfrm>
          <a:prstGeom prst="rect">
            <a:avLst/>
          </a:prstGeom>
        </p:spPr>
        <p:txBody>
          <a:bodyPr wrap="square" lIns="91432" tIns="45718" rIns="91432" bIns="45718">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Science and t</a:t>
            </a:r>
            <a:r>
              <a:rPr lang="en-US" sz="2200" dirty="0" smtClean="0">
                <a:latin typeface="Arial" panose="020B0604020202020204" pitchFamily="34" charset="0"/>
                <a:cs typeface="Arial" panose="020B0604020202020204" pitchFamily="34" charset="0"/>
              </a:rPr>
              <a:t>echnology </a:t>
            </a:r>
            <a:r>
              <a:rPr lang="en-US" sz="2200" dirty="0">
                <a:latin typeface="Arial" panose="020B0604020202020204" pitchFamily="34" charset="0"/>
                <a:cs typeface="Arial" panose="020B0604020202020204" pitchFamily="34" charset="0"/>
              </a:rPr>
              <a:t>are intrinsically </a:t>
            </a:r>
            <a:r>
              <a:rPr lang="en-US" sz="2200" dirty="0" smtClean="0">
                <a:latin typeface="Arial" panose="020B0604020202020204" pitchFamily="34" charset="0"/>
                <a:cs typeface="Arial" panose="020B0604020202020204" pitchFamily="34" charset="0"/>
              </a:rPr>
              <a:t>linked, and includes </a:t>
            </a:r>
            <a:r>
              <a:rPr lang="en-US" sz="2200" dirty="0">
                <a:latin typeface="Arial" panose="020B0604020202020204" pitchFamily="34" charset="0"/>
                <a:cs typeface="Arial" panose="020B0604020202020204" pitchFamily="34" charset="0"/>
              </a:rPr>
              <a:t>design and technology, engineering, computer science, </a:t>
            </a:r>
            <a:r>
              <a:rPr lang="en-US" sz="2200" dirty="0" smtClean="0">
                <a:latin typeface="Arial" panose="020B0604020202020204" pitchFamily="34" charset="0"/>
                <a:cs typeface="Arial" panose="020B0604020202020204" pitchFamily="34" charset="0"/>
              </a:rPr>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biology</a:t>
            </a:r>
            <a:r>
              <a:rPr lang="en-US" sz="2200" dirty="0">
                <a:latin typeface="Arial" panose="020B0604020202020204" pitchFamily="34" charset="0"/>
                <a:cs typeface="Arial" panose="020B0604020202020204" pitchFamily="34" charset="0"/>
              </a:rPr>
              <a:t>, chemistry and physics.</a:t>
            </a:r>
          </a:p>
          <a:p>
            <a:pPr marL="342900" indent="-342900">
              <a:buFont typeface="Arial" panose="020B0604020202020204" pitchFamily="34" charset="0"/>
              <a:buChar char="•"/>
            </a:pPr>
            <a:r>
              <a:rPr lang="en-US" sz="2200" dirty="0" smtClean="0">
                <a:latin typeface="Arial" panose="020B0604020202020204" pitchFamily="34" charset="0"/>
                <a:cs typeface="Arial" panose="020B0604020202020204" pitchFamily="34" charset="0"/>
              </a:rPr>
              <a:t>Science and Technology demands </a:t>
            </a:r>
            <a:r>
              <a:rPr lang="en-US" sz="2200" dirty="0">
                <a:latin typeface="Arial" panose="020B0604020202020204" pitchFamily="34" charset="0"/>
                <a:cs typeface="Arial" panose="020B0604020202020204" pitchFamily="34" charset="0"/>
              </a:rPr>
              <a:t>a coherent framework </a:t>
            </a:r>
            <a:r>
              <a:rPr lang="en-US" sz="2200" dirty="0" smtClean="0">
                <a:latin typeface="Arial" panose="020B0604020202020204" pitchFamily="34" charset="0"/>
                <a:cs typeface="Arial" panose="020B0604020202020204" pitchFamily="34" charset="0"/>
              </a:rPr>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for </a:t>
            </a:r>
            <a:r>
              <a:rPr lang="en-US" sz="2200" dirty="0">
                <a:latin typeface="Arial" panose="020B0604020202020204" pitchFamily="34" charset="0"/>
                <a:cs typeface="Arial" panose="020B0604020202020204" pitchFamily="34" charset="0"/>
              </a:rPr>
              <a:t>learning across traditional domains, reflecting </a:t>
            </a:r>
            <a:r>
              <a:rPr lang="en-US" sz="2200" dirty="0" smtClean="0">
                <a:latin typeface="Arial" panose="020B0604020202020204" pitchFamily="34" charset="0"/>
                <a:cs typeface="Arial" panose="020B0604020202020204" pitchFamily="34" charset="0"/>
              </a:rPr>
              <a:t>real-world </a:t>
            </a:r>
            <a:r>
              <a:rPr lang="en-US" sz="2200" dirty="0">
                <a:latin typeface="Arial" panose="020B0604020202020204" pitchFamily="34" charset="0"/>
                <a:cs typeface="Arial" panose="020B0604020202020204" pitchFamily="34" charset="0"/>
              </a:rPr>
              <a:t>needs.</a:t>
            </a:r>
          </a:p>
          <a:p>
            <a:pPr marL="342900" indent="-342900">
              <a:buFont typeface="Arial" panose="020B0604020202020204" pitchFamily="34" charset="0"/>
              <a:buChar char="•"/>
            </a:pPr>
            <a:r>
              <a:rPr lang="en-US" sz="2200" dirty="0" smtClean="0">
                <a:latin typeface="Arial" panose="020B0604020202020204" pitchFamily="34" charset="0"/>
                <a:cs typeface="Arial" panose="020B0604020202020204" pitchFamily="34" charset="0"/>
              </a:rPr>
              <a:t>The underlying </a:t>
            </a:r>
            <a:r>
              <a:rPr lang="en-US" sz="2200" dirty="0">
                <a:latin typeface="Arial" panose="020B0604020202020204" pitchFamily="34" charset="0"/>
                <a:cs typeface="Arial" panose="020B0604020202020204" pitchFamily="34" charset="0"/>
              </a:rPr>
              <a:t>concepts of science and computational thinking enable technological advancement.</a:t>
            </a:r>
          </a:p>
          <a:p>
            <a:pPr marL="342900" indent="-342900">
              <a:buFont typeface="Arial" panose="020B0604020202020204" pitchFamily="34" charset="0"/>
              <a:buChar char="•"/>
            </a:pPr>
            <a:r>
              <a:rPr lang="en-GB" sz="2200" dirty="0" smtClean="0">
                <a:latin typeface="Arial" panose="020B0604020202020204" pitchFamily="34" charset="0"/>
                <a:cs typeface="Arial" panose="020B0604020202020204" pitchFamily="34" charset="0"/>
              </a:rPr>
              <a:t>Science and Technology supports </a:t>
            </a:r>
            <a:r>
              <a:rPr lang="en-GB" sz="2200" dirty="0">
                <a:latin typeface="Arial" panose="020B0604020202020204" pitchFamily="34" charset="0"/>
                <a:cs typeface="Arial" panose="020B0604020202020204" pitchFamily="34" charset="0"/>
              </a:rPr>
              <a:t>progression in and across subject </a:t>
            </a:r>
            <a:r>
              <a:rPr lang="en-GB" sz="2200" dirty="0" smtClean="0">
                <a:latin typeface="Arial" panose="020B0604020202020204" pitchFamily="34" charset="0"/>
                <a:cs typeface="Arial" panose="020B0604020202020204" pitchFamily="34" charset="0"/>
              </a:rPr>
              <a:t>specialisms, and prepares </a:t>
            </a:r>
            <a:r>
              <a:rPr lang="en-GB" sz="2200" dirty="0">
                <a:latin typeface="Arial" panose="020B0604020202020204" pitchFamily="34" charset="0"/>
                <a:cs typeface="Arial" panose="020B0604020202020204" pitchFamily="34" charset="0"/>
              </a:rPr>
              <a:t>learners to use science and technology in their every day lives.</a:t>
            </a:r>
          </a:p>
        </p:txBody>
      </p:sp>
    </p:spTree>
    <p:extLst>
      <p:ext uri="{BB962C8B-B14F-4D97-AF65-F5344CB8AC3E}">
        <p14:creationId xmlns:p14="http://schemas.microsoft.com/office/powerpoint/2010/main" val="654999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74544" y="1353300"/>
            <a:ext cx="9723320" cy="869630"/>
          </a:xfrm>
          <a:prstGeom prst="rect">
            <a:avLst/>
          </a:prstGeom>
        </p:spPr>
        <p:txBody>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800" b="1" dirty="0" smtClean="0">
                <a:solidFill>
                  <a:srgbClr val="706F6F"/>
                </a:solidFill>
                <a:latin typeface="Arial" panose="020B0604020202020204" pitchFamily="34" charset="0"/>
                <a:cs typeface="Arial" panose="020B0604020202020204" pitchFamily="34" charset="0"/>
              </a:rPr>
              <a:t>The rationale for change</a:t>
            </a:r>
            <a:endParaRPr lang="en-US" sz="3800" b="1" dirty="0">
              <a:solidFill>
                <a:srgbClr val="706F6F"/>
              </a:solidFill>
              <a:latin typeface="Arial" panose="020B0604020202020204" pitchFamily="34" charset="0"/>
              <a:cs typeface="Arial" panose="020B0604020202020204" pitchFamily="34" charset="0"/>
            </a:endParaRPr>
          </a:p>
        </p:txBody>
      </p:sp>
      <p:sp>
        <p:nvSpPr>
          <p:cNvPr id="3" name="Rectangle 2"/>
          <p:cNvSpPr/>
          <p:nvPr/>
        </p:nvSpPr>
        <p:spPr>
          <a:xfrm>
            <a:off x="230905" y="2034957"/>
            <a:ext cx="8522951" cy="4893643"/>
          </a:xfrm>
          <a:prstGeom prst="rect">
            <a:avLst/>
          </a:prstGeom>
        </p:spPr>
        <p:txBody>
          <a:bodyPr wrap="square" lIns="91432" tIns="45718" rIns="91432" bIns="45718">
            <a:spAutoFit/>
          </a:bodyPr>
          <a:lstStyle/>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Boundaries </a:t>
            </a:r>
            <a:r>
              <a:rPr lang="en-GB" sz="2400" dirty="0">
                <a:latin typeface="Arial" panose="020B0604020202020204" pitchFamily="34" charset="0"/>
                <a:cs typeface="Arial" panose="020B0604020202020204" pitchFamily="34" charset="0"/>
              </a:rPr>
              <a:t>of science and technology are continuously changing.</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Economic imperative </a:t>
            </a:r>
            <a:r>
              <a:rPr lang="en-GB" sz="2400" dirty="0" smtClean="0">
                <a:latin typeface="Arial" panose="020B0604020202020204" pitchFamily="34" charset="0"/>
                <a:cs typeface="Arial" panose="020B0604020202020204" pitchFamily="34" charset="0"/>
              </a:rPr>
              <a:t>– huge </a:t>
            </a:r>
            <a:r>
              <a:rPr lang="en-GB" sz="2400" dirty="0">
                <a:latin typeface="Arial" panose="020B0604020202020204" pitchFamily="34" charset="0"/>
                <a:cs typeface="Arial" panose="020B0604020202020204" pitchFamily="34" charset="0"/>
              </a:rPr>
              <a:t>opportunities for learners.</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Need for learners to meet twenty-first century challenges and opportunities irrespective of career choice.</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Current learner preparation insufficient to meet needs. </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Need knowledge </a:t>
            </a:r>
            <a:r>
              <a:rPr lang="en-GB" sz="2400" b="1" dirty="0">
                <a:latin typeface="Arial" panose="020B0604020202020204" pitchFamily="34" charset="0"/>
                <a:cs typeface="Arial" panose="020B0604020202020204" pitchFamily="34" charset="0"/>
              </a:rPr>
              <a:t>and</a:t>
            </a:r>
            <a:r>
              <a:rPr lang="en-GB" sz="2400" dirty="0">
                <a:latin typeface="Arial" panose="020B0604020202020204" pitchFamily="34" charset="0"/>
                <a:cs typeface="Arial" panose="020B0604020202020204" pitchFamily="34" charset="0"/>
              </a:rPr>
              <a:t> skills – contextualised through experiences.</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Need creators of and through technology, not just competent users – hence conceptual understanding of computation.  </a:t>
            </a:r>
          </a:p>
          <a:p>
            <a:pPr>
              <a:buFont typeface="Wingdings" panose="05000000000000000000" pitchFamily="2" charset="2"/>
              <a:buChar char="ü"/>
            </a:pPr>
            <a:endParaRPr lang="en-US" sz="2400" dirty="0">
              <a:latin typeface="Arial" panose="020B0604020202020204" pitchFamily="34" charset="0"/>
              <a:cs typeface="Arial" panose="020B0604020202020204" pitchFamily="34" charset="0"/>
            </a:endParaRPr>
          </a:p>
          <a:p>
            <a:endParaRPr lang="en-US" sz="2400" dirty="0">
              <a:cs typeface="Calibri" panose="020F0502020204030204"/>
            </a:endParaRPr>
          </a:p>
        </p:txBody>
      </p:sp>
    </p:spTree>
    <p:extLst>
      <p:ext uri="{BB962C8B-B14F-4D97-AF65-F5344CB8AC3E}">
        <p14:creationId xmlns:p14="http://schemas.microsoft.com/office/powerpoint/2010/main" val="954631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74544" y="1320050"/>
            <a:ext cx="9723320" cy="869630"/>
          </a:xfrm>
          <a:prstGeom prst="rect">
            <a:avLst/>
          </a:prstGeom>
        </p:spPr>
        <p:txBody>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800" b="1" dirty="0" smtClean="0">
                <a:solidFill>
                  <a:srgbClr val="706F6F"/>
                </a:solidFill>
                <a:latin typeface="Arial" panose="020B0604020202020204" pitchFamily="34" charset="0"/>
                <a:cs typeface="Arial" panose="020B0604020202020204" pitchFamily="34" charset="0"/>
              </a:rPr>
              <a:t>How is it different?</a:t>
            </a:r>
            <a:endParaRPr lang="en-US" sz="3800" b="1" dirty="0">
              <a:solidFill>
                <a:srgbClr val="706F6F"/>
              </a:solidFill>
              <a:latin typeface="Arial" panose="020B0604020202020204" pitchFamily="34" charset="0"/>
              <a:cs typeface="Arial" panose="020B0604020202020204" pitchFamily="34" charset="0"/>
            </a:endParaRPr>
          </a:p>
        </p:txBody>
      </p:sp>
      <p:sp>
        <p:nvSpPr>
          <p:cNvPr id="3" name="Rectangle 2"/>
          <p:cNvSpPr/>
          <p:nvPr/>
        </p:nvSpPr>
        <p:spPr>
          <a:xfrm>
            <a:off x="230905" y="2034957"/>
            <a:ext cx="8774550" cy="4524311"/>
          </a:xfrm>
          <a:prstGeom prst="rect">
            <a:avLst/>
          </a:prstGeom>
        </p:spPr>
        <p:txBody>
          <a:bodyPr wrap="square" lIns="91432" tIns="45718" rIns="91432" bIns="45718">
            <a:spAutoFit/>
          </a:bodyPr>
          <a:lstStyle/>
          <a:p>
            <a:pPr marL="45720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Computation </a:t>
            </a:r>
            <a:r>
              <a:rPr lang="en-GB" sz="2400" dirty="0" smtClean="0">
                <a:latin typeface="Arial" panose="020B0604020202020204" pitchFamily="34" charset="0"/>
                <a:cs typeface="Arial" panose="020B0604020202020204" pitchFamily="34" charset="0"/>
              </a:rPr>
              <a:t>is a </a:t>
            </a:r>
            <a:r>
              <a:rPr lang="en-GB" sz="2400" dirty="0">
                <a:latin typeface="Arial" panose="020B0604020202020204" pitchFamily="34" charset="0"/>
                <a:cs typeface="Arial" panose="020B0604020202020204" pitchFamily="34" charset="0"/>
              </a:rPr>
              <a:t>new element </a:t>
            </a:r>
            <a:r>
              <a:rPr lang="en-GB" sz="2400" dirty="0" smtClean="0">
                <a:latin typeface="Arial" panose="020B0604020202020204" pitchFamily="34" charset="0"/>
                <a:cs typeface="Arial" panose="020B0604020202020204" pitchFamily="34" charset="0"/>
              </a:rPr>
              <a:t>for ages 3 </a:t>
            </a:r>
            <a:r>
              <a:rPr lang="en-GB" sz="2400" dirty="0">
                <a:latin typeface="Arial" panose="020B0604020202020204" pitchFamily="34" charset="0"/>
                <a:cs typeface="Arial" panose="020B0604020202020204" pitchFamily="34" charset="0"/>
              </a:rPr>
              <a:t>to 16. </a:t>
            </a:r>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Guided learner-led approaches and </a:t>
            </a:r>
            <a:r>
              <a:rPr lang="en-GB" sz="2400" dirty="0" smtClean="0">
                <a:latin typeface="Arial" panose="020B0604020202020204" pitchFamily="34" charset="0"/>
                <a:cs typeface="Arial" panose="020B0604020202020204" pitchFamily="34" charset="0"/>
              </a:rPr>
              <a:t>‘thematic’ </a:t>
            </a:r>
            <a:r>
              <a:rPr lang="en-GB" sz="2400" dirty="0">
                <a:latin typeface="Arial" panose="020B0604020202020204" pitchFamily="34" charset="0"/>
                <a:cs typeface="Arial" panose="020B0604020202020204" pitchFamily="34" charset="0"/>
              </a:rPr>
              <a:t>learning.</a:t>
            </a:r>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Better balance between knowledge acquisition and skills development through real-world learning experiences. </a:t>
            </a:r>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Likely to require a multidisciplinary approach.</a:t>
            </a:r>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More seamless transitions – with greater clarity over prior learning and next steps. </a:t>
            </a:r>
          </a:p>
          <a:p>
            <a:pPr marL="457200" indent="-4572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Outdoor </a:t>
            </a:r>
            <a:r>
              <a:rPr lang="en-GB" sz="2400" dirty="0">
                <a:latin typeface="Arial" panose="020B0604020202020204" pitchFamily="34" charset="0"/>
                <a:cs typeface="Arial" panose="020B0604020202020204" pitchFamily="34" charset="0"/>
              </a:rPr>
              <a:t>learning to enhance the learning experience.</a:t>
            </a:r>
          </a:p>
          <a:p>
            <a:pPr marL="45720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Emphasis on the impacts of science and technology on learners’ lives and the environment.</a:t>
            </a:r>
            <a:r>
              <a:rPr lang="en-US" sz="2400" dirty="0">
                <a:latin typeface="Arial" panose="020B0604020202020204" pitchFamily="34" charset="0"/>
                <a:cs typeface="Arial" panose="020B0604020202020204" pitchFamily="34" charset="0"/>
              </a:rPr>
              <a:t> </a:t>
            </a:r>
            <a:r>
              <a:rPr lang="en-US" sz="2400" dirty="0">
                <a:cs typeface="Calibri"/>
              </a:rPr>
              <a:t> </a:t>
            </a:r>
          </a:p>
          <a:p>
            <a:pPr marL="457200" indent="-457200">
              <a:buAutoNum type="arabicPeriod"/>
            </a:pPr>
            <a:endParaRPr lang="en-GB" sz="2400" dirty="0">
              <a:cs typeface="Calibri"/>
            </a:endParaRPr>
          </a:p>
          <a:p>
            <a:pPr marL="514350" indent="-514350">
              <a:buAutoNum type="arabicPeriod"/>
            </a:pPr>
            <a:endParaRPr lang="en-US" sz="2400" dirty="0">
              <a:cs typeface="Calibri"/>
            </a:endParaRPr>
          </a:p>
        </p:txBody>
      </p:sp>
    </p:spTree>
    <p:extLst>
      <p:ext uri="{BB962C8B-B14F-4D97-AF65-F5344CB8AC3E}">
        <p14:creationId xmlns:p14="http://schemas.microsoft.com/office/powerpoint/2010/main" val="3377951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74544" y="1320050"/>
            <a:ext cx="9723320" cy="869630"/>
          </a:xfrm>
          <a:prstGeom prst="rect">
            <a:avLst/>
          </a:prstGeom>
        </p:spPr>
        <p:txBody>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800" b="1" smtClean="0">
                <a:solidFill>
                  <a:srgbClr val="706F6F"/>
                </a:solidFill>
                <a:latin typeface="Arial" panose="020B0604020202020204" pitchFamily="34" charset="0"/>
                <a:cs typeface="Arial" panose="020B0604020202020204" pitchFamily="34" charset="0"/>
              </a:rPr>
              <a:t>What Matters </a:t>
            </a:r>
            <a:r>
              <a:rPr lang="en-US" sz="3800" b="1" dirty="0" smtClean="0">
                <a:solidFill>
                  <a:srgbClr val="706F6F"/>
                </a:solidFill>
                <a:latin typeface="Arial" panose="020B0604020202020204" pitchFamily="34" charset="0"/>
                <a:cs typeface="Arial" panose="020B0604020202020204" pitchFamily="34" charset="0"/>
              </a:rPr>
              <a:t>in </a:t>
            </a:r>
            <a:br>
              <a:rPr lang="en-US" sz="3800" b="1" dirty="0" smtClean="0">
                <a:solidFill>
                  <a:srgbClr val="706F6F"/>
                </a:solidFill>
                <a:latin typeface="Arial" panose="020B0604020202020204" pitchFamily="34" charset="0"/>
                <a:cs typeface="Arial" panose="020B0604020202020204" pitchFamily="34" charset="0"/>
              </a:rPr>
            </a:br>
            <a:r>
              <a:rPr lang="en-US" sz="3800" b="1" dirty="0" smtClean="0">
                <a:solidFill>
                  <a:srgbClr val="706F6F"/>
                </a:solidFill>
                <a:latin typeface="Arial" panose="020B0604020202020204" pitchFamily="34" charset="0"/>
                <a:cs typeface="Arial" panose="020B0604020202020204" pitchFamily="34" charset="0"/>
              </a:rPr>
              <a:t>Science and Technology</a:t>
            </a:r>
            <a:endParaRPr lang="en-US" sz="3800" b="1" dirty="0">
              <a:solidFill>
                <a:srgbClr val="706F6F"/>
              </a:solidFill>
              <a:latin typeface="Arial" panose="020B0604020202020204" pitchFamily="34" charset="0"/>
              <a:cs typeface="Arial" panose="020B0604020202020204" pitchFamily="34" charset="0"/>
            </a:endParaRPr>
          </a:p>
        </p:txBody>
      </p:sp>
      <p:sp>
        <p:nvSpPr>
          <p:cNvPr id="3" name="Rectangle 2"/>
          <p:cNvSpPr/>
          <p:nvPr/>
        </p:nvSpPr>
        <p:spPr>
          <a:xfrm>
            <a:off x="230905" y="2467207"/>
            <a:ext cx="8774550" cy="4154980"/>
          </a:xfrm>
          <a:prstGeom prst="rect">
            <a:avLst/>
          </a:prstGeom>
        </p:spPr>
        <p:txBody>
          <a:bodyPr wrap="square" lIns="91432" tIns="45718" rIns="91432" bIns="45718">
            <a:spAutoFit/>
          </a:bodyPr>
          <a:lstStyle/>
          <a:p>
            <a:pPr marL="342900" indent="-342900">
              <a:buFont typeface="Arial" panose="020B0604020202020204" pitchFamily="34" charset="0"/>
              <a:buChar char="•"/>
            </a:pPr>
            <a:r>
              <a:rPr lang="en-GB" sz="2200" b="1" dirty="0">
                <a:latin typeface="Arial" panose="020B0604020202020204" pitchFamily="34" charset="0"/>
                <a:cs typeface="Arial" panose="020B0604020202020204" pitchFamily="34" charset="0"/>
              </a:rPr>
              <a:t>Being curious and searching for answers </a:t>
            </a:r>
            <a:r>
              <a:rPr lang="en-GB" sz="2200" dirty="0">
                <a:latin typeface="Arial" panose="020B0604020202020204" pitchFamily="34" charset="0"/>
                <a:cs typeface="Arial" panose="020B0604020202020204" pitchFamily="34" charset="0"/>
              </a:rPr>
              <a:t>helps further our understanding of the natural world and helps society progress.</a:t>
            </a:r>
          </a:p>
          <a:p>
            <a:pPr marL="342900" indent="-342900">
              <a:buFont typeface="Arial" panose="020B0604020202020204" pitchFamily="34" charset="0"/>
              <a:buChar char="•"/>
            </a:pPr>
            <a:r>
              <a:rPr lang="en-GB" sz="2200" b="1" dirty="0">
                <a:latin typeface="Arial" panose="020B0604020202020204" pitchFamily="34" charset="0"/>
                <a:cs typeface="Arial" panose="020B0604020202020204" pitchFamily="34" charset="0"/>
              </a:rPr>
              <a:t>Design thinking and engineering </a:t>
            </a:r>
            <a:r>
              <a:rPr lang="en-GB" sz="2200" dirty="0">
                <a:latin typeface="Arial" panose="020B0604020202020204" pitchFamily="34" charset="0"/>
                <a:cs typeface="Arial" panose="020B0604020202020204" pitchFamily="34" charset="0"/>
              </a:rPr>
              <a:t>are technical and creative endeavours intended to meet </a:t>
            </a:r>
            <a:r>
              <a:rPr lang="en-GB" sz="2200" dirty="0" smtClean="0">
                <a:latin typeface="Arial" panose="020B0604020202020204" pitchFamily="34" charset="0"/>
                <a:cs typeface="Arial" panose="020B0604020202020204" pitchFamily="34" charset="0"/>
              </a:rPr>
              <a:t>society’s </a:t>
            </a:r>
            <a:r>
              <a:rPr lang="en-GB" sz="2200" dirty="0">
                <a:latin typeface="Arial" panose="020B0604020202020204" pitchFamily="34" charset="0"/>
                <a:cs typeface="Arial" panose="020B0604020202020204" pitchFamily="34" charset="0"/>
              </a:rPr>
              <a:t>needs and wants.</a:t>
            </a:r>
          </a:p>
          <a:p>
            <a:pPr marL="342900" indent="-342900">
              <a:buFont typeface="Arial" panose="020B0604020202020204" pitchFamily="34" charset="0"/>
              <a:buChar char="•"/>
            </a:pPr>
            <a:r>
              <a:rPr lang="en-GB" sz="2200" dirty="0">
                <a:latin typeface="Arial" panose="020B0604020202020204" pitchFamily="34" charset="0"/>
                <a:cs typeface="Arial" panose="020B0604020202020204" pitchFamily="34" charset="0"/>
              </a:rPr>
              <a:t>The world around us is full of </a:t>
            </a:r>
            <a:r>
              <a:rPr lang="en-GB" sz="2200" b="1" dirty="0">
                <a:latin typeface="Arial" panose="020B0604020202020204" pitchFamily="34" charset="0"/>
                <a:cs typeface="Arial" panose="020B0604020202020204" pitchFamily="34" charset="0"/>
              </a:rPr>
              <a:t>living things </a:t>
            </a:r>
            <a:r>
              <a:rPr lang="en-GB" sz="2200" dirty="0">
                <a:latin typeface="Arial" panose="020B0604020202020204" pitchFamily="34" charset="0"/>
                <a:cs typeface="Arial" panose="020B0604020202020204" pitchFamily="34" charset="0"/>
              </a:rPr>
              <a:t>which depend on each other for survival. </a:t>
            </a:r>
          </a:p>
          <a:p>
            <a:pPr marL="342900" indent="-342900">
              <a:buFont typeface="Arial" panose="020B0604020202020204" pitchFamily="34" charset="0"/>
              <a:buChar char="•"/>
            </a:pPr>
            <a:r>
              <a:rPr lang="en-GB" sz="2200" dirty="0">
                <a:latin typeface="Arial" panose="020B0604020202020204" pitchFamily="34" charset="0"/>
                <a:cs typeface="Arial" panose="020B0604020202020204" pitchFamily="34" charset="0"/>
              </a:rPr>
              <a:t>Understanding the </a:t>
            </a:r>
            <a:r>
              <a:rPr lang="en-GB" sz="2200" b="1" dirty="0">
                <a:latin typeface="Arial" panose="020B0604020202020204" pitchFamily="34" charset="0"/>
                <a:cs typeface="Arial" panose="020B0604020202020204" pitchFamily="34" charset="0"/>
              </a:rPr>
              <a:t>atomic nature of matter </a:t>
            </a:r>
            <a:r>
              <a:rPr lang="en-GB" sz="2200" dirty="0">
                <a:latin typeface="Arial" panose="020B0604020202020204" pitchFamily="34" charset="0"/>
                <a:cs typeface="Arial" panose="020B0604020202020204" pitchFamily="34" charset="0"/>
              </a:rPr>
              <a:t>and how it shapes the world.</a:t>
            </a:r>
          </a:p>
          <a:p>
            <a:pPr marL="342900" indent="-342900">
              <a:buFont typeface="Arial" panose="020B0604020202020204" pitchFamily="34" charset="0"/>
              <a:buChar char="•"/>
            </a:pPr>
            <a:r>
              <a:rPr lang="en-GB" sz="2200" b="1" dirty="0">
                <a:latin typeface="Arial" panose="020B0604020202020204" pitchFamily="34" charset="0"/>
                <a:cs typeface="Arial" panose="020B0604020202020204" pitchFamily="34" charset="0"/>
              </a:rPr>
              <a:t>Forces and energy </a:t>
            </a:r>
            <a:r>
              <a:rPr lang="en-GB" sz="2200" dirty="0">
                <a:latin typeface="Arial" panose="020B0604020202020204" pitchFamily="34" charset="0"/>
                <a:cs typeface="Arial" panose="020B0604020202020204" pitchFamily="34" charset="0"/>
              </a:rPr>
              <a:t>determine the structure and dynamics of the Universe.  </a:t>
            </a:r>
          </a:p>
          <a:p>
            <a:pPr marL="342900" indent="-342900">
              <a:buFont typeface="Arial" panose="020B0604020202020204" pitchFamily="34" charset="0"/>
              <a:buChar char="•"/>
            </a:pPr>
            <a:r>
              <a:rPr lang="en-GB" sz="2200" b="1" dirty="0">
                <a:latin typeface="Arial" panose="020B0604020202020204" pitchFamily="34" charset="0"/>
                <a:cs typeface="Arial" panose="020B0604020202020204" pitchFamily="34" charset="0"/>
              </a:rPr>
              <a:t>Computation</a:t>
            </a:r>
            <a:r>
              <a:rPr lang="en-GB" sz="2200" dirty="0">
                <a:latin typeface="Arial" panose="020B0604020202020204" pitchFamily="34" charset="0"/>
                <a:cs typeface="Arial" panose="020B0604020202020204" pitchFamily="34" charset="0"/>
              </a:rPr>
              <a:t> applies algorithms to data in order to solve </a:t>
            </a:r>
            <a:r>
              <a:rPr lang="en-GB" sz="2200" dirty="0" smtClean="0">
                <a:latin typeface="Arial" panose="020B0604020202020204" pitchFamily="34" charset="0"/>
                <a:cs typeface="Arial" panose="020B0604020202020204" pitchFamily="34" charset="0"/>
              </a:rPr>
              <a:t/>
            </a:r>
            <a:br>
              <a:rPr lang="en-GB" sz="2200" dirty="0" smtClean="0">
                <a:latin typeface="Arial" panose="020B0604020202020204" pitchFamily="34" charset="0"/>
                <a:cs typeface="Arial" panose="020B0604020202020204" pitchFamily="34" charset="0"/>
              </a:rPr>
            </a:br>
            <a:r>
              <a:rPr lang="en-GB" sz="2200" dirty="0" smtClean="0">
                <a:latin typeface="Arial" panose="020B0604020202020204" pitchFamily="34" charset="0"/>
                <a:cs typeface="Arial" panose="020B0604020202020204" pitchFamily="34" charset="0"/>
              </a:rPr>
              <a:t>real-world </a:t>
            </a:r>
            <a:r>
              <a:rPr lang="en-GB" sz="2200" dirty="0">
                <a:latin typeface="Arial" panose="020B0604020202020204" pitchFamily="34" charset="0"/>
                <a:cs typeface="Arial" panose="020B0604020202020204" pitchFamily="34" charset="0"/>
              </a:rPr>
              <a:t>problems.</a:t>
            </a:r>
          </a:p>
        </p:txBody>
      </p:sp>
    </p:spTree>
    <p:extLst>
      <p:ext uri="{BB962C8B-B14F-4D97-AF65-F5344CB8AC3E}">
        <p14:creationId xmlns:p14="http://schemas.microsoft.com/office/powerpoint/2010/main" val="1667445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74544" y="1353300"/>
            <a:ext cx="9723320" cy="869630"/>
          </a:xfrm>
          <a:prstGeom prst="rect">
            <a:avLst/>
          </a:prstGeom>
        </p:spPr>
        <p:txBody>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800" b="1" dirty="0" smtClean="0">
                <a:solidFill>
                  <a:srgbClr val="706F6F"/>
                </a:solidFill>
                <a:latin typeface="Arial" panose="020B0604020202020204" pitchFamily="34" charset="0"/>
                <a:cs typeface="Arial" panose="020B0604020202020204" pitchFamily="34" charset="0"/>
              </a:rPr>
              <a:t>How did we get here?</a:t>
            </a:r>
            <a:br>
              <a:rPr lang="en-US" sz="3800" b="1" dirty="0" smtClean="0">
                <a:solidFill>
                  <a:srgbClr val="706F6F"/>
                </a:solidFill>
                <a:latin typeface="Arial" panose="020B0604020202020204" pitchFamily="34" charset="0"/>
                <a:cs typeface="Arial" panose="020B0604020202020204" pitchFamily="34" charset="0"/>
              </a:rPr>
            </a:br>
            <a:r>
              <a:rPr lang="en-US" sz="3800" b="1" dirty="0" smtClean="0">
                <a:solidFill>
                  <a:srgbClr val="706F6F"/>
                </a:solidFill>
                <a:latin typeface="Arial" panose="020B0604020202020204" pitchFamily="34" charset="0"/>
                <a:cs typeface="Arial" panose="020B0604020202020204" pitchFamily="34" charset="0"/>
              </a:rPr>
              <a:t>Approach</a:t>
            </a:r>
            <a:endParaRPr lang="en-US" sz="3800" b="1" dirty="0">
              <a:solidFill>
                <a:srgbClr val="706F6F"/>
              </a:solidFill>
              <a:latin typeface="Arial" panose="020B0604020202020204" pitchFamily="34" charset="0"/>
              <a:cs typeface="Arial" panose="020B0604020202020204" pitchFamily="34" charset="0"/>
            </a:endParaRPr>
          </a:p>
        </p:txBody>
      </p:sp>
      <p:sp>
        <p:nvSpPr>
          <p:cNvPr id="3" name="Rectangle 2"/>
          <p:cNvSpPr/>
          <p:nvPr/>
        </p:nvSpPr>
        <p:spPr>
          <a:xfrm>
            <a:off x="230905" y="2517082"/>
            <a:ext cx="8774550" cy="3139317"/>
          </a:xfrm>
          <a:prstGeom prst="rect">
            <a:avLst/>
          </a:prstGeom>
        </p:spPr>
        <p:txBody>
          <a:bodyPr wrap="square" lIns="91432" tIns="45718" rIns="91432" bIns="45718">
            <a:spAutoFit/>
          </a:bodyPr>
          <a:lstStyle/>
          <a:p>
            <a:pPr marL="457200" indent="-457200">
              <a:buFont typeface="Arial" panose="020B0604020202020204" pitchFamily="34" charset="0"/>
              <a:buChar char="•"/>
            </a:pPr>
            <a:r>
              <a:rPr lang="en-GB" sz="2200" dirty="0">
                <a:latin typeface="Arial" panose="020B0604020202020204" pitchFamily="34" charset="0"/>
                <a:cs typeface="Arial" panose="020B0604020202020204" pitchFamily="34" charset="0"/>
              </a:rPr>
              <a:t>Collaborative work and research to create and trial different ideas; substantial expert advice. </a:t>
            </a:r>
          </a:p>
          <a:p>
            <a:pPr marL="457200" indent="-457200">
              <a:buFont typeface="Arial" panose="020B0604020202020204" pitchFamily="34" charset="0"/>
              <a:buChar char="•"/>
            </a:pPr>
            <a:r>
              <a:rPr lang="en-GB" sz="2200" dirty="0">
                <a:latin typeface="Arial" panose="020B0604020202020204" pitchFamily="34" charset="0"/>
                <a:cs typeface="Arial" panose="020B0604020202020204" pitchFamily="34" charset="0"/>
              </a:rPr>
              <a:t>Experiments with a thematic approach using traditional subjects in five broad </a:t>
            </a:r>
            <a:r>
              <a:rPr lang="en-GB" sz="2200" dirty="0" smtClean="0">
                <a:latin typeface="Arial" panose="020B0604020202020204" pitchFamily="34" charset="0"/>
                <a:cs typeface="Arial" panose="020B0604020202020204" pitchFamily="34" charset="0"/>
              </a:rPr>
              <a:t>what matters </a:t>
            </a:r>
            <a:r>
              <a:rPr lang="en-GB" sz="2200" dirty="0">
                <a:latin typeface="Arial" panose="020B0604020202020204" pitchFamily="34" charset="0"/>
                <a:cs typeface="Arial" panose="020B0604020202020204" pitchFamily="34" charset="0"/>
              </a:rPr>
              <a:t>statements limited progression and opportunities for specialist study later on.</a:t>
            </a:r>
          </a:p>
          <a:p>
            <a:pPr marL="457200" indent="-457200">
              <a:buFont typeface="Arial" panose="020B0604020202020204" pitchFamily="34" charset="0"/>
              <a:buChar char="•"/>
            </a:pPr>
            <a:r>
              <a:rPr lang="en-GB" sz="2200" dirty="0">
                <a:latin typeface="Arial" panose="020B0604020202020204" pitchFamily="34" charset="0"/>
                <a:cs typeface="Arial" panose="020B0604020202020204" pitchFamily="34" charset="0"/>
              </a:rPr>
              <a:t>Agreed approach is based on principles in ‘Big Ideas of Science’.</a:t>
            </a:r>
          </a:p>
          <a:p>
            <a:pPr marL="457200" indent="-457200">
              <a:buFont typeface="Arial" panose="020B0604020202020204" pitchFamily="34" charset="0"/>
              <a:buChar char="•"/>
            </a:pPr>
            <a:r>
              <a:rPr lang="en-GB" sz="2200" dirty="0">
                <a:latin typeface="Arial" panose="020B0604020202020204" pitchFamily="34" charset="0"/>
                <a:cs typeface="Arial" panose="020B0604020202020204" pitchFamily="34" charset="0"/>
              </a:rPr>
              <a:t>Agreed result is six interrelated </a:t>
            </a:r>
            <a:r>
              <a:rPr lang="en-GB" sz="2200" dirty="0" smtClean="0">
                <a:latin typeface="Arial" panose="020B0604020202020204" pitchFamily="34" charset="0"/>
                <a:cs typeface="Arial" panose="020B0604020202020204" pitchFamily="34" charset="0"/>
              </a:rPr>
              <a:t>what matters statements that </a:t>
            </a:r>
            <a:r>
              <a:rPr lang="en-GB" sz="2200" dirty="0">
                <a:latin typeface="Arial" panose="020B0604020202020204" pitchFamily="34" charset="0"/>
                <a:cs typeface="Arial" panose="020B0604020202020204" pitchFamily="34" charset="0"/>
              </a:rPr>
              <a:t>are more accessible for all teachers, facilitating broad and specialist learning.</a:t>
            </a:r>
          </a:p>
        </p:txBody>
      </p:sp>
    </p:spTree>
    <p:extLst>
      <p:ext uri="{BB962C8B-B14F-4D97-AF65-F5344CB8AC3E}">
        <p14:creationId xmlns:p14="http://schemas.microsoft.com/office/powerpoint/2010/main" val="186891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74544" y="1203675"/>
            <a:ext cx="9723320" cy="869630"/>
          </a:xfrm>
          <a:prstGeom prst="rect">
            <a:avLst/>
          </a:prstGeom>
        </p:spPr>
        <p:txBody>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800" b="1" dirty="0" smtClean="0">
                <a:solidFill>
                  <a:srgbClr val="706F6F"/>
                </a:solidFill>
                <a:latin typeface="Arial" panose="020B0604020202020204" pitchFamily="34" charset="0"/>
                <a:cs typeface="Arial" panose="020B0604020202020204" pitchFamily="34" charset="0"/>
              </a:rPr>
              <a:t>Evidence and expert input</a:t>
            </a:r>
            <a:endParaRPr lang="en-US" sz="3800" b="1" dirty="0">
              <a:solidFill>
                <a:srgbClr val="706F6F"/>
              </a:solidFill>
              <a:latin typeface="Arial" panose="020B0604020202020204" pitchFamily="34" charset="0"/>
              <a:cs typeface="Arial" panose="020B0604020202020204" pitchFamily="34" charset="0"/>
            </a:endParaRPr>
          </a:p>
        </p:txBody>
      </p:sp>
      <p:sp>
        <p:nvSpPr>
          <p:cNvPr id="3" name="Rectangle 2"/>
          <p:cNvSpPr/>
          <p:nvPr/>
        </p:nvSpPr>
        <p:spPr>
          <a:xfrm>
            <a:off x="230905" y="1868707"/>
            <a:ext cx="8774550" cy="4585867"/>
          </a:xfrm>
          <a:prstGeom prst="rect">
            <a:avLst/>
          </a:prstGeom>
        </p:spPr>
        <p:txBody>
          <a:bodyPr wrap="square" lIns="91432" tIns="45718" rIns="91432" bIns="45718">
            <a:spAutoFit/>
          </a:bodyPr>
          <a:lstStyle/>
          <a:p>
            <a:r>
              <a:rPr lang="en-GB" sz="2200" dirty="0">
                <a:latin typeface="Arial" panose="020B0604020202020204" pitchFamily="34" charset="0"/>
                <a:cs typeface="Arial" panose="020B0604020202020204" pitchFamily="34" charset="0"/>
              </a:rPr>
              <a:t>Evidence and expert input in specific areas include the following</a:t>
            </a:r>
            <a:r>
              <a:rPr lang="en-GB" sz="2200" dirty="0" smtClean="0">
                <a:latin typeface="Arial" panose="020B0604020202020204" pitchFamily="34" charset="0"/>
                <a:cs typeface="Arial" panose="020B0604020202020204" pitchFamily="34" charset="0"/>
              </a:rPr>
              <a:t>.</a:t>
            </a:r>
          </a:p>
          <a:p>
            <a:endParaRPr lang="en-GB" sz="1000" dirty="0" smtClean="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200" b="1" dirty="0" smtClean="0">
                <a:latin typeface="Arial" panose="020B0604020202020204" pitchFamily="34" charset="0"/>
                <a:cs typeface="Arial" panose="020B0604020202020204" pitchFamily="34" charset="0"/>
              </a:rPr>
              <a:t>Practitioners</a:t>
            </a:r>
            <a:r>
              <a:rPr lang="en-GB" sz="2200" dirty="0">
                <a:latin typeface="Arial" panose="020B0604020202020204" pitchFamily="34" charset="0"/>
                <a:cs typeface="Arial" panose="020B0604020202020204" pitchFamily="34" charset="0"/>
              </a:rPr>
              <a:t>: Pioneers and </a:t>
            </a:r>
            <a:r>
              <a:rPr lang="en-GB" sz="2200" dirty="0" smtClean="0">
                <a:latin typeface="Arial" panose="020B0604020202020204" pitchFamily="34" charset="0"/>
                <a:cs typeface="Arial" panose="020B0604020202020204" pitchFamily="34" charset="0"/>
              </a:rPr>
              <a:t>non-pioneers</a:t>
            </a:r>
            <a:r>
              <a:rPr lang="en-GB" sz="2200" dirty="0">
                <a:latin typeface="Arial" panose="020B0604020202020204" pitchFamily="34" charset="0"/>
                <a:cs typeface="Arial" panose="020B0604020202020204" pitchFamily="34" charset="0"/>
              </a:rPr>
              <a:t>, </a:t>
            </a:r>
            <a:r>
              <a:rPr lang="en-GB" sz="2200" dirty="0" smtClean="0">
                <a:latin typeface="Arial" panose="020B0604020202020204" pitchFamily="34" charset="0"/>
                <a:cs typeface="Arial" panose="020B0604020202020204" pitchFamily="34" charset="0"/>
              </a:rPr>
              <a:t>regional consortia </a:t>
            </a:r>
            <a:r>
              <a:rPr lang="en-GB" sz="2200" dirty="0">
                <a:latin typeface="Arial" panose="020B0604020202020204" pitchFamily="34" charset="0"/>
                <a:cs typeface="Arial" panose="020B0604020202020204" pitchFamily="34" charset="0"/>
              </a:rPr>
              <a:t>advisors, </a:t>
            </a:r>
            <a:r>
              <a:rPr lang="en-GB" sz="2200" dirty="0" smtClean="0">
                <a:latin typeface="Arial" panose="020B0604020202020204" pitchFamily="34" charset="0"/>
                <a:cs typeface="Arial" panose="020B0604020202020204" pitchFamily="34" charset="0"/>
              </a:rPr>
              <a:t>further education.</a:t>
            </a:r>
          </a:p>
          <a:p>
            <a:pPr marL="457200" indent="-45720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200" b="1" dirty="0">
                <a:latin typeface="Arial" panose="020B0604020202020204" pitchFamily="34" charset="0"/>
                <a:cs typeface="Arial" panose="020B0604020202020204" pitchFamily="34" charset="0"/>
              </a:rPr>
              <a:t>Big Ideas of Science </a:t>
            </a:r>
            <a:r>
              <a:rPr lang="en-GB" sz="2200" dirty="0">
                <a:latin typeface="Arial" panose="020B0604020202020204" pitchFamily="34" charset="0"/>
                <a:cs typeface="Arial" panose="020B0604020202020204" pitchFamily="34" charset="0"/>
              </a:rPr>
              <a:t>and</a:t>
            </a:r>
            <a:r>
              <a:rPr lang="en-GB" sz="2200" b="1" dirty="0">
                <a:latin typeface="Arial" panose="020B0604020202020204" pitchFamily="34" charset="0"/>
                <a:cs typeface="Arial" panose="020B0604020202020204" pitchFamily="34" charset="0"/>
              </a:rPr>
              <a:t> principles for progression</a:t>
            </a:r>
            <a:r>
              <a:rPr lang="en-GB" sz="2200" dirty="0">
                <a:latin typeface="Arial" panose="020B0604020202020204" pitchFamily="34" charset="0"/>
                <a:cs typeface="Arial" panose="020B0604020202020204" pitchFamily="34" charset="0"/>
              </a:rPr>
              <a:t>: </a:t>
            </a:r>
            <a:r>
              <a:rPr lang="en-GB" sz="2200" dirty="0" smtClean="0">
                <a:latin typeface="Arial" panose="020B0604020202020204" pitchFamily="34" charset="0"/>
                <a:cs typeface="Arial" panose="020B0604020202020204" pitchFamily="34" charset="0"/>
              </a:rPr>
              <a:t>Professor </a:t>
            </a:r>
            <a:r>
              <a:rPr lang="en-GB" sz="2200" dirty="0">
                <a:latin typeface="Arial" panose="020B0604020202020204" pitchFamily="34" charset="0"/>
                <a:cs typeface="Arial" panose="020B0604020202020204" pitchFamily="34" charset="0"/>
              </a:rPr>
              <a:t>Wynne </a:t>
            </a:r>
            <a:r>
              <a:rPr lang="en-GB" sz="2200" dirty="0" err="1">
                <a:latin typeface="Arial" panose="020B0604020202020204" pitchFamily="34" charset="0"/>
                <a:cs typeface="Arial" panose="020B0604020202020204" pitchFamily="34" charset="0"/>
              </a:rPr>
              <a:t>Harlen</a:t>
            </a:r>
            <a:r>
              <a:rPr lang="en-GB" sz="2200" dirty="0">
                <a:latin typeface="Arial" panose="020B0604020202020204" pitchFamily="34" charset="0"/>
                <a:cs typeface="Arial" panose="020B0604020202020204" pitchFamily="34" charset="0"/>
              </a:rPr>
              <a:t>. </a:t>
            </a:r>
            <a:endParaRPr lang="en-GB" sz="2200" dirty="0" smtClean="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200" b="1" dirty="0">
                <a:latin typeface="Arial" panose="020B0604020202020204" pitchFamily="34" charset="0"/>
                <a:cs typeface="Arial" panose="020B0604020202020204" pitchFamily="34" charset="0"/>
              </a:rPr>
              <a:t>Big Ideas of Design and Technology</a:t>
            </a:r>
            <a:r>
              <a:rPr lang="en-GB" sz="2200" dirty="0">
                <a:latin typeface="Arial" panose="020B0604020202020204" pitchFamily="34" charset="0"/>
                <a:cs typeface="Arial" panose="020B0604020202020204" pitchFamily="34" charset="0"/>
              </a:rPr>
              <a:t>: Dr David </a:t>
            </a:r>
            <a:r>
              <a:rPr lang="en-GB" sz="2200" dirty="0" err="1">
                <a:latin typeface="Arial" panose="020B0604020202020204" pitchFamily="34" charset="0"/>
                <a:cs typeface="Arial" panose="020B0604020202020204" pitchFamily="34" charset="0"/>
              </a:rPr>
              <a:t>Barlex</a:t>
            </a:r>
            <a:r>
              <a:rPr lang="en-GB" sz="2200" dirty="0">
                <a:latin typeface="Arial" panose="020B0604020202020204" pitchFamily="34" charset="0"/>
                <a:cs typeface="Arial" panose="020B0604020202020204" pitchFamily="34" charset="0"/>
              </a:rPr>
              <a:t> and </a:t>
            </a:r>
            <a:r>
              <a:rPr lang="en-GB" sz="2200" dirty="0" err="1">
                <a:latin typeface="Arial" panose="020B0604020202020204" pitchFamily="34" charset="0"/>
                <a:cs typeface="Arial" panose="020B0604020202020204" pitchFamily="34" charset="0"/>
              </a:rPr>
              <a:t>Torben</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Steeg</a:t>
            </a:r>
            <a:r>
              <a:rPr lang="en-GB" sz="2200" dirty="0" smtClean="0">
                <a:latin typeface="Arial" panose="020B0604020202020204" pitchFamily="34" charset="0"/>
                <a:cs typeface="Arial" panose="020B0604020202020204" pitchFamily="34" charset="0"/>
              </a:rPr>
              <a:t>.</a:t>
            </a:r>
          </a:p>
          <a:p>
            <a:pPr marL="457200" indent="-45720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200" b="1" dirty="0">
                <a:latin typeface="Arial" panose="020B0604020202020204" pitchFamily="34" charset="0"/>
                <a:cs typeface="Arial" panose="020B0604020202020204" pitchFamily="34" charset="0"/>
              </a:rPr>
              <a:t>Computational concepts: </a:t>
            </a:r>
            <a:r>
              <a:rPr lang="en-GB" sz="2200" dirty="0" smtClean="0">
                <a:latin typeface="Arial" panose="020B0604020202020204" pitchFamily="34" charset="0"/>
                <a:cs typeface="Arial" panose="020B0604020202020204" pitchFamily="34" charset="0"/>
              </a:rPr>
              <a:t>Professor </a:t>
            </a:r>
            <a:r>
              <a:rPr lang="en-GB" sz="2200" dirty="0">
                <a:latin typeface="Arial" panose="020B0604020202020204" pitchFamily="34" charset="0"/>
                <a:cs typeface="Arial" panose="020B0604020202020204" pitchFamily="34" charset="0"/>
              </a:rPr>
              <a:t>Crick, </a:t>
            </a:r>
            <a:r>
              <a:rPr lang="en-GB" sz="2200" dirty="0" smtClean="0">
                <a:latin typeface="Arial" panose="020B0604020202020204" pitchFamily="34" charset="0"/>
                <a:cs typeface="Arial" panose="020B0604020202020204" pitchFamily="34" charset="0"/>
              </a:rPr>
              <a:t>Professor </a:t>
            </a:r>
            <a:r>
              <a:rPr lang="en-GB" sz="2200" dirty="0">
                <a:latin typeface="Arial" panose="020B0604020202020204" pitchFamily="34" charset="0"/>
                <a:cs typeface="Arial" panose="020B0604020202020204" pitchFamily="34" charset="0"/>
              </a:rPr>
              <a:t>Moller – Swansea University</a:t>
            </a:r>
            <a:r>
              <a:rPr lang="en-GB" sz="2200" dirty="0" smtClean="0">
                <a:latin typeface="Arial" panose="020B0604020202020204" pitchFamily="34" charset="0"/>
                <a:cs typeface="Arial" panose="020B0604020202020204" pitchFamily="34" charset="0"/>
              </a:rPr>
              <a:t>.</a:t>
            </a:r>
          </a:p>
          <a:p>
            <a:pPr marL="457200" indent="-45720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200" b="1" dirty="0">
                <a:latin typeface="Arial" panose="020B0604020202020204" pitchFamily="34" charset="0"/>
                <a:cs typeface="Arial" panose="020B0604020202020204" pitchFamily="34" charset="0"/>
              </a:rPr>
              <a:t>Science and Technology in Wales: </a:t>
            </a:r>
            <a:r>
              <a:rPr lang="en-GB" sz="2200" dirty="0" smtClean="0">
                <a:latin typeface="Arial" panose="020B0604020202020204" pitchFamily="34" charset="0"/>
                <a:cs typeface="Arial" panose="020B0604020202020204" pitchFamily="34" charset="0"/>
              </a:rPr>
              <a:t>Professor </a:t>
            </a:r>
            <a:r>
              <a:rPr lang="en-GB" sz="2200" dirty="0">
                <a:latin typeface="Arial" panose="020B0604020202020204" pitchFamily="34" charset="0"/>
                <a:cs typeface="Arial" panose="020B0604020202020204" pitchFamily="34" charset="0"/>
              </a:rPr>
              <a:t>Tucker/Learned Society of </a:t>
            </a:r>
            <a:r>
              <a:rPr lang="en-GB" sz="2200" dirty="0" smtClean="0">
                <a:latin typeface="Arial" panose="020B0604020202020204" pitchFamily="34" charset="0"/>
                <a:cs typeface="Arial" panose="020B0604020202020204" pitchFamily="34" charset="0"/>
              </a:rPr>
              <a:t>Wales.</a:t>
            </a:r>
          </a:p>
        </p:txBody>
      </p:sp>
    </p:spTree>
    <p:extLst>
      <p:ext uri="{BB962C8B-B14F-4D97-AF65-F5344CB8AC3E}">
        <p14:creationId xmlns:p14="http://schemas.microsoft.com/office/powerpoint/2010/main" val="2566552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74544" y="1203675"/>
            <a:ext cx="9723320" cy="869630"/>
          </a:xfrm>
          <a:prstGeom prst="rect">
            <a:avLst/>
          </a:prstGeom>
        </p:spPr>
        <p:txBody>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800" b="1" dirty="0" smtClean="0">
                <a:solidFill>
                  <a:srgbClr val="706F6F"/>
                </a:solidFill>
                <a:latin typeface="Arial" panose="020B0604020202020204" pitchFamily="34" charset="0"/>
                <a:cs typeface="Arial" panose="020B0604020202020204" pitchFamily="34" charset="0"/>
              </a:rPr>
              <a:t>Evidence and expert input</a:t>
            </a:r>
            <a:endParaRPr lang="en-US" sz="3800" b="1" dirty="0">
              <a:solidFill>
                <a:srgbClr val="706F6F"/>
              </a:solidFill>
              <a:latin typeface="Arial" panose="020B0604020202020204" pitchFamily="34" charset="0"/>
              <a:cs typeface="Arial" panose="020B0604020202020204" pitchFamily="34" charset="0"/>
            </a:endParaRPr>
          </a:p>
        </p:txBody>
      </p:sp>
      <p:sp>
        <p:nvSpPr>
          <p:cNvPr id="3" name="Rectangle 2"/>
          <p:cNvSpPr/>
          <p:nvPr/>
        </p:nvSpPr>
        <p:spPr>
          <a:xfrm>
            <a:off x="230905" y="1868707"/>
            <a:ext cx="8774550" cy="3447093"/>
          </a:xfrm>
          <a:prstGeom prst="rect">
            <a:avLst/>
          </a:prstGeom>
        </p:spPr>
        <p:txBody>
          <a:bodyPr wrap="square" lIns="91432" tIns="45718" rIns="91432" bIns="45718">
            <a:spAutoFit/>
          </a:bodyPr>
          <a:lstStyle/>
          <a:p>
            <a:r>
              <a:rPr lang="en-GB" sz="2200" dirty="0">
                <a:latin typeface="Arial" panose="020B0604020202020204" pitchFamily="34" charset="0"/>
                <a:cs typeface="Arial" panose="020B0604020202020204" pitchFamily="34" charset="0"/>
              </a:rPr>
              <a:t>Evidence and expert input in specific areas include the following</a:t>
            </a:r>
            <a:r>
              <a:rPr lang="en-GB" sz="2200" dirty="0" smtClean="0">
                <a:latin typeface="Arial" panose="020B0604020202020204" pitchFamily="34" charset="0"/>
                <a:cs typeface="Arial" panose="020B0604020202020204" pitchFamily="34" charset="0"/>
              </a:rPr>
              <a:t>.</a:t>
            </a:r>
            <a:br>
              <a:rPr lang="en-GB" sz="2200" dirty="0" smtClean="0">
                <a:latin typeface="Arial" panose="020B0604020202020204" pitchFamily="34" charset="0"/>
                <a:cs typeface="Arial" panose="020B0604020202020204" pitchFamily="34" charset="0"/>
              </a:rPr>
            </a:br>
            <a:endParaRPr lang="en-GB" sz="1000" dirty="0" smtClean="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200" b="1" dirty="0" smtClean="0">
                <a:latin typeface="Arial" panose="020B0604020202020204" pitchFamily="34" charset="0"/>
                <a:cs typeface="Arial" panose="020B0604020202020204" pitchFamily="34" charset="0"/>
              </a:rPr>
              <a:t>International </a:t>
            </a:r>
            <a:r>
              <a:rPr lang="en-GB" sz="2200" b="1" dirty="0">
                <a:latin typeface="Arial" panose="020B0604020202020204" pitchFamily="34" charset="0"/>
                <a:cs typeface="Arial" panose="020B0604020202020204" pitchFamily="34" charset="0"/>
              </a:rPr>
              <a:t>curricula considered</a:t>
            </a:r>
            <a:r>
              <a:rPr lang="en-GB" sz="2200" dirty="0">
                <a:latin typeface="Arial" panose="020B0604020202020204" pitchFamily="34" charset="0"/>
                <a:cs typeface="Arial" panose="020B0604020202020204" pitchFamily="34" charset="0"/>
              </a:rPr>
              <a:t>: Estonia, Germany, Australia, New Zealand, USA, British Columbia, Singapore, Ontario, Finland and </a:t>
            </a:r>
            <a:r>
              <a:rPr lang="en-GB" sz="2200" dirty="0" smtClean="0">
                <a:latin typeface="Arial" panose="020B0604020202020204" pitchFamily="34" charset="0"/>
                <a:cs typeface="Arial" panose="020B0604020202020204" pitchFamily="34" charset="0"/>
              </a:rPr>
              <a:t>Scotland.</a:t>
            </a:r>
          </a:p>
          <a:p>
            <a:pPr marL="457200" indent="-457200">
              <a:buFont typeface="Arial" panose="020B0604020202020204" pitchFamily="34" charset="0"/>
              <a:buChar char="•"/>
            </a:pPr>
            <a:endParaRPr lang="en-GB" sz="1000" dirty="0" smtClean="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200" b="1" dirty="0" smtClean="0">
                <a:latin typeface="Arial" panose="020B0604020202020204" pitchFamily="34" charset="0"/>
                <a:cs typeface="Arial" panose="020B0604020202020204" pitchFamily="34" charset="0"/>
              </a:rPr>
              <a:t>Expert </a:t>
            </a:r>
            <a:r>
              <a:rPr lang="en-GB" sz="2200" b="1" dirty="0">
                <a:latin typeface="Arial" panose="020B0604020202020204" pitchFamily="34" charset="0"/>
                <a:cs typeface="Arial" panose="020B0604020202020204" pitchFamily="34" charset="0"/>
              </a:rPr>
              <a:t>advice and inputs: </a:t>
            </a:r>
            <a:r>
              <a:rPr lang="en-GB" sz="2200" dirty="0">
                <a:latin typeface="Arial" panose="020B0604020202020204" pitchFamily="34" charset="0"/>
                <a:cs typeface="Arial" panose="020B0604020202020204" pitchFamily="34" charset="0"/>
              </a:rPr>
              <a:t>Institute of Physics, Royal Society of Chemistry, Royal Society of Biology, </a:t>
            </a:r>
            <a:r>
              <a:rPr lang="en-GB" sz="2200" dirty="0" err="1">
                <a:latin typeface="Arial" panose="020B0604020202020204" pitchFamily="34" charset="0"/>
                <a:cs typeface="Arial" panose="020B0604020202020204" pitchFamily="34" charset="0"/>
              </a:rPr>
              <a:t>Wellcome</a:t>
            </a:r>
            <a:r>
              <a:rPr lang="en-GB" sz="2200" dirty="0">
                <a:latin typeface="Arial" panose="020B0604020202020204" pitchFamily="34" charset="0"/>
                <a:cs typeface="Arial" panose="020B0604020202020204" pitchFamily="34" charset="0"/>
              </a:rPr>
              <a:t> Trust, DATA, Estyn, </a:t>
            </a:r>
            <a:r>
              <a:rPr lang="en-GB" sz="2200" dirty="0" smtClean="0">
                <a:latin typeface="Arial" panose="020B0604020202020204" pitchFamily="34" charset="0"/>
                <a:cs typeface="Arial" panose="020B0604020202020204" pitchFamily="34" charset="0"/>
              </a:rPr>
              <a:t>higher education institutes (Cardiff Met, </a:t>
            </a:r>
            <a:r>
              <a:rPr lang="en-GB" sz="2200" dirty="0">
                <a:latin typeface="Arial" panose="020B0604020202020204" pitchFamily="34" charset="0"/>
                <a:cs typeface="Arial" panose="020B0604020202020204" pitchFamily="34" charset="0"/>
              </a:rPr>
              <a:t>Cardiff, Swansea, Bangor, Glasgow</a:t>
            </a:r>
            <a:r>
              <a:rPr lang="en-GB" sz="2200">
                <a:latin typeface="Arial" panose="020B0604020202020204" pitchFamily="34" charset="0"/>
                <a:cs typeface="Arial" panose="020B0604020202020204" pitchFamily="34" charset="0"/>
              </a:rPr>
              <a:t>, </a:t>
            </a:r>
            <a:r>
              <a:rPr lang="en-GB" sz="2200" smtClean="0">
                <a:latin typeface="Arial" panose="020B0604020202020204" pitchFamily="34" charset="0"/>
                <a:cs typeface="Arial" panose="020B0604020202020204" pitchFamily="34" charset="0"/>
              </a:rPr>
              <a:t>Stirling</a:t>
            </a:r>
            <a:r>
              <a:rPr lang="en-GB" sz="2200" dirty="0">
                <a:latin typeface="Arial" panose="020B0604020202020204" pitchFamily="34" charset="0"/>
                <a:cs typeface="Arial" panose="020B0604020202020204" pitchFamily="34" charset="0"/>
              </a:rPr>
              <a:t>, </a:t>
            </a:r>
            <a:r>
              <a:rPr lang="en-GB" sz="2200" dirty="0" smtClean="0">
                <a:latin typeface="Arial" panose="020B0604020202020204" pitchFamily="34" charset="0"/>
                <a:cs typeface="Arial" panose="020B0604020202020204" pitchFamily="34" charset="0"/>
              </a:rPr>
              <a:t>University of Wales Trinity St David, </a:t>
            </a:r>
            <a:r>
              <a:rPr lang="en-GB" sz="2200" dirty="0">
                <a:latin typeface="Arial" panose="020B0604020202020204" pitchFamily="34" charset="0"/>
                <a:cs typeface="Arial" panose="020B0604020202020204" pitchFamily="34" charset="0"/>
              </a:rPr>
              <a:t>Aberdeen), Engineering UK, Qualifications Wales.</a:t>
            </a:r>
            <a:endParaRPr lang="en-GB" sz="2200" dirty="0">
              <a:cs typeface="Calibri"/>
            </a:endParaRPr>
          </a:p>
        </p:txBody>
      </p:sp>
    </p:spTree>
    <p:extLst>
      <p:ext uri="{BB962C8B-B14F-4D97-AF65-F5344CB8AC3E}">
        <p14:creationId xmlns:p14="http://schemas.microsoft.com/office/powerpoint/2010/main" val="2731509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74544" y="1203675"/>
            <a:ext cx="9723320" cy="869630"/>
          </a:xfrm>
          <a:prstGeom prst="rect">
            <a:avLst/>
          </a:prstGeom>
        </p:spPr>
        <p:txBody>
          <a:bodyPr/>
          <a:lstStyle>
            <a:lvl1pPr algn="l" defTabSz="685783"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800" b="1" dirty="0" smtClean="0">
                <a:solidFill>
                  <a:srgbClr val="706F6F"/>
                </a:solidFill>
                <a:latin typeface="Arial" panose="020B0604020202020204" pitchFamily="34" charset="0"/>
                <a:cs typeface="Arial" panose="020B0604020202020204" pitchFamily="34" charset="0"/>
              </a:rPr>
              <a:t>Considerations for schools</a:t>
            </a:r>
            <a:endParaRPr lang="en-US" sz="3800" b="1" dirty="0">
              <a:solidFill>
                <a:srgbClr val="706F6F"/>
              </a:solidFill>
              <a:latin typeface="Arial" panose="020B0604020202020204" pitchFamily="34" charset="0"/>
              <a:cs typeface="Arial" panose="020B0604020202020204" pitchFamily="34" charset="0"/>
            </a:endParaRPr>
          </a:p>
        </p:txBody>
      </p:sp>
      <p:sp>
        <p:nvSpPr>
          <p:cNvPr id="3" name="Rectangle 2"/>
          <p:cNvSpPr/>
          <p:nvPr/>
        </p:nvSpPr>
        <p:spPr>
          <a:xfrm>
            <a:off x="230905" y="1868707"/>
            <a:ext cx="8774550" cy="3139317"/>
          </a:xfrm>
          <a:prstGeom prst="rect">
            <a:avLst/>
          </a:prstGeom>
        </p:spPr>
        <p:txBody>
          <a:bodyPr wrap="square" lIns="91432" tIns="45718" rIns="91432" bIns="45718">
            <a:spAutoFit/>
          </a:bodyPr>
          <a:lstStyle/>
          <a:p>
            <a:pPr marL="342900" indent="-342900">
              <a:buFont typeface="Arial" panose="020B0604020202020204" pitchFamily="34" charset="0"/>
              <a:buChar char="•"/>
            </a:pPr>
            <a:r>
              <a:rPr lang="en-GB" sz="2200" dirty="0">
                <a:latin typeface="Arial" panose="020B0604020202020204" pitchFamily="34" charset="0"/>
                <a:cs typeface="Arial" panose="020B0604020202020204" pitchFamily="34" charset="0"/>
              </a:rPr>
              <a:t>How will your leaders, practitioners and networks be able to prepare for the next phase of co-construction and provide meaningful feedback?  </a:t>
            </a:r>
            <a:endParaRPr lang="en-GB" sz="22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smtClean="0">
                <a:latin typeface="Arial" panose="020B0604020202020204" pitchFamily="34" charset="0"/>
                <a:cs typeface="Arial" panose="020B0604020202020204" pitchFamily="34" charset="0"/>
              </a:rPr>
              <a:t>What</a:t>
            </a:r>
            <a:r>
              <a:rPr lang="en-US" sz="2200" dirty="0">
                <a:latin typeface="Arial" panose="020B0604020202020204" pitchFamily="34" charset="0"/>
                <a:cs typeface="Arial" panose="020B0604020202020204" pitchFamily="34" charset="0"/>
              </a:rPr>
              <a:t>, if any, are the resourcing </a:t>
            </a:r>
            <a:r>
              <a:rPr lang="en-US" sz="2200" dirty="0" smtClean="0">
                <a:latin typeface="Arial" panose="020B0604020202020204" pitchFamily="34" charset="0"/>
                <a:cs typeface="Arial" panose="020B0604020202020204" pitchFamily="34" charset="0"/>
              </a:rPr>
              <a:t>implications </a:t>
            </a:r>
            <a:r>
              <a:rPr lang="en-US" sz="2200" dirty="0">
                <a:latin typeface="Arial" panose="020B0604020202020204" pitchFamily="34" charset="0"/>
                <a:cs typeface="Arial" panose="020B0604020202020204" pitchFamily="34" charset="0"/>
              </a:rPr>
              <a:t>(national </a:t>
            </a:r>
            <a:r>
              <a:rPr lang="en-US" sz="2200" dirty="0" smtClean="0">
                <a:latin typeface="Arial" panose="020B0604020202020204" pitchFamily="34" charset="0"/>
                <a:cs typeface="Arial" panose="020B0604020202020204" pitchFamily="34" charset="0"/>
              </a:rPr>
              <a:t>and local)?</a:t>
            </a:r>
          </a:p>
          <a:p>
            <a:pPr marL="342900" indent="-342900">
              <a:buFont typeface="Arial" panose="020B0604020202020204" pitchFamily="34" charset="0"/>
              <a:buChar char="•"/>
            </a:pPr>
            <a:r>
              <a:rPr lang="en-US" sz="2200" dirty="0" smtClean="0">
                <a:latin typeface="Arial" panose="020B0604020202020204" pitchFamily="34" charset="0"/>
                <a:cs typeface="Arial" panose="020B0604020202020204" pitchFamily="34" charset="0"/>
              </a:rPr>
              <a:t>How </a:t>
            </a:r>
            <a:r>
              <a:rPr lang="en-US" sz="2200" dirty="0">
                <a:latin typeface="Arial" panose="020B0604020202020204" pitchFamily="34" charset="0"/>
                <a:cs typeface="Arial" panose="020B0604020202020204" pitchFamily="34" charset="0"/>
              </a:rPr>
              <a:t>could you approach whole-school and/or inter-departmental approaches to </a:t>
            </a:r>
            <a:r>
              <a:rPr lang="en-US" sz="2200" dirty="0" smtClean="0">
                <a:latin typeface="Arial" panose="020B0604020202020204" pitchFamily="34" charset="0"/>
                <a:cs typeface="Arial" panose="020B0604020202020204" pitchFamily="34" charset="0"/>
              </a:rPr>
              <a:t>both:</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  knowing </a:t>
            </a:r>
            <a:r>
              <a:rPr lang="en-US" sz="2200" b="1" dirty="0">
                <a:latin typeface="Arial" panose="020B0604020202020204" pitchFamily="34" charset="0"/>
                <a:cs typeface="Arial" panose="020B0604020202020204" pitchFamily="34" charset="0"/>
              </a:rPr>
              <a:t>about</a:t>
            </a:r>
            <a:r>
              <a:rPr lang="en-US" sz="2200" dirty="0">
                <a:latin typeface="Arial" panose="020B0604020202020204" pitchFamily="34" charset="0"/>
                <a:cs typeface="Arial" panose="020B0604020202020204" pitchFamily="34" charset="0"/>
              </a:rPr>
              <a:t> the new </a:t>
            </a:r>
            <a:r>
              <a:rPr lang="en-US" sz="2200" dirty="0" smtClean="0">
                <a:latin typeface="Arial" panose="020B0604020202020204" pitchFamily="34" charset="0"/>
                <a:cs typeface="Arial" panose="020B0604020202020204" pitchFamily="34" charset="0"/>
              </a:rPr>
              <a:t>curriculum?</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  understanding </a:t>
            </a:r>
            <a:r>
              <a:rPr lang="en-US" sz="2200" b="1" dirty="0">
                <a:latin typeface="Arial" panose="020B0604020202020204" pitchFamily="34" charset="0"/>
                <a:cs typeface="Arial" panose="020B0604020202020204" pitchFamily="34" charset="0"/>
              </a:rPr>
              <a:t>how to do </a:t>
            </a:r>
            <a:r>
              <a:rPr lang="en-US" sz="2200" dirty="0">
                <a:latin typeface="Arial" panose="020B0604020202020204" pitchFamily="34" charset="0"/>
                <a:cs typeface="Arial" panose="020B0604020202020204" pitchFamily="34" charset="0"/>
              </a:rPr>
              <a:t>the new </a:t>
            </a:r>
            <a:r>
              <a:rPr lang="en-US" sz="2200" dirty="0" smtClean="0">
                <a:latin typeface="Arial" panose="020B0604020202020204" pitchFamily="34" charset="0"/>
                <a:cs typeface="Arial" panose="020B0604020202020204" pitchFamily="34" charset="0"/>
              </a:rPr>
              <a:t>curriculum?</a:t>
            </a: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695872"/>
      </p:ext>
    </p:extLst>
  </p:cSld>
  <p:clrMapOvr>
    <a:masterClrMapping/>
  </p:clrMapOvr>
</p:sld>
</file>

<file path=ppt/theme/theme1.xml><?xml version="1.0" encoding="utf-8"?>
<a:theme xmlns:a="http://schemas.openxmlformats.org/drawingml/2006/main" name="Cover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vider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tandard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3.xml.rels>&#65279;<?xml version="1.0" encoding="utf-8"?><Relationships xmlns="http://schemas.openxmlformats.org/package/2006/relationships"><Relationship Type="http://schemas.openxmlformats.org/officeDocument/2006/relationships/customXmlProps" Target="/customXML/itemProps3.xml" Id="Rd3c4172d526e4b2384ade4b889302c76" /></Relationships>
</file>

<file path=customXML/item3.xml><?xml version="1.0" encoding="utf-8"?>
<metadata xmlns="http://www.objective.com/ecm/document/metadata/FF3C5B18883D4E21973B57C2EEED7FD1" version="1.0.0">
  <systemFields>
    <field name="Objective-Id">
      <value order="0">A25278422</value>
    </field>
    <field name="Objective-Title">
      <value order="0">Curriculum 2022 - Information packs - Science and technology - FINAL with notes (E) 18.02.19</value>
    </field>
    <field name="Objective-Description">
      <value order="0"/>
    </field>
    <field name="Objective-CreationStamp">
      <value order="0">2019-02-18T10:50:33Z</value>
    </field>
    <field name="Objective-IsApproved">
      <value order="0">false</value>
    </field>
    <field name="Objective-IsPublished">
      <value order="0">true</value>
    </field>
    <field name="Objective-DatePublished">
      <value order="0">2019-02-22T11:56:55Z</value>
    </field>
    <field name="Objective-ModificationStamp">
      <value order="0">2019-02-22T11:56:55Z</value>
    </field>
    <field name="Objective-Owner">
      <value order="0">Brown, Andrew (EPS - Digital and Strategic Comms)</value>
    </field>
    <field name="Objective-Path">
      <value order="0">Objective Global Folder:Business File Plan:Education &amp; Public Services (EPS):Education &amp; Public Services (EPS) - Operations Directorate:1 - Save:6. EPS Digital &amp; Strategic Communications:Strategic Communications &amp; Marketing - Education &amp; Welsh Language:Education Web and publications:Publication projects:Curriculum 2022:2018-2023 - Curriculum 2022 - Education Publications:Preparing for the new curriculum - presentation packs</value>
    </field>
    <field name="Objective-Parent">
      <value order="0">Preparing for the new curriculum - presentation packs</value>
    </field>
    <field name="Objective-State">
      <value order="0">Published</value>
    </field>
    <field name="Objective-VersionId">
      <value order="0">vA50234622</value>
    </field>
    <field name="Objective-Version">
      <value order="0">2.0</value>
    </field>
    <field name="Objective-VersionNumber">
      <value order="0">4</value>
    </field>
    <field name="Objective-VersionComment">
      <value order="0"/>
    </field>
    <field name="Objective-FileNumber">
      <value order="0">qA1346704</value>
    </field>
    <field name="Objective-Classification">
      <value order="0">Official</value>
    </field>
    <field name="Objective-Caveats">
      <value order="0"/>
    </field>
  </systemFields>
  <catalogues>
    <catalogue name="Document Type Catalogue" type="type" ori="id:cA14">
      <field name="Objective-Language">
        <value order="0">English (eng)</value>
      </field>
      <field name="Objective-Date Acquired">
        <value order="0">2019-02-18T23:59:59Z</value>
      </field>
      <field name="Objective-What to Keep">
        <value order="0">No</value>
      </field>
      <field name="Objective-Official Translation">
        <value order="0"/>
      </field>
      <field name="Objective-Connect Creator">
        <value order="0"/>
      </field>
    </catalogue>
  </catalogues>
</metadata>
</file>

<file path=customXML/itemProps3.xml><?xml version="1.0" encoding="utf-8"?>
<ds:datastoreItem xmlns:ds="http://schemas.openxmlformats.org/officeDocument/2006/customXml" ds:itemID="{5745109E-2DDF-40CB-AC2B-FF9B10C90820}">
  <ds:schemaRefs>
    <ds:schemaRef ds:uri="http://www.objective.com/ecm/document/metadata/FF3C5B18883D4E21973B57C2EEED7FD1"/>
  </ds:schemaRefs>
</ds:datastoreItem>
</file>

<file path=docProps/app.xml><?xml version="1.0" encoding="utf-8"?>
<Properties xmlns="http://schemas.openxmlformats.org/officeDocument/2006/extended-properties" xmlns:vt="http://schemas.openxmlformats.org/officeDocument/2006/docPropsVTypes">
  <TotalTime>345</TotalTime>
  <Words>1585</Words>
  <Application>Microsoft Office PowerPoint</Application>
  <PresentationFormat>On-screen Show (4:3)</PresentationFormat>
  <Paragraphs>155</Paragraphs>
  <Slides>10</Slides>
  <Notes>9</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Cover Slide</vt:lpstr>
      <vt:lpstr>Divider Slide</vt:lpstr>
      <vt:lpstr>Standard Text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Griffiths, Victoria (OFMCO - Communications)</dc:creator>
  <cp:lastModifiedBy>Harvey, Karen - (Communications)</cp:lastModifiedBy>
  <cp:revision>36</cp:revision>
  <cp:lastPrinted>2019-02-13T12:51:56Z</cp:lastPrinted>
  <dcterms:created xsi:type="dcterms:W3CDTF">2019-02-12T08:53:25Z</dcterms:created>
  <dcterms:modified xsi:type="dcterms:W3CDTF">2019-02-18T14:02:07Z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A25278422</vt:lpwstr>
  </property>
  <property fmtid="{D5CDD505-2E9C-101B-9397-08002B2CF9AE}" pid="4" name="Objective-Title">
    <vt:lpwstr>Curriculum 2022 - Information packs - Science and technology - FINAL with notes (E) 18.02.19</vt:lpwstr>
  </property>
  <property fmtid="{D5CDD505-2E9C-101B-9397-08002B2CF9AE}" pid="5" name="Objective-Description">
    <vt:lpwstr/>
  </property>
  <property fmtid="{D5CDD505-2E9C-101B-9397-08002B2CF9AE}" pid="6" name="Objective-CreationStamp">
    <vt:filetime>2019-02-18T10:50:46Z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2019-02-22T11:56:55Z</vt:filetime>
  </property>
  <property fmtid="{D5CDD505-2E9C-101B-9397-08002B2CF9AE}" pid="10" name="Objective-ModificationStamp">
    <vt:filetime>2019-02-22T11:56:55Z</vt:filetime>
  </property>
  <property fmtid="{D5CDD505-2E9C-101B-9397-08002B2CF9AE}" pid="11" name="Objective-Owner">
    <vt:lpwstr>Brown, Andrew (EPS - Digital and Strategic Comms)</vt:lpwstr>
  </property>
  <property fmtid="{D5CDD505-2E9C-101B-9397-08002B2CF9AE}" pid="12" name="Objective-Path">
    <vt:lpwstr>Objective Global Folder:Business File Plan:Education &amp; Public Services (EPS):Education &amp; Public Services (EPS) - Operations Directorate:1 - Save:6. EPS Digital &amp; Strategic Communications:Strategic Communications &amp; Marketing - Education &amp; Welsh Language:Education Web and publications:Publication projects:Curriculum 2022:2018-2023 - Curriculum 2022 - Education Publications:Preparing for the new curriculum - presentation packs:</vt:lpwstr>
  </property>
  <property fmtid="{D5CDD505-2E9C-101B-9397-08002B2CF9AE}" pid="13" name="Objective-Parent">
    <vt:lpwstr>Preparing for the new curriculum - presentation packs</vt:lpwstr>
  </property>
  <property fmtid="{D5CDD505-2E9C-101B-9397-08002B2CF9AE}" pid="14" name="Objective-State">
    <vt:lpwstr>Published</vt:lpwstr>
  </property>
  <property fmtid="{D5CDD505-2E9C-101B-9397-08002B2CF9AE}" pid="15" name="Objective-VersionId">
    <vt:lpwstr>vA50234622</vt:lpwstr>
  </property>
  <property fmtid="{D5CDD505-2E9C-101B-9397-08002B2CF9AE}" pid="16" name="Objective-Version">
    <vt:lpwstr>2.0</vt:lpwstr>
  </property>
  <property fmtid="{D5CDD505-2E9C-101B-9397-08002B2CF9AE}" pid="17" name="Objective-VersionNumber">
    <vt:r8>4</vt:r8>
  </property>
  <property fmtid="{D5CDD505-2E9C-101B-9397-08002B2CF9AE}" pid="18" name="Objective-VersionComment">
    <vt:lpwstr/>
  </property>
  <property fmtid="{D5CDD505-2E9C-101B-9397-08002B2CF9AE}" pid="19" name="Objective-FileNumber">
    <vt:lpwstr/>
  </property>
  <property fmtid="{D5CDD505-2E9C-101B-9397-08002B2CF9AE}" pid="20" name="Objective-Classification">
    <vt:lpwstr>[Inherited - Official]</vt:lpwstr>
  </property>
  <property fmtid="{D5CDD505-2E9C-101B-9397-08002B2CF9AE}" pid="21" name="Objective-Caveats">
    <vt:lpwstr/>
  </property>
  <property fmtid="{D5CDD505-2E9C-101B-9397-08002B2CF9AE}" pid="22" name="Objective-Language">
    <vt:lpwstr>English (eng)</vt:lpwstr>
  </property>
  <property fmtid="{D5CDD505-2E9C-101B-9397-08002B2CF9AE}" pid="23" name="Objective-Date Acquired">
    <vt:filetime>2019-02-18T23:59:59Z</vt:filetime>
  </property>
  <property fmtid="{D5CDD505-2E9C-101B-9397-08002B2CF9AE}" pid="24" name="Objective-What to Keep">
    <vt:lpwstr>No</vt:lpwstr>
  </property>
  <property fmtid="{D5CDD505-2E9C-101B-9397-08002B2CF9AE}" pid="25" name="Objective-Official Translation">
    <vt:lpwstr/>
  </property>
  <property fmtid="{D5CDD505-2E9C-101B-9397-08002B2CF9AE}" pid="26" name="Objective-Connect Creator">
    <vt:lpwstr/>
  </property>
  <property fmtid="{D5CDD505-2E9C-101B-9397-08002B2CF9AE}" pid="27" name="Objective-Comment">
    <vt:lpwstr/>
  </property>
  <property fmtid="{D5CDD505-2E9C-101B-9397-08002B2CF9AE}" pid="28" name="Objective-Language [system]">
    <vt:lpwstr>English (eng)</vt:lpwstr>
  </property>
  <property fmtid="{D5CDD505-2E9C-101B-9397-08002B2CF9AE}" pid="29" name="Objective-Date Acquired [system]">
    <vt:filetime>2019-02-18T00:00:00Z</vt:filetime>
  </property>
  <property fmtid="{D5CDD505-2E9C-101B-9397-08002B2CF9AE}" pid="30" name="Objective-What to Keep [system]">
    <vt:lpwstr>No</vt:lpwstr>
  </property>
  <property fmtid="{D5CDD505-2E9C-101B-9397-08002B2CF9AE}" pid="31" name="Objective-Official Translation [system]">
    <vt:lpwstr/>
  </property>
  <property fmtid="{D5CDD505-2E9C-101B-9397-08002B2CF9AE}" pid="32" name="Objective-Connect Creator [system]">
    <vt:lpwstr/>
  </property>
</Properties>
</file>