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5.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5"/>
    <p:sldMasterId id="2147483654" r:id="rId6"/>
    <p:sldMasterId id="2147483656" r:id="rId7"/>
  </p:sldMasterIdLst>
  <p:notesMasterIdLst>
    <p:notesMasterId r:id="rId34"/>
  </p:notesMasterIdLst>
  <p:sldIdLst>
    <p:sldId id="256"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354" r:id="rId33"/>
  </p:sldIdLst>
  <p:sldSz cx="9144000" cy="5143500" type="screen16x9"/>
  <p:notesSz cx="6858000" cy="9144000"/>
  <p:embeddedFontLst>
    <p:embeddedFont>
      <p:font typeface="Helvetica Neue" panose="020B0604020202020204" charset="0"/>
      <p:regular r:id="rId35"/>
      <p:bold r:id="rId36"/>
      <p:italic r:id="rId37"/>
      <p:boldItalic r:id="rId38"/>
    </p:embeddedFont>
    <p:embeddedFont>
      <p:font typeface="Raleway" panose="020B0604020202020204" charset="0"/>
      <p:regular r:id="rId39"/>
      <p:bold r:id="rId40"/>
      <p:italic r:id="rId41"/>
      <p:boldItalic r:id="rId42"/>
    </p:embeddedFont>
    <p:embeddedFont>
      <p:font typeface="Calibri" panose="020F0502020204030204" pitchFamily="34" charset="0"/>
      <p:regular r:id="rId43"/>
      <p:bold r:id="rId44"/>
      <p:italic r:id="rId45"/>
      <p:boldItalic r:id="rId46"/>
    </p:embeddedFont>
    <p:embeddedFont>
      <p:font typeface="Playfair Display" panose="020B0604020202020204" charset="0"/>
      <p:regular r:id="rId47"/>
      <p:bold r:id="rId48"/>
      <p:italic r:id="rId49"/>
      <p:boldItalic r:id="rId50"/>
    </p:embeddedFont>
    <p:embeddedFont>
      <p:font typeface="Helvetica Neue Light" panose="020B0604020202020204" charset="0"/>
      <p:regular r:id="rId51"/>
      <p:bold r:id="rId52"/>
      <p:italic r:id="rId53"/>
      <p:boldItalic r:id="rId54"/>
    </p:embeddedFont>
    <p:embeddedFont>
      <p:font typeface="Roboto" panose="020B060402020202020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0" roundtripDataSignature="AMtx7mg3VseTdUbZADx1trPURZSaTva7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57AAD63-0800-48A3-8BF6-D11B0C3E364E}">
  <a:tblStyle styleId="{C57AAD63-0800-48A3-8BF6-D11B0C3E364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203662-6CD5-4C85-8839-A218C650B416}"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7" d="100"/>
          <a:sy n="147" d="100"/>
        </p:scale>
        <p:origin x="580" y="72"/>
      </p:cViewPr>
      <p:guideLst>
        <p:guide orient="horz" pos="1620"/>
        <p:guide pos="2880"/>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6.xml" Id="rId13" /><Relationship Type="http://schemas.openxmlformats.org/officeDocument/2006/relationships/slide" Target="slides/slide11.xml" Id="rId18" /><Relationship Type="http://schemas.openxmlformats.org/officeDocument/2006/relationships/slide" Target="slides/slide19.xml" Id="rId26" /><Relationship Type="http://schemas.openxmlformats.org/officeDocument/2006/relationships/font" Target="fonts/font5.fntdata" Id="rId39" /><Relationship Type="http://schemas.openxmlformats.org/officeDocument/2006/relationships/slide" Target="slides/slide14.xml" Id="rId21" /><Relationship Type="http://schemas.openxmlformats.org/officeDocument/2006/relationships/notesMaster" Target="notesMasters/notesMaster1.xml" Id="rId34" /><Relationship Type="http://schemas.openxmlformats.org/officeDocument/2006/relationships/font" Target="fonts/font8.fntdata" Id="rId42" /><Relationship Type="http://schemas.openxmlformats.org/officeDocument/2006/relationships/font" Target="fonts/font13.fntdata" Id="rId47" /><Relationship Type="http://schemas.openxmlformats.org/officeDocument/2006/relationships/font" Target="fonts/font16.fntdata" Id="rId50" /><Relationship Type="http://schemas.openxmlformats.org/officeDocument/2006/relationships/font" Target="fonts/font21.fntdata" Id="rId55" /><Relationship Type="http://schemas.openxmlformats.org/officeDocument/2006/relationships/presProps" Target="presProps.xml" Id="rId141" /><Relationship Type="http://schemas.openxmlformats.org/officeDocument/2006/relationships/slideMaster" Target="slideMasters/slideMaster3.xml" Id="rId7" /><Relationship Type="http://schemas.openxmlformats.org/officeDocument/2006/relationships/customXml" Target="../customXml/item2.xml" Id="rId2" /><Relationship Type="http://schemas.openxmlformats.org/officeDocument/2006/relationships/slide" Target="slides/slide9.xml" Id="rId16" /><Relationship Type="http://schemas.openxmlformats.org/officeDocument/2006/relationships/slide" Target="slides/slide13.xml" Id="rId20" /><Relationship Type="http://schemas.openxmlformats.org/officeDocument/2006/relationships/slide" Target="slides/slide22.xml" Id="rId29" /><Relationship Type="http://schemas.openxmlformats.org/officeDocument/2006/relationships/font" Target="fonts/font7.fntdata" Id="rId41" /><Relationship Type="http://schemas.openxmlformats.org/officeDocument/2006/relationships/font" Target="fonts/font20.fntdata" Id="rId54" /><Relationship Type="http://customschemas.google.com/relationships/presentationmetadata" Target="metadata" Id="rId140" /><Relationship Type="http://schemas.openxmlformats.org/officeDocument/2006/relationships/customXml" Target="../customXml/item1.xml" Id="rId1" /><Relationship Type="http://schemas.openxmlformats.org/officeDocument/2006/relationships/slideMaster" Target="slideMasters/slideMaster2.xml" Id="rId6" /><Relationship Type="http://schemas.openxmlformats.org/officeDocument/2006/relationships/slide" Target="slides/slide4.xml" Id="rId11" /><Relationship Type="http://schemas.openxmlformats.org/officeDocument/2006/relationships/slide" Target="slides/slide17.xml" Id="rId24" /><Relationship Type="http://schemas.openxmlformats.org/officeDocument/2006/relationships/slide" Target="slides/slide25.xml" Id="rId32" /><Relationship Type="http://schemas.openxmlformats.org/officeDocument/2006/relationships/font" Target="fonts/font3.fntdata" Id="rId37" /><Relationship Type="http://schemas.openxmlformats.org/officeDocument/2006/relationships/font" Target="fonts/font6.fntdata" Id="rId40" /><Relationship Type="http://schemas.openxmlformats.org/officeDocument/2006/relationships/font" Target="fonts/font11.fntdata" Id="rId45" /><Relationship Type="http://schemas.openxmlformats.org/officeDocument/2006/relationships/font" Target="fonts/font19.fntdata" Id="rId53" /><Relationship Type="http://schemas.openxmlformats.org/officeDocument/2006/relationships/font" Target="fonts/font24.fntdata" Id="rId58" /><Relationship Type="http://schemas.openxmlformats.org/officeDocument/2006/relationships/tableStyles" Target="tableStyles.xml" Id="rId144" /><Relationship Type="http://schemas.openxmlformats.org/officeDocument/2006/relationships/slideMaster" Target="slideMasters/slideMaster1.xml" Id="rId5" /><Relationship Type="http://schemas.openxmlformats.org/officeDocument/2006/relationships/slide" Target="slides/slide8.xml" Id="rId15" /><Relationship Type="http://schemas.openxmlformats.org/officeDocument/2006/relationships/slide" Target="slides/slide16.xml" Id="rId23" /><Relationship Type="http://schemas.openxmlformats.org/officeDocument/2006/relationships/slide" Target="slides/slide21.xml" Id="rId28" /><Relationship Type="http://schemas.openxmlformats.org/officeDocument/2006/relationships/font" Target="fonts/font2.fntdata" Id="rId36" /><Relationship Type="http://schemas.openxmlformats.org/officeDocument/2006/relationships/font" Target="fonts/font15.fntdata" Id="rId49" /><Relationship Type="http://schemas.openxmlformats.org/officeDocument/2006/relationships/font" Target="fonts/font23.fntdata" Id="rId57" /><Relationship Type="http://schemas.openxmlformats.org/officeDocument/2006/relationships/slide" Target="slides/slide3.xml" Id="rId10" /><Relationship Type="http://schemas.openxmlformats.org/officeDocument/2006/relationships/slide" Target="slides/slide12.xml" Id="rId19" /><Relationship Type="http://schemas.openxmlformats.org/officeDocument/2006/relationships/slide" Target="slides/slide24.xml" Id="rId31" /><Relationship Type="http://schemas.openxmlformats.org/officeDocument/2006/relationships/font" Target="fonts/font10.fntdata" Id="rId44" /><Relationship Type="http://schemas.openxmlformats.org/officeDocument/2006/relationships/font" Target="fonts/font18.fntdata" Id="rId52" /><Relationship Type="http://schemas.openxmlformats.org/officeDocument/2006/relationships/theme" Target="theme/theme1.xml" Id="rId143" /><Relationship Type="http://schemas.openxmlformats.org/officeDocument/2006/relationships/customXml" Target="../customXml/item4.xml" Id="rId4" /><Relationship Type="http://schemas.openxmlformats.org/officeDocument/2006/relationships/slide" Target="slides/slide2.xml" Id="rId9" /><Relationship Type="http://schemas.openxmlformats.org/officeDocument/2006/relationships/slide" Target="slides/slide7.xml" Id="rId14" /><Relationship Type="http://schemas.openxmlformats.org/officeDocument/2006/relationships/slide" Target="slides/slide15.xml" Id="rId22" /><Relationship Type="http://schemas.openxmlformats.org/officeDocument/2006/relationships/slide" Target="slides/slide20.xml" Id="rId27" /><Relationship Type="http://schemas.openxmlformats.org/officeDocument/2006/relationships/slide" Target="slides/slide23.xml" Id="rId30" /><Relationship Type="http://schemas.openxmlformats.org/officeDocument/2006/relationships/font" Target="fonts/font1.fntdata" Id="rId35" /><Relationship Type="http://schemas.openxmlformats.org/officeDocument/2006/relationships/font" Target="fonts/font9.fntdata" Id="rId43" /><Relationship Type="http://schemas.openxmlformats.org/officeDocument/2006/relationships/font" Target="fonts/font14.fntdata" Id="rId48" /><Relationship Type="http://schemas.openxmlformats.org/officeDocument/2006/relationships/font" Target="fonts/font22.fntdata" Id="rId56" /><Relationship Type="http://schemas.openxmlformats.org/officeDocument/2006/relationships/slide" Target="slides/slide1.xml" Id="rId8" /><Relationship Type="http://schemas.openxmlformats.org/officeDocument/2006/relationships/font" Target="fonts/font17.fntdata" Id="rId51" /><Relationship Type="http://schemas.openxmlformats.org/officeDocument/2006/relationships/viewProps" Target="viewProps.xml" Id="rId142" /><Relationship Type="http://schemas.openxmlformats.org/officeDocument/2006/relationships/slide" Target="slides/slide5.xml" Id="rId12" /><Relationship Type="http://schemas.openxmlformats.org/officeDocument/2006/relationships/slide" Target="slides/slide10.xml" Id="rId17" /><Relationship Type="http://schemas.openxmlformats.org/officeDocument/2006/relationships/slide" Target="slides/slide18.xml" Id="rId25" /><Relationship Type="http://schemas.openxmlformats.org/officeDocument/2006/relationships/slide" Target="slides/slide26.xml" Id="rId33" /><Relationship Type="http://schemas.openxmlformats.org/officeDocument/2006/relationships/font" Target="fonts/font4.fntdata" Id="rId38" /><Relationship Type="http://schemas.openxmlformats.org/officeDocument/2006/relationships/font" Target="fonts/font12.fntdata" Id="rId46" /><Relationship Type="http://schemas.openxmlformats.org/officeDocument/2006/relationships/customXml" Target="/customXML/item5.xml" Id="Rce81101d1a934f00"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txBox="1">
            <a:spLocks noGrp="1"/>
          </p:cNvSpPr>
          <p:nvPr>
            <p:ph type="body" idx="1"/>
          </p:nvPr>
        </p:nvSpPr>
        <p:spPr>
          <a:xfrm>
            <a:off x="685800" y="4400946"/>
            <a:ext cx="5486400" cy="3600000"/>
          </a:xfrm>
          <a:prstGeom prst="rect">
            <a:avLst/>
          </a:prstGeom>
          <a:noFill/>
          <a:ln>
            <a:noFill/>
          </a:ln>
        </p:spPr>
        <p:txBody>
          <a:bodyPr spcFirstLastPara="1" wrap="square" lIns="44300" tIns="22150" rIns="44300" bIns="22150" anchor="t" anchorCtr="0">
            <a:noAutofit/>
          </a:bodyPr>
          <a:lstStyle/>
          <a:p>
            <a:pPr marL="0" lvl="0" indent="0" algn="l" rtl="0">
              <a:lnSpc>
                <a:spcPct val="100000"/>
              </a:lnSpc>
              <a:spcBef>
                <a:spcPts val="0"/>
              </a:spcBef>
              <a:spcAft>
                <a:spcPts val="0"/>
              </a:spcAft>
              <a:buSzPts val="700"/>
              <a:buNone/>
            </a:pPr>
            <a:endParaRPr/>
          </a:p>
        </p:txBody>
      </p:sp>
      <p:sp>
        <p:nvSpPr>
          <p:cNvPr id="37" name="Google Shape;3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fbd1ead387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5" name="Google Shape;575;gfbd1ead387_0_1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1069dad8cb3_0_1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0" name="Google Shape;590;g1069dad8cb3_0_12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1069dad8cb3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0" name="Google Shape;610;g1069dad8cb3_0_4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1069dad8cb3_0_1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6" name="Google Shape;636;g1069dad8cb3_0_14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1069dad8cb3_0_1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2" name="Google Shape;662;g1069dad8cb3_0_14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1069dad8cb3_0_14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8" name="Google Shape;688;g1069dad8cb3_0_14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1069dad8cb3_0_1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4" name="Google Shape;714;g1069dad8cb3_0_12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1069dad8cb3_0_14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0" name="Google Shape;740;g1069dad8cb3_0_14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1069dad8cb3_0_15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6" name="Google Shape;766;g1069dad8cb3_0_15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1069dad8cb3_0_1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2" name="Google Shape;792;g1069dad8cb3_0_15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fbd1ead387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8" name="Google Shape;418;gfbd1ead387_0_1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1069dad8cb3_0_1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8" name="Google Shape;818;g1069dad8cb3_0_15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1069dad8cb3_0_1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4" name="Google Shape;844;g1069dad8cb3_0_13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g1069dad8cb3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0" name="Google Shape;870;g1069dad8cb3_0_15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1069dad8cb3_0_16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6" name="Google Shape;896;g1069dad8cb3_0_16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1069dad8cb3_0_1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2" name="Google Shape;922;g1069dad8cb3_0_16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1069dad8cb3_0_9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8" name="Google Shape;948;g1069dad8cb3_0_9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9"/>
        <p:cNvGrpSpPr/>
        <p:nvPr/>
      </p:nvGrpSpPr>
      <p:grpSpPr>
        <a:xfrm>
          <a:off x="0" y="0"/>
          <a:ext cx="0" cy="0"/>
          <a:chOff x="0" y="0"/>
          <a:chExt cx="0" cy="0"/>
        </a:xfrm>
      </p:grpSpPr>
      <p:sp>
        <p:nvSpPr>
          <p:cNvPr id="2290" name="Google Shape;2290;gc725d39cfe_0_9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1" name="Google Shape;2291;gc725d39cfe_0_9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fbd1ead387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3" name="Google Shape;433;gfbd1ead387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1069dad8cb3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3" name="Google Shape;453;g1069dad8cb3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1069dad8cb3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3" name="Google Shape;473;g1069dad8cb3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069dad8cb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1" name="Google Shape;491;g1069dad8cb3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1069dad8cb3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9" name="Google Shape;509;g1069dad8cb3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1069dad8cb3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9" name="Google Shape;539;g1069dad8cb3_0_1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1069dad8cb3_0_1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9" name="Google Shape;559;g1069dad8cb3_0_10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2_Title">
    <p:bg>
      <p:bgPr>
        <a:solidFill>
          <a:schemeClr val="lt2"/>
        </a:solidFill>
        <a:effectLst/>
      </p:bgPr>
    </p:bg>
    <p:spTree>
      <p:nvGrpSpPr>
        <p:cNvPr id="1" name="Shape 7"/>
        <p:cNvGrpSpPr/>
        <p:nvPr/>
      </p:nvGrpSpPr>
      <p:grpSpPr>
        <a:xfrm>
          <a:off x="0" y="0"/>
          <a:ext cx="0" cy="0"/>
          <a:chOff x="0" y="0"/>
          <a:chExt cx="0" cy="0"/>
        </a:xfrm>
      </p:grpSpPr>
      <p:sp>
        <p:nvSpPr>
          <p:cNvPr id="8" name="Google Shape;8;p1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Main slide ">
  <p:cSld name="2_Main slide ">
    <p:spTree>
      <p:nvGrpSpPr>
        <p:cNvPr id="1" name="Shape 9"/>
        <p:cNvGrpSpPr/>
        <p:nvPr/>
      </p:nvGrpSpPr>
      <p:grpSpPr>
        <a:xfrm>
          <a:off x="0" y="0"/>
          <a:ext cx="0" cy="0"/>
          <a:chOff x="0" y="0"/>
          <a:chExt cx="0" cy="0"/>
        </a:xfrm>
      </p:grpSpPr>
      <p:sp>
        <p:nvSpPr>
          <p:cNvPr id="10" name="Google Shape;10;gc725d39cfe_0_72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
        <p:cNvGrpSpPr/>
        <p:nvPr/>
      </p:nvGrpSpPr>
      <p:grpSpPr>
        <a:xfrm>
          <a:off x="0" y="0"/>
          <a:ext cx="0" cy="0"/>
          <a:chOff x="0" y="0"/>
          <a:chExt cx="0" cy="0"/>
        </a:xfrm>
      </p:grpSpPr>
      <p:sp>
        <p:nvSpPr>
          <p:cNvPr id="12" name="Google Shape;12;gf6585f6e4e_0_97"/>
          <p:cNvSpPr/>
          <p:nvPr/>
        </p:nvSpPr>
        <p:spPr>
          <a:xfrm>
            <a:off x="-8881" y="4787865"/>
            <a:ext cx="9153000" cy="360000"/>
          </a:xfrm>
          <a:prstGeom prst="rect">
            <a:avLst/>
          </a:prstGeom>
          <a:solidFill>
            <a:srgbClr val="00539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gf6585f6e4e_0_9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gf6585f6e4e_0_9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gf6585f6e4e_0_9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6" name="Google Shape;16;gf6585f6e4e_0_97"/>
          <p:cNvSpPr txBox="1">
            <a:spLocks noGrp="1"/>
          </p:cNvSpPr>
          <p:nvPr>
            <p:ph type="title"/>
          </p:nvPr>
        </p:nvSpPr>
        <p:spPr>
          <a:xfrm>
            <a:off x="3609173" y="258263"/>
            <a:ext cx="5223000" cy="5886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2400"/>
              <a:buFont typeface="Arial"/>
              <a:buNone/>
              <a:defRPr sz="2400" b="0" i="0" u="none" strike="noStrike" cap="none">
                <a:solidFill>
                  <a:srgbClr val="005799"/>
                </a:solidFill>
                <a:latin typeface="Helvetica Neue Light"/>
                <a:ea typeface="Helvetica Neue Light"/>
                <a:cs typeface="Helvetica Neue Light"/>
                <a:sym typeface="Helvetica Neue Light"/>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7" name="Google Shape;17;gf6585f6e4e_0_97"/>
          <p:cNvSpPr txBox="1">
            <a:spLocks noGrp="1"/>
          </p:cNvSpPr>
          <p:nvPr>
            <p:ph type="body" idx="1"/>
          </p:nvPr>
        </p:nvSpPr>
        <p:spPr>
          <a:xfrm>
            <a:off x="311700" y="1536634"/>
            <a:ext cx="8520600" cy="893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3000"/>
              <a:buFont typeface="Arial"/>
              <a:buNone/>
              <a:defRPr sz="3000" b="0" i="0" u="none" strike="noStrike" cap="none">
                <a:solidFill>
                  <a:srgbClr val="005799"/>
                </a:solidFill>
                <a:latin typeface="Helvetica Neue"/>
                <a:ea typeface="Helvetica Neue"/>
                <a:cs typeface="Helvetica Neue"/>
                <a:sym typeface="Helvetica Neue"/>
              </a:defRPr>
            </a:lvl1pPr>
            <a:lvl2pPr marL="914400" marR="0" lvl="1"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cxnSp>
        <p:nvCxnSpPr>
          <p:cNvPr id="18" name="Google Shape;18;gf6585f6e4e_0_97"/>
          <p:cNvCxnSpPr/>
          <p:nvPr/>
        </p:nvCxnSpPr>
        <p:spPr>
          <a:xfrm>
            <a:off x="0" y="930061"/>
            <a:ext cx="9144000" cy="0"/>
          </a:xfrm>
          <a:prstGeom prst="straightConnector1">
            <a:avLst/>
          </a:prstGeom>
          <a:noFill/>
          <a:ln w="19050" cap="flat" cmpd="sng">
            <a:solidFill>
              <a:srgbClr val="005799"/>
            </a:solidFill>
            <a:prstDash val="solid"/>
            <a:round/>
            <a:headEnd type="none" w="sm" len="sm"/>
            <a:tailEnd type="none" w="sm" len="sm"/>
          </a:ln>
        </p:spPr>
      </p:cxnSp>
      <p:sp>
        <p:nvSpPr>
          <p:cNvPr id="19" name="Google Shape;19;gf6585f6e4e_0_97"/>
          <p:cNvSpPr txBox="1">
            <a:spLocks noGrp="1"/>
          </p:cNvSpPr>
          <p:nvPr>
            <p:ph type="body" idx="2"/>
          </p:nvPr>
        </p:nvSpPr>
        <p:spPr>
          <a:xfrm>
            <a:off x="311700" y="2651273"/>
            <a:ext cx="8520600" cy="893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600"/>
              <a:buFont typeface="Arial"/>
              <a:buNone/>
              <a:defRPr sz="1600" b="0" i="0" u="none" strike="noStrike" cap="none">
                <a:solidFill>
                  <a:srgbClr val="262626"/>
                </a:solidFill>
                <a:latin typeface="Helvetica Neue"/>
                <a:ea typeface="Helvetica Neue"/>
                <a:cs typeface="Helvetica Neue"/>
                <a:sym typeface="Helvetica Neue"/>
              </a:defRPr>
            </a:lvl1pPr>
            <a:lvl2pPr marL="914400" marR="0" lvl="1"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pic>
        <p:nvPicPr>
          <p:cNvPr id="20" name="Google Shape;20;gf6585f6e4e_0_97" descr="Screen Shot 2017-04-19 at 09.25.10.png"/>
          <p:cNvPicPr preferRelativeResize="0"/>
          <p:nvPr/>
        </p:nvPicPr>
        <p:blipFill rotWithShape="1">
          <a:blip r:embed="rId2">
            <a:alphaModFix/>
          </a:blip>
          <a:srcRect/>
          <a:stretch/>
        </p:blipFill>
        <p:spPr>
          <a:xfrm>
            <a:off x="-11982" y="-21365"/>
            <a:ext cx="1447994" cy="48765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slide ">
  <p:cSld name="Main slide ">
    <p:spTree>
      <p:nvGrpSpPr>
        <p:cNvPr id="1" name="Shape 21"/>
        <p:cNvGrpSpPr/>
        <p:nvPr/>
      </p:nvGrpSpPr>
      <p:grpSpPr>
        <a:xfrm>
          <a:off x="0" y="0"/>
          <a:ext cx="0" cy="0"/>
          <a:chOff x="0" y="0"/>
          <a:chExt cx="0" cy="0"/>
        </a:xfrm>
      </p:grpSpPr>
      <p:sp>
        <p:nvSpPr>
          <p:cNvPr id="22" name="Google Shape;22;gfbd1ead387_0_19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inal ">
  <p:cSld name="Final ">
    <p:spTree>
      <p:nvGrpSpPr>
        <p:cNvPr id="1" name="Shape 2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slide ">
  <p:cSld name="Main slide ">
    <p:spTree>
      <p:nvGrpSpPr>
        <p:cNvPr id="1" name="Shape 33"/>
        <p:cNvGrpSpPr/>
        <p:nvPr/>
      </p:nvGrpSpPr>
      <p:grpSpPr>
        <a:xfrm>
          <a:off x="0" y="0"/>
          <a:ext cx="0" cy="0"/>
          <a:chOff x="0" y="0"/>
          <a:chExt cx="0" cy="0"/>
        </a:xfrm>
      </p:grpSpPr>
      <p:sp>
        <p:nvSpPr>
          <p:cNvPr id="34" name="Google Shape;34;g1069dad8cb3_0_91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sp>
        <p:nvSpPr>
          <p:cNvPr id="26" name="Google Shape;26;p21"/>
          <p:cNvSpPr/>
          <p:nvPr/>
        </p:nvSpPr>
        <p:spPr>
          <a:xfrm>
            <a:off x="158325" y="4894335"/>
            <a:ext cx="3936000" cy="161700"/>
          </a:xfrm>
          <a:prstGeom prst="rect">
            <a:avLst/>
          </a:prstGeom>
          <a:noFill/>
          <a:ln>
            <a:noFill/>
          </a:ln>
        </p:spPr>
        <p:txBody>
          <a:bodyPr spcFirstLastPara="1" wrap="square" lIns="33225" tIns="16600" rIns="33225" bIns="166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Playfair Display"/>
                <a:ea typeface="Playfair Display"/>
                <a:cs typeface="Playfair Display"/>
                <a:sym typeface="Playfair Display"/>
              </a:rPr>
              <a:t>Copyright © 2021 </a:t>
            </a:r>
            <a:r>
              <a:rPr lang="en-GB" sz="900" b="0" i="0" u="none" strike="noStrike" cap="none">
                <a:solidFill>
                  <a:srgbClr val="000000"/>
                </a:solidFill>
                <a:latin typeface="Playfair Display"/>
                <a:ea typeface="Playfair Display"/>
                <a:cs typeface="Playfair Display"/>
                <a:sym typeface="Playfair Display"/>
              </a:rPr>
              <a:t>Upside Projects Limited. All rights reserved. </a:t>
            </a:r>
            <a:endParaRPr sz="900" b="0" i="0" u="none" strike="noStrike" cap="none">
              <a:solidFill>
                <a:srgbClr val="000000"/>
              </a:solidFill>
              <a:latin typeface="Playfair Display"/>
              <a:ea typeface="Playfair Display"/>
              <a:cs typeface="Playfair Display"/>
              <a:sym typeface="Playfair Display"/>
            </a:endParaRPr>
          </a:p>
        </p:txBody>
      </p:sp>
      <p:pic>
        <p:nvPicPr>
          <p:cNvPr id="27" name="Google Shape;27;p21"/>
          <p:cNvPicPr preferRelativeResize="0"/>
          <p:nvPr/>
        </p:nvPicPr>
        <p:blipFill rotWithShape="1">
          <a:blip r:embed="rId3">
            <a:alphaModFix amt="4000"/>
          </a:blip>
          <a:srcRect/>
          <a:stretch/>
        </p:blipFill>
        <p:spPr>
          <a:xfrm>
            <a:off x="0" y="0"/>
            <a:ext cx="9144003" cy="513458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9"/>
        <p:cNvGrpSpPr/>
        <p:nvPr/>
      </p:nvGrpSpPr>
      <p:grpSpPr>
        <a:xfrm>
          <a:off x="0" y="0"/>
          <a:ext cx="0" cy="0"/>
          <a:chOff x="0" y="0"/>
          <a:chExt cx="0" cy="0"/>
        </a:xfrm>
      </p:grpSpPr>
      <p:cxnSp>
        <p:nvCxnSpPr>
          <p:cNvPr id="30" name="Google Shape;30;g1069dad8cb3_0_910"/>
          <p:cNvCxnSpPr/>
          <p:nvPr/>
        </p:nvCxnSpPr>
        <p:spPr>
          <a:xfrm>
            <a:off x="270162" y="4791564"/>
            <a:ext cx="8568000" cy="0"/>
          </a:xfrm>
          <a:prstGeom prst="straightConnector1">
            <a:avLst/>
          </a:prstGeom>
          <a:noFill/>
          <a:ln w="9525" cap="flat" cmpd="sng">
            <a:solidFill>
              <a:srgbClr val="D4D8D8"/>
            </a:solidFill>
            <a:prstDash val="solid"/>
            <a:round/>
            <a:headEnd type="none" w="sm" len="sm"/>
            <a:tailEnd type="none" w="sm" len="sm"/>
          </a:ln>
        </p:spPr>
      </p:cxnSp>
      <p:sp>
        <p:nvSpPr>
          <p:cNvPr id="31" name="Google Shape;31;g1069dad8cb3_0_910"/>
          <p:cNvSpPr txBox="1"/>
          <p:nvPr/>
        </p:nvSpPr>
        <p:spPr>
          <a:xfrm>
            <a:off x="176182" y="4832814"/>
            <a:ext cx="5501700" cy="2211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800"/>
              <a:buFont typeface="Arial"/>
              <a:buNone/>
            </a:pPr>
            <a:r>
              <a:rPr lang="en-GB" sz="800" b="1" i="0" u="none" strike="noStrike" cap="none">
                <a:solidFill>
                  <a:srgbClr val="000000"/>
                </a:solidFill>
                <a:latin typeface="Playfair Display"/>
                <a:ea typeface="Playfair Display"/>
                <a:cs typeface="Playfair Display"/>
                <a:sym typeface="Playfair Display"/>
              </a:rPr>
              <a:t>Copyright © 202</a:t>
            </a:r>
            <a:r>
              <a:rPr lang="en-GB" sz="800" b="1">
                <a:latin typeface="Playfair Display"/>
                <a:ea typeface="Playfair Display"/>
                <a:cs typeface="Playfair Display"/>
                <a:sym typeface="Playfair Display"/>
              </a:rPr>
              <a:t>2</a:t>
            </a:r>
            <a:r>
              <a:rPr lang="en-GB" sz="800" b="1" i="0" u="none" strike="noStrike" cap="none">
                <a:solidFill>
                  <a:srgbClr val="000000"/>
                </a:solidFill>
                <a:latin typeface="Playfair Display"/>
                <a:ea typeface="Playfair Display"/>
                <a:cs typeface="Playfair Display"/>
                <a:sym typeface="Playfair Display"/>
              </a:rPr>
              <a:t>  </a:t>
            </a:r>
            <a:r>
              <a:rPr lang="en-GB" sz="800" b="0" i="0" u="none" strike="noStrike" cap="none">
                <a:solidFill>
                  <a:srgbClr val="000000"/>
                </a:solidFill>
                <a:latin typeface="Playfair Display"/>
                <a:ea typeface="Playfair Display"/>
                <a:cs typeface="Playfair Display"/>
                <a:sym typeface="Playfair Display"/>
              </a:rPr>
              <a:t>Upside Projects Limited. All rights reserved. </a:t>
            </a:r>
            <a:endParaRPr sz="1050" b="0" i="0" u="none" strike="noStrike" cap="none">
              <a:solidFill>
                <a:srgbClr val="000000"/>
              </a:solidFill>
              <a:latin typeface="Playfair Display"/>
              <a:ea typeface="Playfair Display"/>
              <a:cs typeface="Playfair Display"/>
              <a:sym typeface="Playfair Display"/>
            </a:endParaRPr>
          </a:p>
        </p:txBody>
      </p:sp>
      <p:sp>
        <p:nvSpPr>
          <p:cNvPr id="32" name="Google Shape;32;g1069dad8cb3_0_91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7"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1"/>
          <p:cNvSpPr txBox="1"/>
          <p:nvPr/>
        </p:nvSpPr>
        <p:spPr>
          <a:xfrm>
            <a:off x="1783426" y="2795350"/>
            <a:ext cx="40032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Raleway"/>
                <a:ea typeface="Raleway"/>
                <a:cs typeface="Raleway"/>
                <a:sym typeface="Raleway"/>
              </a:rPr>
              <a:t>Discovery Report</a:t>
            </a:r>
            <a:endParaRPr sz="2400" b="0" i="0" u="none" strike="noStrike" cap="none">
              <a:solidFill>
                <a:schemeClr val="dk1"/>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200"/>
              <a:buFont typeface="Arial"/>
              <a:buNone/>
            </a:pPr>
            <a:r>
              <a:rPr lang="en-GB" sz="1200" b="1">
                <a:solidFill>
                  <a:schemeClr val="dk1"/>
                </a:solidFill>
                <a:latin typeface="Raleway"/>
                <a:ea typeface="Raleway"/>
                <a:cs typeface="Raleway"/>
                <a:sym typeface="Raleway"/>
              </a:rPr>
              <a:t>January 2022</a:t>
            </a:r>
            <a:endParaRPr sz="1200" b="1" i="0" u="none" strike="noStrike" cap="none">
              <a:solidFill>
                <a:schemeClr val="dk1"/>
              </a:solidFill>
              <a:latin typeface="Raleway"/>
              <a:ea typeface="Raleway"/>
              <a:cs typeface="Raleway"/>
              <a:sym typeface="Raleway"/>
            </a:endParaRPr>
          </a:p>
        </p:txBody>
      </p:sp>
      <p:sp>
        <p:nvSpPr>
          <p:cNvPr id="40" name="Google Shape;40;p1"/>
          <p:cNvSpPr txBox="1"/>
          <p:nvPr/>
        </p:nvSpPr>
        <p:spPr>
          <a:xfrm>
            <a:off x="1783435" y="2108650"/>
            <a:ext cx="7035600" cy="338400"/>
          </a:xfrm>
          <a:prstGeom prst="rect">
            <a:avLst/>
          </a:prstGeom>
          <a:noFill/>
          <a:ln>
            <a:noFill/>
          </a:ln>
        </p:spPr>
        <p:txBody>
          <a:bodyPr spcFirstLastPara="1" wrap="square" lIns="32025" tIns="16000" rIns="32025" bIns="16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3100" b="1" i="0" u="none" strike="noStrike" cap="none">
                <a:solidFill>
                  <a:schemeClr val="dk1"/>
                </a:solidFill>
                <a:latin typeface="Playfair Display"/>
                <a:ea typeface="Playfair Display"/>
                <a:cs typeface="Playfair Display"/>
                <a:sym typeface="Playfair Display"/>
              </a:rPr>
              <a:t>Welsh Government Procurement COE</a:t>
            </a:r>
            <a:endParaRPr sz="3100" b="1" i="0" u="none" strike="noStrike" cap="none">
              <a:solidFill>
                <a:schemeClr val="dk1"/>
              </a:solidFill>
              <a:latin typeface="Playfair Display"/>
              <a:ea typeface="Playfair Display"/>
              <a:cs typeface="Playfair Display"/>
              <a:sym typeface="Playfair Display"/>
            </a:endParaRPr>
          </a:p>
        </p:txBody>
      </p:sp>
      <p:sp>
        <p:nvSpPr>
          <p:cNvPr id="41" name="Google Shape;41;p1"/>
          <p:cNvSpPr/>
          <p:nvPr/>
        </p:nvSpPr>
        <p:spPr>
          <a:xfrm flipH="1">
            <a:off x="73" y="1837250"/>
            <a:ext cx="3047700" cy="75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1"/>
          <p:cNvSpPr/>
          <p:nvPr/>
        </p:nvSpPr>
        <p:spPr>
          <a:xfrm flipH="1">
            <a:off x="3048184" y="1837250"/>
            <a:ext cx="3047700" cy="75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1"/>
          <p:cNvSpPr/>
          <p:nvPr/>
        </p:nvSpPr>
        <p:spPr>
          <a:xfrm flipH="1">
            <a:off x="6096296" y="1837250"/>
            <a:ext cx="3047700" cy="75300"/>
          </a:xfrm>
          <a:prstGeom prst="rect">
            <a:avLst/>
          </a:prstGeom>
          <a:solidFill>
            <a:srgbClr val="F8A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 name="Google Shape;44;p1"/>
          <p:cNvPicPr preferRelativeResize="0"/>
          <p:nvPr/>
        </p:nvPicPr>
        <p:blipFill rotWithShape="1">
          <a:blip r:embed="rId3">
            <a:alphaModFix/>
          </a:blip>
          <a:srcRect/>
          <a:stretch/>
        </p:blipFill>
        <p:spPr>
          <a:xfrm>
            <a:off x="150375" y="1131146"/>
            <a:ext cx="1507323" cy="618677"/>
          </a:xfrm>
          <a:prstGeom prst="rect">
            <a:avLst/>
          </a:prstGeom>
          <a:noFill/>
          <a:ln>
            <a:noFill/>
          </a:ln>
        </p:spPr>
      </p:pic>
      <p:pic>
        <p:nvPicPr>
          <p:cNvPr id="45" name="Google Shape;45;p1"/>
          <p:cNvPicPr preferRelativeResize="0"/>
          <p:nvPr/>
        </p:nvPicPr>
        <p:blipFill rotWithShape="1">
          <a:blip r:embed="rId4">
            <a:alphaModFix/>
          </a:blip>
          <a:srcRect/>
          <a:stretch/>
        </p:blipFill>
        <p:spPr>
          <a:xfrm>
            <a:off x="219503" y="2197950"/>
            <a:ext cx="1319100" cy="1266324"/>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gfbd1ead387_0_196"/>
          <p:cNvSpPr txBox="1">
            <a:spLocks noGrp="1"/>
          </p:cNvSpPr>
          <p:nvPr>
            <p:ph type="sldNum" idx="12"/>
          </p:nvPr>
        </p:nvSpPr>
        <p:spPr>
          <a:xfrm>
            <a:off x="8556784" y="48260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GB"/>
              <a:t>10</a:t>
            </a:fld>
            <a:endParaRPr/>
          </a:p>
        </p:txBody>
      </p:sp>
      <p:grpSp>
        <p:nvGrpSpPr>
          <p:cNvPr id="578" name="Google Shape;578;gfbd1ead387_0_196"/>
          <p:cNvGrpSpPr/>
          <p:nvPr/>
        </p:nvGrpSpPr>
        <p:grpSpPr>
          <a:xfrm>
            <a:off x="125" y="-247"/>
            <a:ext cx="9144137" cy="5143542"/>
            <a:chOff x="0" y="1232960"/>
            <a:chExt cx="7589755" cy="8232301"/>
          </a:xfrm>
        </p:grpSpPr>
        <p:sp>
          <p:nvSpPr>
            <p:cNvPr id="579" name="Google Shape;579;gfbd1ead387_0_196"/>
            <p:cNvSpPr/>
            <p:nvPr/>
          </p:nvSpPr>
          <p:spPr>
            <a:xfrm>
              <a:off x="0" y="1232961"/>
              <a:ext cx="5652600" cy="8232300"/>
            </a:xfrm>
            <a:prstGeom prst="rect">
              <a:avLst/>
            </a:prstGeom>
            <a:solidFill>
              <a:srgbClr val="E7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80" name="Google Shape;580;gfbd1ead387_0_196"/>
            <p:cNvSpPr/>
            <p:nvPr/>
          </p:nvSpPr>
          <p:spPr>
            <a:xfrm>
              <a:off x="5652655" y="1232960"/>
              <a:ext cx="1937100" cy="8232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81" name="Google Shape;581;gfbd1ead387_0_196"/>
            <p:cNvSpPr txBox="1"/>
            <p:nvPr/>
          </p:nvSpPr>
          <p:spPr>
            <a:xfrm>
              <a:off x="950419" y="4724833"/>
              <a:ext cx="4403100" cy="1037100"/>
            </a:xfrm>
            <a:prstGeom prst="rect">
              <a:avLst/>
            </a:prstGeom>
            <a:noFill/>
            <a:ln>
              <a:noFill/>
            </a:ln>
          </p:spPr>
          <p:txBody>
            <a:bodyPr spcFirstLastPara="1" wrap="square" lIns="32025" tIns="16000" rIns="32025" bIns="160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1">
                  <a:latin typeface="Playfair Display"/>
                  <a:ea typeface="Playfair Display"/>
                  <a:cs typeface="Playfair Display"/>
                  <a:sym typeface="Playfair Display"/>
                </a:rPr>
                <a:t>Needs</a:t>
              </a:r>
              <a:endParaRPr sz="4000" b="1" i="0" u="none" strike="noStrike" cap="none">
                <a:solidFill>
                  <a:srgbClr val="000000"/>
                </a:solidFill>
                <a:latin typeface="Playfair Display"/>
                <a:ea typeface="Playfair Display"/>
                <a:cs typeface="Playfair Display"/>
                <a:sym typeface="Playfair Display"/>
              </a:endParaRPr>
            </a:p>
          </p:txBody>
        </p:sp>
        <p:grpSp>
          <p:nvGrpSpPr>
            <p:cNvPr id="583" name="Google Shape;583;gfbd1ead387_0_196"/>
            <p:cNvGrpSpPr/>
            <p:nvPr/>
          </p:nvGrpSpPr>
          <p:grpSpPr>
            <a:xfrm>
              <a:off x="0" y="1232960"/>
              <a:ext cx="1384386" cy="108900"/>
              <a:chOff x="-18844" y="1219011"/>
              <a:chExt cx="1384386" cy="108900"/>
            </a:xfrm>
          </p:grpSpPr>
          <p:grpSp>
            <p:nvGrpSpPr>
              <p:cNvPr id="584" name="Google Shape;584;gfbd1ead387_0_196"/>
              <p:cNvGrpSpPr/>
              <p:nvPr/>
            </p:nvGrpSpPr>
            <p:grpSpPr>
              <a:xfrm>
                <a:off x="-18844" y="1219011"/>
                <a:ext cx="922893" cy="108900"/>
                <a:chOff x="0" y="1232960"/>
                <a:chExt cx="922893" cy="108900"/>
              </a:xfrm>
            </p:grpSpPr>
            <p:sp>
              <p:nvSpPr>
                <p:cNvPr id="585" name="Google Shape;585;gfbd1ead387_0_196"/>
                <p:cNvSpPr/>
                <p:nvPr/>
              </p:nvSpPr>
              <p:spPr>
                <a:xfrm>
                  <a:off x="0" y="1232960"/>
                  <a:ext cx="461400" cy="108900"/>
                </a:xfrm>
                <a:prstGeom prst="rect">
                  <a:avLst/>
                </a:prstGeom>
                <a:solidFill>
                  <a:srgbClr val="F8A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86" name="Google Shape;586;gfbd1ead387_0_196"/>
                <p:cNvSpPr/>
                <p:nvPr/>
              </p:nvSpPr>
              <p:spPr>
                <a:xfrm>
                  <a:off x="461493" y="1232960"/>
                  <a:ext cx="461400" cy="108900"/>
                </a:xfrm>
                <a:prstGeom prst="rect">
                  <a:avLst/>
                </a:prstGeom>
                <a:solidFill>
                  <a:srgbClr val="49C0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
            <p:nvSpPr>
              <p:cNvPr id="587" name="Google Shape;587;gfbd1ead387_0_196"/>
              <p:cNvSpPr/>
              <p:nvPr/>
            </p:nvSpPr>
            <p:spPr>
              <a:xfrm>
                <a:off x="904142" y="1219011"/>
                <a:ext cx="461400" cy="108900"/>
              </a:xfrm>
              <a:prstGeom prst="rect">
                <a:avLst/>
              </a:prstGeom>
              <a:solidFill>
                <a:srgbClr val="66DF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g1069dad8cb3_0_1259"/>
          <p:cNvSpPr txBox="1"/>
          <p:nvPr/>
        </p:nvSpPr>
        <p:spPr>
          <a:xfrm>
            <a:off x="379800" y="443350"/>
            <a:ext cx="6566100" cy="347100"/>
          </a:xfrm>
          <a:prstGeom prst="rect">
            <a:avLst/>
          </a:prstGeom>
          <a:noFill/>
          <a:ln>
            <a:noFill/>
          </a:ln>
        </p:spPr>
        <p:txBody>
          <a:bodyPr spcFirstLastPara="1" wrap="square" lIns="32025" tIns="37825" rIns="32025" bIns="37825" anchor="t" anchorCtr="0">
            <a:noAutofit/>
          </a:bodyPr>
          <a:lstStyle/>
          <a:p>
            <a:pPr marL="0" marR="0" lvl="0" indent="0" algn="l" rtl="0">
              <a:lnSpc>
                <a:spcPct val="100000"/>
              </a:lnSpc>
              <a:spcBef>
                <a:spcPts val="300"/>
              </a:spcBef>
              <a:spcAft>
                <a:spcPts val="0"/>
              </a:spcAft>
              <a:buClr>
                <a:srgbClr val="000000"/>
              </a:buClr>
              <a:buSzPts val="2000"/>
              <a:buFont typeface="Arial"/>
              <a:buNone/>
            </a:pPr>
            <a:r>
              <a:rPr lang="en-GB" sz="2000" b="1">
                <a:latin typeface="Playfair Display"/>
                <a:ea typeface="Playfair Display"/>
                <a:cs typeface="Playfair Display"/>
                <a:sym typeface="Playfair Display"/>
              </a:rPr>
              <a:t>Needs Arising from Discovery</a:t>
            </a:r>
            <a:endParaRPr sz="2000" b="1" i="0" u="none" strike="noStrike" cap="none">
              <a:solidFill>
                <a:srgbClr val="000000"/>
              </a:solidFill>
              <a:latin typeface="Playfair Display"/>
              <a:ea typeface="Playfair Display"/>
              <a:cs typeface="Playfair Display"/>
              <a:sym typeface="Playfair Display"/>
            </a:endParaRPr>
          </a:p>
        </p:txBody>
      </p:sp>
      <p:grpSp>
        <p:nvGrpSpPr>
          <p:cNvPr id="593" name="Google Shape;593;g1069dad8cb3_0_1259"/>
          <p:cNvGrpSpPr/>
          <p:nvPr/>
        </p:nvGrpSpPr>
        <p:grpSpPr>
          <a:xfrm>
            <a:off x="296790" y="862475"/>
            <a:ext cx="8457706" cy="9300"/>
            <a:chOff x="296790" y="862475"/>
            <a:chExt cx="8457706" cy="9300"/>
          </a:xfrm>
        </p:grpSpPr>
        <p:sp>
          <p:nvSpPr>
            <p:cNvPr id="594" name="Google Shape;594;g1069dad8cb3_0_1259"/>
            <p:cNvSpPr/>
            <p:nvPr/>
          </p:nvSpPr>
          <p:spPr>
            <a:xfrm flipH="1">
              <a:off x="296790" y="862475"/>
              <a:ext cx="2819100" cy="9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g1069dad8cb3_0_1259"/>
            <p:cNvSpPr/>
            <p:nvPr/>
          </p:nvSpPr>
          <p:spPr>
            <a:xfrm flipH="1">
              <a:off x="3116093" y="862475"/>
              <a:ext cx="2819100" cy="9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g1069dad8cb3_0_1259"/>
            <p:cNvSpPr/>
            <p:nvPr/>
          </p:nvSpPr>
          <p:spPr>
            <a:xfrm flipH="1">
              <a:off x="5935396" y="862475"/>
              <a:ext cx="2819100" cy="9300"/>
            </a:xfrm>
            <a:prstGeom prst="rect">
              <a:avLst/>
            </a:prstGeom>
            <a:solidFill>
              <a:srgbClr val="F8A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97" name="Google Shape;597;g1069dad8cb3_0_1259"/>
          <p:cNvPicPr preferRelativeResize="0"/>
          <p:nvPr/>
        </p:nvPicPr>
        <p:blipFill rotWithShape="1">
          <a:blip r:embed="rId3">
            <a:alphaModFix/>
          </a:blip>
          <a:srcRect/>
          <a:stretch/>
        </p:blipFill>
        <p:spPr>
          <a:xfrm>
            <a:off x="8060050" y="131217"/>
            <a:ext cx="694449" cy="666674"/>
          </a:xfrm>
          <a:prstGeom prst="rect">
            <a:avLst/>
          </a:prstGeom>
          <a:noFill/>
          <a:ln>
            <a:noFill/>
          </a:ln>
        </p:spPr>
      </p:pic>
      <p:sp>
        <p:nvSpPr>
          <p:cNvPr id="598" name="Google Shape;598;g1069dad8cb3_0_1259"/>
          <p:cNvSpPr/>
          <p:nvPr/>
        </p:nvSpPr>
        <p:spPr>
          <a:xfrm>
            <a:off x="379800" y="1118403"/>
            <a:ext cx="8374800" cy="975600"/>
          </a:xfrm>
          <a:prstGeom prst="rect">
            <a:avLst/>
          </a:prstGeom>
          <a:solidFill>
            <a:srgbClr val="66DFA9">
              <a:alpha val="16079"/>
            </a:srgbClr>
          </a:solidFill>
          <a:ln>
            <a:noFill/>
          </a:ln>
          <a:effectLst>
            <a:outerShdw blurRad="71438" dist="28575" dir="5400000" algn="bl" rotWithShape="0">
              <a:srgbClr val="000000">
                <a:alpha val="20000"/>
              </a:srgbClr>
            </a:outerShdw>
          </a:effectLst>
        </p:spPr>
        <p:txBody>
          <a:bodyPr spcFirstLastPara="1" wrap="square" lIns="954000" tIns="90000" rIns="91425" bIns="91425" anchor="ctr" anchorCtr="0">
            <a:noAutofit/>
          </a:bodyPr>
          <a:lstStyle/>
          <a:p>
            <a:pPr marL="0" lvl="0" indent="0" algn="l" rtl="0">
              <a:spcBef>
                <a:spcPts val="0"/>
              </a:spcBef>
              <a:spcAft>
                <a:spcPts val="0"/>
              </a:spcAft>
              <a:buNone/>
            </a:pPr>
            <a:r>
              <a:rPr lang="en-GB" sz="1500">
                <a:solidFill>
                  <a:schemeClr val="dk2"/>
                </a:solidFill>
                <a:latin typeface="Roboto"/>
                <a:ea typeface="Roboto"/>
                <a:cs typeface="Roboto"/>
                <a:sym typeface="Roboto"/>
              </a:rPr>
              <a:t>There are a series of </a:t>
            </a:r>
            <a:r>
              <a:rPr lang="en-GB" sz="1500" b="1" i="1">
                <a:solidFill>
                  <a:schemeClr val="dk2"/>
                </a:solidFill>
                <a:latin typeface="Roboto"/>
                <a:ea typeface="Roboto"/>
                <a:cs typeface="Roboto"/>
                <a:sym typeface="Roboto"/>
              </a:rPr>
              <a:t>Structural </a:t>
            </a:r>
            <a:r>
              <a:rPr lang="en-GB" sz="1500">
                <a:solidFill>
                  <a:schemeClr val="dk2"/>
                </a:solidFill>
                <a:latin typeface="Roboto"/>
                <a:ea typeface="Roboto"/>
                <a:cs typeface="Roboto"/>
                <a:sym typeface="Roboto"/>
              </a:rPr>
              <a:t>needs in how a PCoE should be put together. </a:t>
            </a:r>
            <a:endParaRPr sz="1600" u="none" strike="noStrike" cap="none">
              <a:solidFill>
                <a:srgbClr val="000000"/>
              </a:solidFill>
              <a:latin typeface="Roboto"/>
              <a:ea typeface="Roboto"/>
              <a:cs typeface="Roboto"/>
              <a:sym typeface="Roboto"/>
            </a:endParaRPr>
          </a:p>
        </p:txBody>
      </p:sp>
      <p:sp>
        <p:nvSpPr>
          <p:cNvPr id="599" name="Google Shape;599;g1069dad8cb3_0_1259"/>
          <p:cNvSpPr txBox="1"/>
          <p:nvPr/>
        </p:nvSpPr>
        <p:spPr>
          <a:xfrm>
            <a:off x="461075" y="1252941"/>
            <a:ext cx="582600" cy="734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2500" b="1" i="0" u="none" strike="noStrike" cap="none">
                <a:solidFill>
                  <a:schemeClr val="accent1"/>
                </a:solidFill>
                <a:latin typeface="Roboto"/>
                <a:ea typeface="Roboto"/>
                <a:cs typeface="Roboto"/>
                <a:sym typeface="Roboto"/>
              </a:rPr>
              <a:t>01</a:t>
            </a:r>
            <a:endParaRPr sz="1500" b="1" i="0" u="none" strike="noStrike" cap="none">
              <a:solidFill>
                <a:schemeClr val="accent1"/>
              </a:solidFill>
              <a:latin typeface="Roboto"/>
              <a:ea typeface="Roboto"/>
              <a:cs typeface="Roboto"/>
              <a:sym typeface="Roboto"/>
            </a:endParaRPr>
          </a:p>
        </p:txBody>
      </p:sp>
      <p:sp>
        <p:nvSpPr>
          <p:cNvPr id="600" name="Google Shape;600;g1069dad8cb3_0_1259"/>
          <p:cNvSpPr/>
          <p:nvPr/>
        </p:nvSpPr>
        <p:spPr>
          <a:xfrm>
            <a:off x="384600" y="2230705"/>
            <a:ext cx="8374800" cy="975600"/>
          </a:xfrm>
          <a:prstGeom prst="rect">
            <a:avLst/>
          </a:prstGeom>
          <a:solidFill>
            <a:srgbClr val="49C0F9">
              <a:alpha val="21570"/>
            </a:srgbClr>
          </a:solidFill>
          <a:ln>
            <a:noFill/>
          </a:ln>
          <a:effectLst>
            <a:outerShdw blurRad="71438" dist="28575" dir="5400000" algn="bl" rotWithShape="0">
              <a:srgbClr val="000000">
                <a:alpha val="20000"/>
              </a:srgbClr>
            </a:outerShdw>
          </a:effectLst>
        </p:spPr>
        <p:txBody>
          <a:bodyPr spcFirstLastPara="1" wrap="square" lIns="972000" tIns="91425" rIns="91425" bIns="91425" anchor="ctr" anchorCtr="0">
            <a:noAutofit/>
          </a:bodyPr>
          <a:lstStyle/>
          <a:p>
            <a:pPr marL="0" lvl="0" indent="0" algn="l" rtl="0">
              <a:spcBef>
                <a:spcPts val="0"/>
              </a:spcBef>
              <a:spcAft>
                <a:spcPts val="0"/>
              </a:spcAft>
              <a:buNone/>
            </a:pPr>
            <a:r>
              <a:rPr lang="en-GB" sz="1500">
                <a:solidFill>
                  <a:schemeClr val="dk2"/>
                </a:solidFill>
                <a:latin typeface="Roboto"/>
                <a:ea typeface="Roboto"/>
                <a:cs typeface="Roboto"/>
                <a:sym typeface="Roboto"/>
              </a:rPr>
              <a:t>There are a series of </a:t>
            </a:r>
            <a:r>
              <a:rPr lang="en-GB" sz="1500" b="1" i="1">
                <a:solidFill>
                  <a:schemeClr val="dk2"/>
                </a:solidFill>
                <a:latin typeface="Roboto"/>
                <a:ea typeface="Roboto"/>
                <a:cs typeface="Roboto"/>
                <a:sym typeface="Roboto"/>
              </a:rPr>
              <a:t>Services </a:t>
            </a:r>
            <a:r>
              <a:rPr lang="en-GB" sz="1500">
                <a:solidFill>
                  <a:schemeClr val="dk2"/>
                </a:solidFill>
                <a:latin typeface="Roboto"/>
                <a:ea typeface="Roboto"/>
                <a:cs typeface="Roboto"/>
                <a:sym typeface="Roboto"/>
              </a:rPr>
              <a:t>that stakeholders have outlined they need from a PCoE.</a:t>
            </a:r>
            <a:endParaRPr sz="1600">
              <a:latin typeface="Roboto"/>
              <a:ea typeface="Roboto"/>
              <a:cs typeface="Roboto"/>
              <a:sym typeface="Roboto"/>
            </a:endParaRPr>
          </a:p>
        </p:txBody>
      </p:sp>
      <p:sp>
        <p:nvSpPr>
          <p:cNvPr id="601" name="Google Shape;601;g1069dad8cb3_0_1259"/>
          <p:cNvSpPr/>
          <p:nvPr/>
        </p:nvSpPr>
        <p:spPr>
          <a:xfrm>
            <a:off x="379800" y="3343651"/>
            <a:ext cx="8374800" cy="975600"/>
          </a:xfrm>
          <a:prstGeom prst="rect">
            <a:avLst/>
          </a:prstGeom>
          <a:solidFill>
            <a:srgbClr val="F8A700">
              <a:alpha val="23530"/>
            </a:srgbClr>
          </a:solidFill>
          <a:ln>
            <a:noFill/>
          </a:ln>
          <a:effectLst>
            <a:outerShdw blurRad="71438" dist="28575" dir="5400000" algn="bl" rotWithShape="0">
              <a:srgbClr val="000000">
                <a:alpha val="20000"/>
              </a:srgbClr>
            </a:outerShdw>
          </a:effectLst>
        </p:spPr>
        <p:txBody>
          <a:bodyPr spcFirstLastPara="1" wrap="square" lIns="972000" tIns="91425" rIns="91425" bIns="91425"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en-GB" sz="1500">
                <a:solidFill>
                  <a:schemeClr val="dk2"/>
                </a:solidFill>
                <a:latin typeface="Roboto"/>
                <a:ea typeface="Roboto"/>
                <a:cs typeface="Roboto"/>
                <a:sym typeface="Roboto"/>
              </a:rPr>
              <a:t>There is specific </a:t>
            </a:r>
            <a:r>
              <a:rPr lang="en-GB" sz="1500" b="1" i="1">
                <a:solidFill>
                  <a:schemeClr val="dk2"/>
                </a:solidFill>
                <a:latin typeface="Roboto"/>
                <a:ea typeface="Roboto"/>
                <a:cs typeface="Roboto"/>
                <a:sym typeface="Roboto"/>
              </a:rPr>
              <a:t>Content  </a:t>
            </a:r>
            <a:r>
              <a:rPr lang="en-GB" sz="1500">
                <a:solidFill>
                  <a:schemeClr val="dk2"/>
                </a:solidFill>
                <a:latin typeface="Roboto"/>
                <a:ea typeface="Roboto"/>
                <a:cs typeface="Roboto"/>
                <a:sym typeface="Roboto"/>
              </a:rPr>
              <a:t>that stakeholders need from a PCoE to support delivery. </a:t>
            </a:r>
            <a:endParaRPr sz="1600" u="none" strike="noStrike" cap="none">
              <a:solidFill>
                <a:srgbClr val="000000"/>
              </a:solidFill>
              <a:latin typeface="Roboto"/>
              <a:ea typeface="Roboto"/>
              <a:cs typeface="Roboto"/>
              <a:sym typeface="Roboto"/>
            </a:endParaRPr>
          </a:p>
        </p:txBody>
      </p:sp>
      <p:sp>
        <p:nvSpPr>
          <p:cNvPr id="602" name="Google Shape;602;g1069dad8cb3_0_1259"/>
          <p:cNvSpPr txBox="1"/>
          <p:nvPr/>
        </p:nvSpPr>
        <p:spPr>
          <a:xfrm>
            <a:off x="461075" y="2379522"/>
            <a:ext cx="582600" cy="74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2500" b="1" i="0" u="none" strike="noStrike" cap="none">
                <a:solidFill>
                  <a:schemeClr val="accent2"/>
                </a:solidFill>
                <a:latin typeface="Roboto"/>
                <a:ea typeface="Roboto"/>
                <a:cs typeface="Roboto"/>
                <a:sym typeface="Roboto"/>
              </a:rPr>
              <a:t>02</a:t>
            </a:r>
            <a:endParaRPr sz="1500" b="1" i="0" u="none" strike="noStrike" cap="none">
              <a:solidFill>
                <a:schemeClr val="accent2"/>
              </a:solidFill>
              <a:latin typeface="Roboto"/>
              <a:ea typeface="Roboto"/>
              <a:cs typeface="Roboto"/>
              <a:sym typeface="Roboto"/>
            </a:endParaRPr>
          </a:p>
        </p:txBody>
      </p:sp>
      <p:sp>
        <p:nvSpPr>
          <p:cNvPr id="603" name="Google Shape;603;g1069dad8cb3_0_1259"/>
          <p:cNvSpPr txBox="1"/>
          <p:nvPr/>
        </p:nvSpPr>
        <p:spPr>
          <a:xfrm>
            <a:off x="461076" y="3477988"/>
            <a:ext cx="648000" cy="738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2500" b="1" i="0" u="none" strike="noStrike" cap="none">
                <a:solidFill>
                  <a:srgbClr val="F8A700"/>
                </a:solidFill>
                <a:latin typeface="Roboto"/>
                <a:ea typeface="Roboto"/>
                <a:cs typeface="Roboto"/>
                <a:sym typeface="Roboto"/>
              </a:rPr>
              <a:t>03</a:t>
            </a:r>
            <a:endParaRPr sz="1500" b="1" i="0" u="none" strike="noStrike" cap="none">
              <a:solidFill>
                <a:srgbClr val="F8A700"/>
              </a:solidFill>
              <a:latin typeface="Roboto"/>
              <a:ea typeface="Roboto"/>
              <a:cs typeface="Roboto"/>
              <a:sym typeface="Roboto"/>
            </a:endParaRPr>
          </a:p>
        </p:txBody>
      </p:sp>
      <p:sp>
        <p:nvSpPr>
          <p:cNvPr id="604" name="Google Shape;604;g1069dad8cb3_0_1259"/>
          <p:cNvSpPr/>
          <p:nvPr/>
        </p:nvSpPr>
        <p:spPr>
          <a:xfrm>
            <a:off x="1157775" y="1238937"/>
            <a:ext cx="27600" cy="734100"/>
          </a:xfrm>
          <a:prstGeom prst="rect">
            <a:avLst/>
          </a:prstGeom>
          <a:solidFill>
            <a:srgbClr val="4141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500" b="0" i="0" u="none" strike="noStrike" cap="none">
              <a:solidFill>
                <a:srgbClr val="000000"/>
              </a:solidFill>
              <a:latin typeface="Arial"/>
              <a:ea typeface="Arial"/>
              <a:cs typeface="Arial"/>
              <a:sym typeface="Arial"/>
            </a:endParaRPr>
          </a:p>
        </p:txBody>
      </p:sp>
      <p:sp>
        <p:nvSpPr>
          <p:cNvPr id="605" name="Google Shape;605;g1069dad8cb3_0_1259"/>
          <p:cNvSpPr/>
          <p:nvPr/>
        </p:nvSpPr>
        <p:spPr>
          <a:xfrm>
            <a:off x="1157775" y="2350615"/>
            <a:ext cx="27600" cy="734100"/>
          </a:xfrm>
          <a:prstGeom prst="rect">
            <a:avLst/>
          </a:prstGeom>
          <a:solidFill>
            <a:srgbClr val="4141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500" b="0" i="0" u="none" strike="noStrike" cap="none">
              <a:solidFill>
                <a:srgbClr val="000000"/>
              </a:solidFill>
              <a:latin typeface="Arial"/>
              <a:ea typeface="Arial"/>
              <a:cs typeface="Arial"/>
              <a:sym typeface="Arial"/>
            </a:endParaRPr>
          </a:p>
        </p:txBody>
      </p:sp>
      <p:sp>
        <p:nvSpPr>
          <p:cNvPr id="606" name="Google Shape;606;g1069dad8cb3_0_1259"/>
          <p:cNvSpPr/>
          <p:nvPr/>
        </p:nvSpPr>
        <p:spPr>
          <a:xfrm>
            <a:off x="1157775" y="3463796"/>
            <a:ext cx="27600" cy="734100"/>
          </a:xfrm>
          <a:prstGeom prst="rect">
            <a:avLst/>
          </a:prstGeom>
          <a:solidFill>
            <a:srgbClr val="4141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500" b="0" i="0" u="none" strike="noStrike" cap="none">
              <a:solidFill>
                <a:srgbClr val="000000"/>
              </a:solidFill>
              <a:latin typeface="Arial"/>
              <a:ea typeface="Arial"/>
              <a:cs typeface="Arial"/>
              <a:sym typeface="Arial"/>
            </a:endParaRPr>
          </a:p>
        </p:txBody>
      </p:sp>
      <p:sp>
        <p:nvSpPr>
          <p:cNvPr id="607" name="Google Shape;607;g1069dad8cb3_0_125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GB" sz="1000">
                <a:latin typeface="Playfair Display"/>
                <a:ea typeface="Playfair Display"/>
                <a:cs typeface="Playfair Display"/>
                <a:sym typeface="Playfair Display"/>
              </a:rPr>
              <a:t>11</a:t>
            </a:fld>
            <a:endParaRPr sz="1000">
              <a:latin typeface="Playfair Display"/>
              <a:ea typeface="Playfair Display"/>
              <a:cs typeface="Playfair Display"/>
              <a:sym typeface="Playfair Display"/>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g1069dad8cb3_0_454"/>
          <p:cNvSpPr txBox="1"/>
          <p:nvPr/>
        </p:nvSpPr>
        <p:spPr>
          <a:xfrm>
            <a:off x="379800" y="443350"/>
            <a:ext cx="6702000" cy="347100"/>
          </a:xfrm>
          <a:prstGeom prst="rect">
            <a:avLst/>
          </a:prstGeom>
          <a:noFill/>
          <a:ln>
            <a:noFill/>
          </a:ln>
        </p:spPr>
        <p:txBody>
          <a:bodyPr spcFirstLastPara="1" wrap="square" lIns="32025" tIns="37825" rIns="32025" bIns="37825" anchor="t" anchorCtr="0">
            <a:noAutofit/>
          </a:bodyPr>
          <a:lstStyle/>
          <a:p>
            <a:pPr marL="0" marR="0" lvl="0" indent="0" algn="l" rtl="0">
              <a:lnSpc>
                <a:spcPct val="100000"/>
              </a:lnSpc>
              <a:spcBef>
                <a:spcPts val="300"/>
              </a:spcBef>
              <a:spcAft>
                <a:spcPts val="0"/>
              </a:spcAft>
              <a:buClr>
                <a:srgbClr val="000000"/>
              </a:buClr>
              <a:buSzPts val="2000"/>
              <a:buFont typeface="Arial"/>
              <a:buNone/>
            </a:pPr>
            <a:r>
              <a:rPr lang="en-GB" sz="2000">
                <a:latin typeface="Playfair Display"/>
                <a:ea typeface="Playfair Display"/>
                <a:cs typeface="Playfair Display"/>
                <a:sym typeface="Playfair Display"/>
              </a:rPr>
              <a:t>There is a </a:t>
            </a:r>
            <a:r>
              <a:rPr lang="en-GB" sz="2000" b="1">
                <a:latin typeface="Playfair Display"/>
                <a:ea typeface="Playfair Display"/>
                <a:cs typeface="Playfair Display"/>
                <a:sym typeface="Playfair Display"/>
              </a:rPr>
              <a:t>n</a:t>
            </a:r>
            <a:r>
              <a:rPr lang="en-GB" sz="2000" b="1" i="0" u="none" strike="noStrike" cap="none">
                <a:solidFill>
                  <a:srgbClr val="000000"/>
                </a:solidFill>
                <a:latin typeface="Playfair Display"/>
                <a:ea typeface="Playfair Display"/>
                <a:cs typeface="Playfair Display"/>
                <a:sym typeface="Playfair Display"/>
              </a:rPr>
              <a:t>eed </a:t>
            </a:r>
            <a:r>
              <a:rPr lang="en-GB" sz="2000">
                <a:latin typeface="Playfair Display"/>
                <a:ea typeface="Playfair Display"/>
                <a:cs typeface="Playfair Display"/>
                <a:sym typeface="Playfair Display"/>
              </a:rPr>
              <a:t>for </a:t>
            </a:r>
            <a:r>
              <a:rPr lang="en-GB" sz="2000" b="1" i="1">
                <a:latin typeface="Playfair Display"/>
                <a:ea typeface="Playfair Display"/>
                <a:cs typeface="Playfair Display"/>
                <a:sym typeface="Playfair Display"/>
              </a:rPr>
              <a:t>resources </a:t>
            </a:r>
            <a:r>
              <a:rPr lang="en-GB" sz="2000">
                <a:latin typeface="Playfair Display"/>
                <a:ea typeface="Playfair Display"/>
                <a:cs typeface="Playfair Display"/>
                <a:sym typeface="Playfair Display"/>
              </a:rPr>
              <a:t>to support procurement.</a:t>
            </a:r>
            <a:endParaRPr sz="2000" u="none" strike="noStrike" cap="none">
              <a:solidFill>
                <a:srgbClr val="000000"/>
              </a:solidFill>
              <a:latin typeface="Playfair Display"/>
              <a:ea typeface="Playfair Display"/>
              <a:cs typeface="Playfair Display"/>
              <a:sym typeface="Playfair Display"/>
            </a:endParaRPr>
          </a:p>
        </p:txBody>
      </p:sp>
      <p:grpSp>
        <p:nvGrpSpPr>
          <p:cNvPr id="613" name="Google Shape;613;g1069dad8cb3_0_454"/>
          <p:cNvGrpSpPr/>
          <p:nvPr/>
        </p:nvGrpSpPr>
        <p:grpSpPr>
          <a:xfrm>
            <a:off x="296790" y="862475"/>
            <a:ext cx="8457706" cy="9300"/>
            <a:chOff x="296790" y="862475"/>
            <a:chExt cx="8457706" cy="9300"/>
          </a:xfrm>
        </p:grpSpPr>
        <p:sp>
          <p:nvSpPr>
            <p:cNvPr id="614" name="Google Shape;614;g1069dad8cb3_0_454"/>
            <p:cNvSpPr/>
            <p:nvPr/>
          </p:nvSpPr>
          <p:spPr>
            <a:xfrm flipH="1">
              <a:off x="296790" y="862475"/>
              <a:ext cx="2819100" cy="9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g1069dad8cb3_0_454"/>
            <p:cNvSpPr/>
            <p:nvPr/>
          </p:nvSpPr>
          <p:spPr>
            <a:xfrm flipH="1">
              <a:off x="3116093" y="862475"/>
              <a:ext cx="2819100" cy="9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g1069dad8cb3_0_454"/>
            <p:cNvSpPr/>
            <p:nvPr/>
          </p:nvSpPr>
          <p:spPr>
            <a:xfrm flipH="1">
              <a:off x="5935396" y="862475"/>
              <a:ext cx="2819100" cy="9300"/>
            </a:xfrm>
            <a:prstGeom prst="rect">
              <a:avLst/>
            </a:prstGeom>
            <a:solidFill>
              <a:srgbClr val="F8A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17" name="Google Shape;617;g1069dad8cb3_0_45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GB" sz="1000">
                <a:latin typeface="Playfair Display"/>
                <a:ea typeface="Playfair Display"/>
                <a:cs typeface="Playfair Display"/>
                <a:sym typeface="Playfair Display"/>
              </a:rPr>
              <a:t>12</a:t>
            </a:fld>
            <a:endParaRPr sz="1000">
              <a:latin typeface="Playfair Display"/>
              <a:ea typeface="Playfair Display"/>
              <a:cs typeface="Playfair Display"/>
              <a:sym typeface="Playfair Display"/>
            </a:endParaRPr>
          </a:p>
        </p:txBody>
      </p:sp>
      <p:pic>
        <p:nvPicPr>
          <p:cNvPr id="618" name="Google Shape;618;g1069dad8cb3_0_454"/>
          <p:cNvPicPr preferRelativeResize="0"/>
          <p:nvPr/>
        </p:nvPicPr>
        <p:blipFill rotWithShape="1">
          <a:blip r:embed="rId3">
            <a:alphaModFix/>
          </a:blip>
          <a:srcRect/>
          <a:stretch/>
        </p:blipFill>
        <p:spPr>
          <a:xfrm>
            <a:off x="8060050" y="131217"/>
            <a:ext cx="694449" cy="666674"/>
          </a:xfrm>
          <a:prstGeom prst="rect">
            <a:avLst/>
          </a:prstGeom>
          <a:noFill/>
          <a:ln>
            <a:noFill/>
          </a:ln>
        </p:spPr>
      </p:pic>
      <p:sp>
        <p:nvSpPr>
          <p:cNvPr id="619" name="Google Shape;619;g1069dad8cb3_0_454"/>
          <p:cNvSpPr/>
          <p:nvPr/>
        </p:nvSpPr>
        <p:spPr>
          <a:xfrm>
            <a:off x="4946402" y="1853150"/>
            <a:ext cx="3844200" cy="423000"/>
          </a:xfrm>
          <a:prstGeom prst="roundRect">
            <a:avLst>
              <a:gd name="adj" fmla="val 16667"/>
            </a:avLst>
          </a:prstGeom>
          <a:solidFill>
            <a:srgbClr val="66DFA9">
              <a:alpha val="16079"/>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 core team could facilitate and enable the wider input of the existing procurement experts from across Wales</a:t>
            </a:r>
            <a:r>
              <a:rPr lang="en-GB" sz="1000" i="1">
                <a:solidFill>
                  <a:schemeClr val="dk1"/>
                </a:solidFill>
                <a:latin typeface="Roboto"/>
                <a:ea typeface="Roboto"/>
                <a:cs typeface="Roboto"/>
                <a:sym typeface="Roboto"/>
              </a:rPr>
              <a:t>.</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620" name="Google Shape;620;g1069dad8cb3_0_454"/>
          <p:cNvPicPr preferRelativeResize="0"/>
          <p:nvPr/>
        </p:nvPicPr>
        <p:blipFill rotWithShape="1">
          <a:blip r:embed="rId4">
            <a:alphaModFix/>
          </a:blip>
          <a:srcRect/>
          <a:stretch/>
        </p:blipFill>
        <p:spPr>
          <a:xfrm>
            <a:off x="5087180" y="1916522"/>
            <a:ext cx="303145" cy="296259"/>
          </a:xfrm>
          <a:prstGeom prst="rect">
            <a:avLst/>
          </a:prstGeom>
          <a:noFill/>
          <a:ln>
            <a:noFill/>
          </a:ln>
        </p:spPr>
      </p:pic>
      <p:sp>
        <p:nvSpPr>
          <p:cNvPr id="621" name="Google Shape;621;g1069dad8cb3_0_454"/>
          <p:cNvSpPr/>
          <p:nvPr/>
        </p:nvSpPr>
        <p:spPr>
          <a:xfrm>
            <a:off x="333000" y="992225"/>
            <a:ext cx="8457600" cy="666600"/>
          </a:xfrm>
          <a:prstGeom prst="rect">
            <a:avLst/>
          </a:prstGeom>
          <a:solidFill>
            <a:srgbClr val="F9FFFF"/>
          </a:solidFill>
          <a:ln>
            <a:noFill/>
          </a:ln>
          <a:effectLst>
            <a:outerShdw blurRad="85725" dist="47625" dir="5400000" algn="bl" rotWithShape="0">
              <a:srgbClr val="000000">
                <a:alpha val="20000"/>
              </a:srgbClr>
            </a:outerShdw>
          </a:effectLst>
        </p:spPr>
        <p:txBody>
          <a:bodyPr spcFirstLastPara="1" wrap="square" lIns="198000" tIns="90000" rIns="91425" bIns="91425" anchor="ctr" anchorCtr="0">
            <a:noAutofit/>
          </a:bodyPr>
          <a:lstStyle/>
          <a:p>
            <a:pPr marL="0" lvl="0" indent="0" algn="l" rtl="0">
              <a:spcBef>
                <a:spcPts val="0"/>
              </a:spcBef>
              <a:spcAft>
                <a:spcPts val="0"/>
              </a:spcAft>
              <a:buClr>
                <a:srgbClr val="000000"/>
              </a:buClr>
              <a:buSzPts val="1000"/>
              <a:buFont typeface="Arial"/>
              <a:buNone/>
            </a:pPr>
            <a:r>
              <a:rPr lang="en-GB" sz="1200" b="1" u="sng">
                <a:latin typeface="Roboto"/>
                <a:ea typeface="Roboto"/>
                <a:cs typeface="Roboto"/>
                <a:sym typeface="Roboto"/>
              </a:rPr>
              <a:t>As a user</a:t>
            </a:r>
            <a:r>
              <a:rPr lang="en-GB" sz="1200">
                <a:latin typeface="Roboto"/>
                <a:ea typeface="Roboto"/>
                <a:cs typeface="Roboto"/>
                <a:sym typeface="Roboto"/>
              </a:rPr>
              <a:t> </a:t>
            </a:r>
            <a:r>
              <a:rPr lang="en-GB" sz="1200" b="1">
                <a:latin typeface="Roboto"/>
                <a:ea typeface="Roboto"/>
                <a:cs typeface="Roboto"/>
                <a:sym typeface="Roboto"/>
              </a:rPr>
              <a:t>I need</a:t>
            </a:r>
            <a:r>
              <a:rPr lang="en-GB" sz="1200">
                <a:latin typeface="Roboto"/>
                <a:ea typeface="Roboto"/>
                <a:cs typeface="Roboto"/>
                <a:sym typeface="Roboto"/>
              </a:rPr>
              <a:t> to find support that is impartial and enabling, using expertise and knowledge from across the Welsh procurement stakeholder community. </a:t>
            </a:r>
            <a:r>
              <a:rPr lang="en-GB" sz="1200" b="1" i="1">
                <a:latin typeface="Roboto"/>
                <a:ea typeface="Roboto"/>
                <a:cs typeface="Roboto"/>
                <a:sym typeface="Robo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So that I </a:t>
            </a:r>
            <a:r>
              <a:rPr lang="en-GB" sz="1200">
                <a:latin typeface="Roboto"/>
                <a:ea typeface="Roboto"/>
                <a:cs typeface="Roboto"/>
                <a:sym typeface="Robo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can undertake my role more effectively.</a:t>
            </a:r>
            <a:endParaRPr sz="1700" u="none" strike="noStrike" cap="none">
              <a:solidFill>
                <a:schemeClr val="dk1"/>
              </a:solidFill>
              <a:latin typeface="Roboto"/>
              <a:ea typeface="Roboto"/>
              <a:cs typeface="Roboto"/>
              <a:sym typeface="Roboto"/>
            </a:endParaRPr>
          </a:p>
        </p:txBody>
      </p:sp>
      <p:sp>
        <p:nvSpPr>
          <p:cNvPr id="622" name="Google Shape;622;g1069dad8cb3_0_454"/>
          <p:cNvSpPr/>
          <p:nvPr/>
        </p:nvSpPr>
        <p:spPr>
          <a:xfrm>
            <a:off x="333000" y="992225"/>
            <a:ext cx="70800" cy="666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g1069dad8cb3_0_454"/>
          <p:cNvSpPr/>
          <p:nvPr/>
        </p:nvSpPr>
        <p:spPr>
          <a:xfrm>
            <a:off x="4946402" y="2436450"/>
            <a:ext cx="3844200" cy="423000"/>
          </a:xfrm>
          <a:prstGeom prst="roundRect">
            <a:avLst>
              <a:gd name="adj" fmla="val 16667"/>
            </a:avLst>
          </a:prstGeom>
          <a:solidFill>
            <a:srgbClr val="66DFA9">
              <a:alpha val="16079"/>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"If there was one center and sector specific arms then perhaps there could be less silo’s</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624" name="Google Shape;624;g1069dad8cb3_0_454"/>
          <p:cNvPicPr preferRelativeResize="0"/>
          <p:nvPr/>
        </p:nvPicPr>
        <p:blipFill rotWithShape="1">
          <a:blip r:embed="rId4">
            <a:alphaModFix/>
          </a:blip>
          <a:srcRect/>
          <a:stretch/>
        </p:blipFill>
        <p:spPr>
          <a:xfrm>
            <a:off x="5087180" y="2499822"/>
            <a:ext cx="303145" cy="296259"/>
          </a:xfrm>
          <a:prstGeom prst="rect">
            <a:avLst/>
          </a:prstGeom>
          <a:noFill/>
          <a:ln>
            <a:noFill/>
          </a:ln>
        </p:spPr>
      </p:pic>
      <p:sp>
        <p:nvSpPr>
          <p:cNvPr id="625" name="Google Shape;625;g1069dad8cb3_0_454"/>
          <p:cNvSpPr/>
          <p:nvPr/>
        </p:nvSpPr>
        <p:spPr>
          <a:xfrm>
            <a:off x="4946402" y="3019750"/>
            <a:ext cx="3844200" cy="423000"/>
          </a:xfrm>
          <a:prstGeom prst="roundRect">
            <a:avLst>
              <a:gd name="adj" fmla="val 16667"/>
            </a:avLst>
          </a:prstGeom>
          <a:solidFill>
            <a:srgbClr val="66DFA9">
              <a:alpha val="16079"/>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"How can this be led impartially?"</a:t>
            </a:r>
            <a:endParaRPr sz="1000" b="1" i="1" u="none" strike="noStrike" cap="none">
              <a:solidFill>
                <a:schemeClr val="dk1"/>
              </a:solidFill>
              <a:latin typeface="Roboto"/>
              <a:ea typeface="Roboto"/>
              <a:cs typeface="Roboto"/>
              <a:sym typeface="Roboto"/>
            </a:endParaRPr>
          </a:p>
        </p:txBody>
      </p:sp>
      <p:pic>
        <p:nvPicPr>
          <p:cNvPr id="626" name="Google Shape;626;g1069dad8cb3_0_454"/>
          <p:cNvPicPr preferRelativeResize="0"/>
          <p:nvPr/>
        </p:nvPicPr>
        <p:blipFill rotWithShape="1">
          <a:blip r:embed="rId4">
            <a:alphaModFix/>
          </a:blip>
          <a:srcRect/>
          <a:stretch/>
        </p:blipFill>
        <p:spPr>
          <a:xfrm>
            <a:off x="5087180" y="3083122"/>
            <a:ext cx="303145" cy="296259"/>
          </a:xfrm>
          <a:prstGeom prst="rect">
            <a:avLst/>
          </a:prstGeom>
          <a:noFill/>
          <a:ln>
            <a:noFill/>
          </a:ln>
        </p:spPr>
      </p:pic>
      <p:sp>
        <p:nvSpPr>
          <p:cNvPr id="627" name="Google Shape;627;g1069dad8cb3_0_454"/>
          <p:cNvSpPr/>
          <p:nvPr/>
        </p:nvSpPr>
        <p:spPr>
          <a:xfrm>
            <a:off x="4946402" y="3561463"/>
            <a:ext cx="3844200" cy="423000"/>
          </a:xfrm>
          <a:prstGeom prst="roundRect">
            <a:avLst>
              <a:gd name="adj" fmla="val 16667"/>
            </a:avLst>
          </a:prstGeom>
          <a:solidFill>
            <a:srgbClr val="66DFA9">
              <a:alpha val="16079"/>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We are time poor and therefore we need access to a service that enables outcomes whilst not using up resources”</a:t>
            </a:r>
            <a:endParaRPr sz="1000" b="1" i="1" u="none" strike="noStrike" cap="none">
              <a:solidFill>
                <a:schemeClr val="dk1"/>
              </a:solidFill>
              <a:latin typeface="Roboto"/>
              <a:ea typeface="Roboto"/>
              <a:cs typeface="Roboto"/>
              <a:sym typeface="Roboto"/>
            </a:endParaRPr>
          </a:p>
        </p:txBody>
      </p:sp>
      <p:pic>
        <p:nvPicPr>
          <p:cNvPr id="628" name="Google Shape;628;g1069dad8cb3_0_454"/>
          <p:cNvPicPr preferRelativeResize="0"/>
          <p:nvPr/>
        </p:nvPicPr>
        <p:blipFill rotWithShape="1">
          <a:blip r:embed="rId4">
            <a:alphaModFix/>
          </a:blip>
          <a:srcRect/>
          <a:stretch/>
        </p:blipFill>
        <p:spPr>
          <a:xfrm>
            <a:off x="5087180" y="3624835"/>
            <a:ext cx="303145" cy="296259"/>
          </a:xfrm>
          <a:prstGeom prst="rect">
            <a:avLst/>
          </a:prstGeom>
          <a:noFill/>
          <a:ln>
            <a:noFill/>
          </a:ln>
        </p:spPr>
      </p:pic>
      <p:sp>
        <p:nvSpPr>
          <p:cNvPr id="629" name="Google Shape;629;g1069dad8cb3_0_454"/>
          <p:cNvSpPr/>
          <p:nvPr/>
        </p:nvSpPr>
        <p:spPr>
          <a:xfrm>
            <a:off x="4946402" y="4144763"/>
            <a:ext cx="3844200" cy="423000"/>
          </a:xfrm>
          <a:prstGeom prst="roundRect">
            <a:avLst>
              <a:gd name="adj" fmla="val 16667"/>
            </a:avLst>
          </a:prstGeom>
          <a:solidFill>
            <a:srgbClr val="66DFA9">
              <a:alpha val="16079"/>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No one talks to each so who is bringing them together into one community</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630" name="Google Shape;630;g1069dad8cb3_0_454"/>
          <p:cNvPicPr preferRelativeResize="0"/>
          <p:nvPr/>
        </p:nvPicPr>
        <p:blipFill rotWithShape="1">
          <a:blip r:embed="rId4">
            <a:alphaModFix/>
          </a:blip>
          <a:srcRect/>
          <a:stretch/>
        </p:blipFill>
        <p:spPr>
          <a:xfrm>
            <a:off x="5087180" y="4208135"/>
            <a:ext cx="303145" cy="296259"/>
          </a:xfrm>
          <a:prstGeom prst="rect">
            <a:avLst/>
          </a:prstGeom>
          <a:noFill/>
          <a:ln>
            <a:noFill/>
          </a:ln>
        </p:spPr>
      </p:pic>
      <p:sp>
        <p:nvSpPr>
          <p:cNvPr id="631" name="Google Shape;631;g1069dad8cb3_0_454"/>
          <p:cNvSpPr/>
          <p:nvPr/>
        </p:nvSpPr>
        <p:spPr>
          <a:xfrm>
            <a:off x="333000" y="1846375"/>
            <a:ext cx="4401000" cy="2721300"/>
          </a:xfrm>
          <a:prstGeom prst="rect">
            <a:avLst/>
          </a:prstGeom>
          <a:solidFill>
            <a:srgbClr val="F9FFFF"/>
          </a:solidFill>
          <a:ln>
            <a:noFill/>
          </a:ln>
          <a:effectLst>
            <a:outerShdw blurRad="85725" dist="47625" dir="5400000" algn="bl" rotWithShape="0">
              <a:srgbClr val="000000">
                <a:alpha val="20000"/>
              </a:srgbClr>
            </a:outerShdw>
          </a:effectLst>
        </p:spPr>
        <p:txBody>
          <a:bodyPr spcFirstLastPara="1" wrap="square" lIns="198000" tIns="90000" rIns="91425" bIns="91425" anchor="t" anchorCtr="0">
            <a:noAutofit/>
          </a:bodyPr>
          <a:lstStyle/>
          <a:p>
            <a:pPr marL="0" lvl="0" indent="0" algn="l" rtl="0">
              <a:spcBef>
                <a:spcPts val="0"/>
              </a:spcBef>
              <a:spcAft>
                <a:spcPts val="0"/>
              </a:spcAft>
              <a:buClr>
                <a:srgbClr val="000000"/>
              </a:buClr>
              <a:buSzPts val="1000"/>
              <a:buFont typeface="Arial"/>
              <a:buNone/>
            </a:pPr>
            <a:r>
              <a:rPr lang="en-GB" sz="1200" b="1">
                <a:latin typeface="Roboto"/>
                <a:ea typeface="Roboto"/>
                <a:cs typeface="Roboto"/>
                <a:sym typeface="Roboto"/>
              </a:rPr>
              <a:t>Needs Detail</a:t>
            </a:r>
            <a:endParaRPr sz="1200" b="1">
              <a:latin typeface="Roboto"/>
              <a:ea typeface="Roboto"/>
              <a:cs typeface="Roboto"/>
              <a:sym typeface="Roboto"/>
            </a:endParaRPr>
          </a:p>
          <a:p>
            <a:pPr marL="0" lvl="0" indent="0" algn="l" rtl="0">
              <a:spcBef>
                <a:spcPts val="0"/>
              </a:spcBef>
              <a:spcAft>
                <a:spcPts val="0"/>
              </a:spcAft>
              <a:buClr>
                <a:srgbClr val="000000"/>
              </a:buClr>
              <a:buSzPts val="1000"/>
              <a:buFont typeface="Arial"/>
              <a:buNone/>
            </a:pPr>
            <a:r>
              <a:rPr lang="en-GB" sz="1100">
                <a:latin typeface="Roboto"/>
                <a:ea typeface="Roboto"/>
                <a:cs typeface="Roboto"/>
                <a:sym typeface="Roboto"/>
              </a:rPr>
              <a:t>The challenge for the community in driving policy outcomes through procurement is that there is a lot of procurement knowledge across many areas of Wales, however it is hard to know where it is. Previous attempts at centralising some of it have been too driven by one agenda.</a:t>
            </a: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r>
              <a:rPr lang="en-GB" sz="1100">
                <a:latin typeface="Roboto"/>
                <a:ea typeface="Roboto"/>
                <a:cs typeface="Roboto"/>
                <a:sym typeface="Roboto"/>
              </a:rPr>
              <a:t>The need is therefore to understand where resources are in the Welsh procurement community so that people know where to go to for the correct knowledge and that the expertise is fed back into the PCoE.</a:t>
            </a: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r>
              <a:rPr lang="en-GB" sz="1100">
                <a:latin typeface="Roboto"/>
                <a:ea typeface="Roboto"/>
                <a:cs typeface="Roboto"/>
                <a:sym typeface="Roboto"/>
              </a:rPr>
              <a:t>There is a wider concern in that there are limited resources at present and skills shortages in public sector procurement across Wales that need to be taken into account.</a:t>
            </a:r>
            <a:endParaRPr sz="1100">
              <a:latin typeface="Roboto"/>
              <a:ea typeface="Roboto"/>
              <a:cs typeface="Roboto"/>
              <a:sym typeface="Roboto"/>
            </a:endParaRPr>
          </a:p>
        </p:txBody>
      </p:sp>
      <p:sp>
        <p:nvSpPr>
          <p:cNvPr id="632" name="Google Shape;632;g1069dad8cb3_0_454"/>
          <p:cNvSpPr/>
          <p:nvPr/>
        </p:nvSpPr>
        <p:spPr>
          <a:xfrm>
            <a:off x="333000" y="1846375"/>
            <a:ext cx="70800" cy="2721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g1069dad8cb3_0_454"/>
          <p:cNvSpPr txBox="1"/>
          <p:nvPr/>
        </p:nvSpPr>
        <p:spPr>
          <a:xfrm>
            <a:off x="228600" y="0"/>
            <a:ext cx="1749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a:solidFill>
                  <a:schemeClr val="accent1"/>
                </a:solidFill>
                <a:latin typeface="Roboto"/>
                <a:ea typeface="Roboto"/>
                <a:cs typeface="Roboto"/>
                <a:sym typeface="Roboto"/>
              </a:rPr>
              <a:t>01 - Structure</a:t>
            </a:r>
            <a:endParaRPr sz="700">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g1069dad8cb3_0_1406"/>
          <p:cNvSpPr txBox="1"/>
          <p:nvPr/>
        </p:nvSpPr>
        <p:spPr>
          <a:xfrm>
            <a:off x="379800" y="443350"/>
            <a:ext cx="6702000" cy="347100"/>
          </a:xfrm>
          <a:prstGeom prst="rect">
            <a:avLst/>
          </a:prstGeom>
          <a:noFill/>
          <a:ln>
            <a:noFill/>
          </a:ln>
        </p:spPr>
        <p:txBody>
          <a:bodyPr spcFirstLastPara="1" wrap="square" lIns="32025" tIns="37825" rIns="32025" bIns="37825" anchor="t" anchorCtr="0">
            <a:noAutofit/>
          </a:bodyPr>
          <a:lstStyle/>
          <a:p>
            <a:pPr marL="0" marR="0" lvl="0" indent="0" algn="l" rtl="0">
              <a:lnSpc>
                <a:spcPct val="100000"/>
              </a:lnSpc>
              <a:spcBef>
                <a:spcPts val="300"/>
              </a:spcBef>
              <a:spcAft>
                <a:spcPts val="0"/>
              </a:spcAft>
              <a:buClr>
                <a:srgbClr val="000000"/>
              </a:buClr>
              <a:buSzPts val="2000"/>
              <a:buFont typeface="Arial"/>
              <a:buNone/>
            </a:pPr>
            <a:r>
              <a:rPr lang="en-GB" sz="2000">
                <a:latin typeface="Playfair Display"/>
                <a:ea typeface="Playfair Display"/>
                <a:cs typeface="Playfair Display"/>
                <a:sym typeface="Playfair Display"/>
              </a:rPr>
              <a:t>There is a </a:t>
            </a:r>
            <a:r>
              <a:rPr lang="en-GB" sz="2000" b="1">
                <a:latin typeface="Playfair Display"/>
                <a:ea typeface="Playfair Display"/>
                <a:cs typeface="Playfair Display"/>
                <a:sym typeface="Playfair Display"/>
              </a:rPr>
              <a:t>n</a:t>
            </a:r>
            <a:r>
              <a:rPr lang="en-GB" sz="2000" b="1" i="0" u="none" strike="noStrike" cap="none">
                <a:solidFill>
                  <a:srgbClr val="000000"/>
                </a:solidFill>
                <a:latin typeface="Playfair Display"/>
                <a:ea typeface="Playfair Display"/>
                <a:cs typeface="Playfair Display"/>
                <a:sym typeface="Playfair Display"/>
              </a:rPr>
              <a:t>eed </a:t>
            </a:r>
            <a:r>
              <a:rPr lang="en-GB" sz="2000">
                <a:latin typeface="Playfair Display"/>
                <a:ea typeface="Playfair Display"/>
                <a:cs typeface="Playfair Display"/>
                <a:sym typeface="Playfair Display"/>
              </a:rPr>
              <a:t>for a </a:t>
            </a:r>
            <a:r>
              <a:rPr lang="en-GB" sz="2000" b="1" i="1">
                <a:latin typeface="Playfair Display"/>
                <a:ea typeface="Playfair Display"/>
                <a:cs typeface="Playfair Display"/>
                <a:sym typeface="Playfair Display"/>
              </a:rPr>
              <a:t>human and digital </a:t>
            </a:r>
            <a:r>
              <a:rPr lang="en-GB" sz="2000">
                <a:latin typeface="Playfair Display"/>
                <a:ea typeface="Playfair Display"/>
                <a:cs typeface="Playfair Display"/>
                <a:sym typeface="Playfair Display"/>
              </a:rPr>
              <a:t>format</a:t>
            </a:r>
            <a:endParaRPr sz="2000" u="none" strike="noStrike" cap="none">
              <a:solidFill>
                <a:srgbClr val="000000"/>
              </a:solidFill>
              <a:latin typeface="Playfair Display"/>
              <a:ea typeface="Playfair Display"/>
              <a:cs typeface="Playfair Display"/>
              <a:sym typeface="Playfair Display"/>
            </a:endParaRPr>
          </a:p>
        </p:txBody>
      </p:sp>
      <p:grpSp>
        <p:nvGrpSpPr>
          <p:cNvPr id="639" name="Google Shape;639;g1069dad8cb3_0_1406"/>
          <p:cNvGrpSpPr/>
          <p:nvPr/>
        </p:nvGrpSpPr>
        <p:grpSpPr>
          <a:xfrm>
            <a:off x="296790" y="862475"/>
            <a:ext cx="8457706" cy="9300"/>
            <a:chOff x="296790" y="862475"/>
            <a:chExt cx="8457706" cy="9300"/>
          </a:xfrm>
        </p:grpSpPr>
        <p:sp>
          <p:nvSpPr>
            <p:cNvPr id="640" name="Google Shape;640;g1069dad8cb3_0_1406"/>
            <p:cNvSpPr/>
            <p:nvPr/>
          </p:nvSpPr>
          <p:spPr>
            <a:xfrm flipH="1">
              <a:off x="296790" y="862475"/>
              <a:ext cx="2819100" cy="9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g1069dad8cb3_0_1406"/>
            <p:cNvSpPr/>
            <p:nvPr/>
          </p:nvSpPr>
          <p:spPr>
            <a:xfrm flipH="1">
              <a:off x="3116093" y="862475"/>
              <a:ext cx="2819100" cy="9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g1069dad8cb3_0_1406"/>
            <p:cNvSpPr/>
            <p:nvPr/>
          </p:nvSpPr>
          <p:spPr>
            <a:xfrm flipH="1">
              <a:off x="5935396" y="862475"/>
              <a:ext cx="2819100" cy="9300"/>
            </a:xfrm>
            <a:prstGeom prst="rect">
              <a:avLst/>
            </a:prstGeom>
            <a:solidFill>
              <a:srgbClr val="F8A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43" name="Google Shape;643;g1069dad8cb3_0_140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GB" sz="1000">
                <a:latin typeface="Playfair Display"/>
                <a:ea typeface="Playfair Display"/>
                <a:cs typeface="Playfair Display"/>
                <a:sym typeface="Playfair Display"/>
              </a:rPr>
              <a:t>13</a:t>
            </a:fld>
            <a:endParaRPr sz="1000">
              <a:latin typeface="Playfair Display"/>
              <a:ea typeface="Playfair Display"/>
              <a:cs typeface="Playfair Display"/>
              <a:sym typeface="Playfair Display"/>
            </a:endParaRPr>
          </a:p>
        </p:txBody>
      </p:sp>
      <p:pic>
        <p:nvPicPr>
          <p:cNvPr id="644" name="Google Shape;644;g1069dad8cb3_0_1406"/>
          <p:cNvPicPr preferRelativeResize="0"/>
          <p:nvPr/>
        </p:nvPicPr>
        <p:blipFill rotWithShape="1">
          <a:blip r:embed="rId3">
            <a:alphaModFix/>
          </a:blip>
          <a:srcRect/>
          <a:stretch/>
        </p:blipFill>
        <p:spPr>
          <a:xfrm>
            <a:off x="8060050" y="131217"/>
            <a:ext cx="694449" cy="666674"/>
          </a:xfrm>
          <a:prstGeom prst="rect">
            <a:avLst/>
          </a:prstGeom>
          <a:noFill/>
          <a:ln>
            <a:noFill/>
          </a:ln>
        </p:spPr>
      </p:pic>
      <p:sp>
        <p:nvSpPr>
          <p:cNvPr id="645" name="Google Shape;645;g1069dad8cb3_0_1406"/>
          <p:cNvSpPr/>
          <p:nvPr/>
        </p:nvSpPr>
        <p:spPr>
          <a:xfrm>
            <a:off x="4946402" y="1853150"/>
            <a:ext cx="3844200" cy="423000"/>
          </a:xfrm>
          <a:prstGeom prst="roundRect">
            <a:avLst>
              <a:gd name="adj" fmla="val 16667"/>
            </a:avLst>
          </a:prstGeom>
          <a:solidFill>
            <a:srgbClr val="66DFA9">
              <a:alpha val="16079"/>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Appropriate digital material needs to be available backed up by access to real people.</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646" name="Google Shape;646;g1069dad8cb3_0_1406"/>
          <p:cNvPicPr preferRelativeResize="0"/>
          <p:nvPr/>
        </p:nvPicPr>
        <p:blipFill rotWithShape="1">
          <a:blip r:embed="rId4">
            <a:alphaModFix/>
          </a:blip>
          <a:srcRect/>
          <a:stretch/>
        </p:blipFill>
        <p:spPr>
          <a:xfrm>
            <a:off x="5087180" y="1916522"/>
            <a:ext cx="303145" cy="296259"/>
          </a:xfrm>
          <a:prstGeom prst="rect">
            <a:avLst/>
          </a:prstGeom>
          <a:noFill/>
          <a:ln>
            <a:noFill/>
          </a:ln>
        </p:spPr>
      </p:pic>
      <p:sp>
        <p:nvSpPr>
          <p:cNvPr id="647" name="Google Shape;647;g1069dad8cb3_0_1406"/>
          <p:cNvSpPr/>
          <p:nvPr/>
        </p:nvSpPr>
        <p:spPr>
          <a:xfrm>
            <a:off x="333000" y="992225"/>
            <a:ext cx="8457600" cy="666600"/>
          </a:xfrm>
          <a:prstGeom prst="rect">
            <a:avLst/>
          </a:prstGeom>
          <a:solidFill>
            <a:srgbClr val="F9FFFF"/>
          </a:solidFill>
          <a:ln>
            <a:noFill/>
          </a:ln>
          <a:effectLst>
            <a:outerShdw blurRad="85725" dist="47625" dir="5400000" algn="bl" rotWithShape="0">
              <a:srgbClr val="000000">
                <a:alpha val="20000"/>
              </a:srgbClr>
            </a:outerShdw>
          </a:effectLst>
        </p:spPr>
        <p:txBody>
          <a:bodyPr spcFirstLastPara="1" wrap="square" lIns="198000" tIns="90000" rIns="91425" bIns="91425" anchor="ctr" anchorCtr="0">
            <a:noAutofit/>
          </a:bodyPr>
          <a:lstStyle/>
          <a:p>
            <a:pPr marL="0" lvl="0" indent="0" algn="l" rtl="0">
              <a:spcBef>
                <a:spcPts val="0"/>
              </a:spcBef>
              <a:spcAft>
                <a:spcPts val="0"/>
              </a:spcAft>
              <a:buClr>
                <a:srgbClr val="000000"/>
              </a:buClr>
              <a:buSzPts val="1000"/>
              <a:buFont typeface="Arial"/>
              <a:buNone/>
            </a:pPr>
            <a:r>
              <a:rPr lang="en-GB" sz="1200" b="1" u="sng">
                <a:latin typeface="Roboto"/>
                <a:ea typeface="Roboto"/>
                <a:cs typeface="Roboto"/>
                <a:sym typeface="Roboto"/>
              </a:rPr>
              <a:t>As a user</a:t>
            </a:r>
            <a:r>
              <a:rPr lang="en-GB" sz="1200">
                <a:latin typeface="Roboto"/>
                <a:ea typeface="Roboto"/>
                <a:cs typeface="Roboto"/>
                <a:sym typeface="Roboto"/>
              </a:rPr>
              <a:t> </a:t>
            </a:r>
            <a:r>
              <a:rPr lang="en-GB" sz="1200" b="1">
                <a:latin typeface="Roboto"/>
                <a:ea typeface="Roboto"/>
                <a:cs typeface="Roboto"/>
                <a:sym typeface="Roboto"/>
              </a:rPr>
              <a:t>I need</a:t>
            </a:r>
            <a:r>
              <a:rPr lang="en-GB" sz="1200">
                <a:latin typeface="Roboto"/>
                <a:ea typeface="Roboto"/>
                <a:cs typeface="Roboto"/>
                <a:sym typeface="Roboto"/>
              </a:rPr>
              <a:t> a PCoE to have a human element as well as a digital medium so that I can draw on expertise from stakeholders whilst also having digital assets that I can use to deliver on a day to day basis. </a:t>
            </a:r>
            <a:r>
              <a:rPr lang="en-GB" sz="1200" b="1" i="1">
                <a:latin typeface="Roboto"/>
                <a:ea typeface="Roboto"/>
                <a:cs typeface="Roboto"/>
                <a:sym typeface="Roboto"/>
              </a:rPr>
              <a:t>So that I </a:t>
            </a:r>
            <a:r>
              <a:rPr lang="en-GB" sz="1200">
                <a:latin typeface="Roboto"/>
                <a:ea typeface="Roboto"/>
                <a:cs typeface="Roboto"/>
                <a:sym typeface="Roboto"/>
              </a:rPr>
              <a:t>quickly access information or support that I need, or speak to the right expertise where I cannot self-serve.</a:t>
            </a:r>
            <a:endParaRPr sz="1700" u="none" strike="noStrike" cap="none">
              <a:solidFill>
                <a:schemeClr val="dk1"/>
              </a:solidFill>
              <a:latin typeface="Roboto"/>
              <a:ea typeface="Roboto"/>
              <a:cs typeface="Roboto"/>
              <a:sym typeface="Roboto"/>
            </a:endParaRPr>
          </a:p>
        </p:txBody>
      </p:sp>
      <p:sp>
        <p:nvSpPr>
          <p:cNvPr id="648" name="Google Shape;648;g1069dad8cb3_0_1406"/>
          <p:cNvSpPr/>
          <p:nvPr/>
        </p:nvSpPr>
        <p:spPr>
          <a:xfrm>
            <a:off x="333000" y="992225"/>
            <a:ext cx="70800" cy="666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g1069dad8cb3_0_1406"/>
          <p:cNvSpPr/>
          <p:nvPr/>
        </p:nvSpPr>
        <p:spPr>
          <a:xfrm>
            <a:off x="4946402" y="2436450"/>
            <a:ext cx="3844200" cy="423000"/>
          </a:xfrm>
          <a:prstGeom prst="roundRect">
            <a:avLst>
              <a:gd name="adj" fmla="val 16667"/>
            </a:avLst>
          </a:prstGeom>
          <a:solidFill>
            <a:srgbClr val="66DFA9">
              <a:alpha val="16079"/>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i="1">
                <a:solidFill>
                  <a:schemeClr val="dk1"/>
                </a:solidFill>
                <a:latin typeface="Roboto"/>
                <a:ea typeface="Roboto"/>
                <a:cs typeface="Roboto"/>
                <a:sym typeface="Roboto"/>
              </a:rPr>
              <a:t>“Doesn’t see the point of a physical presence but needs the ability to have two-way exchange</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650" name="Google Shape;650;g1069dad8cb3_0_1406"/>
          <p:cNvPicPr preferRelativeResize="0"/>
          <p:nvPr/>
        </p:nvPicPr>
        <p:blipFill rotWithShape="1">
          <a:blip r:embed="rId4">
            <a:alphaModFix/>
          </a:blip>
          <a:srcRect/>
          <a:stretch/>
        </p:blipFill>
        <p:spPr>
          <a:xfrm>
            <a:off x="5087180" y="2499822"/>
            <a:ext cx="303145" cy="296259"/>
          </a:xfrm>
          <a:prstGeom prst="rect">
            <a:avLst/>
          </a:prstGeom>
          <a:noFill/>
          <a:ln>
            <a:noFill/>
          </a:ln>
        </p:spPr>
      </p:pic>
      <p:sp>
        <p:nvSpPr>
          <p:cNvPr id="651" name="Google Shape;651;g1069dad8cb3_0_1406"/>
          <p:cNvSpPr/>
          <p:nvPr/>
        </p:nvSpPr>
        <p:spPr>
          <a:xfrm>
            <a:off x="4946402" y="3019750"/>
            <a:ext cx="3844200" cy="423000"/>
          </a:xfrm>
          <a:prstGeom prst="roundRect">
            <a:avLst>
              <a:gd name="adj" fmla="val 16667"/>
            </a:avLst>
          </a:prstGeom>
          <a:solidFill>
            <a:srgbClr val="66DFA9">
              <a:alpha val="16079"/>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Needs to be resourced with dedicated individuals with the required expertise to support the profession</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652" name="Google Shape;652;g1069dad8cb3_0_1406"/>
          <p:cNvPicPr preferRelativeResize="0"/>
          <p:nvPr/>
        </p:nvPicPr>
        <p:blipFill rotWithShape="1">
          <a:blip r:embed="rId4">
            <a:alphaModFix/>
          </a:blip>
          <a:srcRect/>
          <a:stretch/>
        </p:blipFill>
        <p:spPr>
          <a:xfrm>
            <a:off x="5087180" y="3083122"/>
            <a:ext cx="303145" cy="296259"/>
          </a:xfrm>
          <a:prstGeom prst="rect">
            <a:avLst/>
          </a:prstGeom>
          <a:noFill/>
          <a:ln>
            <a:noFill/>
          </a:ln>
        </p:spPr>
      </p:pic>
      <p:sp>
        <p:nvSpPr>
          <p:cNvPr id="653" name="Google Shape;653;g1069dad8cb3_0_1406"/>
          <p:cNvSpPr/>
          <p:nvPr/>
        </p:nvSpPr>
        <p:spPr>
          <a:xfrm>
            <a:off x="4946402" y="3561463"/>
            <a:ext cx="3844200" cy="423000"/>
          </a:xfrm>
          <a:prstGeom prst="roundRect">
            <a:avLst>
              <a:gd name="adj" fmla="val 16667"/>
            </a:avLst>
          </a:prstGeom>
          <a:solidFill>
            <a:srgbClr val="66DFA9">
              <a:alpha val="16079"/>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Hybrid model of services - needs to have a digital infrastructure with a people focused service wrap-around”</a:t>
            </a:r>
            <a:endParaRPr sz="1000" b="1" i="1" u="none" strike="noStrike" cap="none">
              <a:solidFill>
                <a:schemeClr val="dk1"/>
              </a:solidFill>
              <a:latin typeface="Roboto"/>
              <a:ea typeface="Roboto"/>
              <a:cs typeface="Roboto"/>
              <a:sym typeface="Roboto"/>
            </a:endParaRPr>
          </a:p>
        </p:txBody>
      </p:sp>
      <p:pic>
        <p:nvPicPr>
          <p:cNvPr id="654" name="Google Shape;654;g1069dad8cb3_0_1406"/>
          <p:cNvPicPr preferRelativeResize="0"/>
          <p:nvPr/>
        </p:nvPicPr>
        <p:blipFill rotWithShape="1">
          <a:blip r:embed="rId4">
            <a:alphaModFix/>
          </a:blip>
          <a:srcRect/>
          <a:stretch/>
        </p:blipFill>
        <p:spPr>
          <a:xfrm>
            <a:off x="5087180" y="3624835"/>
            <a:ext cx="303145" cy="296259"/>
          </a:xfrm>
          <a:prstGeom prst="rect">
            <a:avLst/>
          </a:prstGeom>
          <a:noFill/>
          <a:ln>
            <a:noFill/>
          </a:ln>
        </p:spPr>
      </p:pic>
      <p:sp>
        <p:nvSpPr>
          <p:cNvPr id="655" name="Google Shape;655;g1069dad8cb3_0_1406"/>
          <p:cNvSpPr/>
          <p:nvPr/>
        </p:nvSpPr>
        <p:spPr>
          <a:xfrm>
            <a:off x="4946402" y="4144763"/>
            <a:ext cx="3844200" cy="423000"/>
          </a:xfrm>
          <a:prstGeom prst="roundRect">
            <a:avLst>
              <a:gd name="adj" fmla="val 16667"/>
            </a:avLst>
          </a:prstGeom>
          <a:solidFill>
            <a:srgbClr val="66DFA9">
              <a:alpha val="16079"/>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Needs to be people experts available to explain and understand the CoE and digital material to support</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656" name="Google Shape;656;g1069dad8cb3_0_1406"/>
          <p:cNvPicPr preferRelativeResize="0"/>
          <p:nvPr/>
        </p:nvPicPr>
        <p:blipFill rotWithShape="1">
          <a:blip r:embed="rId4">
            <a:alphaModFix/>
          </a:blip>
          <a:srcRect/>
          <a:stretch/>
        </p:blipFill>
        <p:spPr>
          <a:xfrm>
            <a:off x="5087180" y="4208135"/>
            <a:ext cx="303145" cy="296259"/>
          </a:xfrm>
          <a:prstGeom prst="rect">
            <a:avLst/>
          </a:prstGeom>
          <a:noFill/>
          <a:ln>
            <a:noFill/>
          </a:ln>
        </p:spPr>
      </p:pic>
      <p:sp>
        <p:nvSpPr>
          <p:cNvPr id="657" name="Google Shape;657;g1069dad8cb3_0_1406"/>
          <p:cNvSpPr/>
          <p:nvPr/>
        </p:nvSpPr>
        <p:spPr>
          <a:xfrm>
            <a:off x="333000" y="1846375"/>
            <a:ext cx="4401000" cy="2721300"/>
          </a:xfrm>
          <a:prstGeom prst="rect">
            <a:avLst/>
          </a:prstGeom>
          <a:solidFill>
            <a:srgbClr val="F9FFFF"/>
          </a:solidFill>
          <a:ln>
            <a:noFill/>
          </a:ln>
          <a:effectLst>
            <a:outerShdw blurRad="85725" dist="47625" dir="5400000" algn="bl" rotWithShape="0">
              <a:srgbClr val="000000">
                <a:alpha val="20000"/>
              </a:srgbClr>
            </a:outerShdw>
          </a:effectLst>
        </p:spPr>
        <p:txBody>
          <a:bodyPr spcFirstLastPara="1" wrap="square" lIns="198000" tIns="90000" rIns="91425" bIns="91425" anchor="t" anchorCtr="0">
            <a:noAutofit/>
          </a:bodyPr>
          <a:lstStyle/>
          <a:p>
            <a:pPr marL="0" lvl="0" indent="0" algn="l" rtl="0">
              <a:spcBef>
                <a:spcPts val="0"/>
              </a:spcBef>
              <a:spcAft>
                <a:spcPts val="0"/>
              </a:spcAft>
              <a:buClr>
                <a:srgbClr val="000000"/>
              </a:buClr>
              <a:buSzPts val="1000"/>
              <a:buFont typeface="Arial"/>
              <a:buNone/>
            </a:pPr>
            <a:r>
              <a:rPr lang="en-GB" sz="1200" b="1">
                <a:latin typeface="Roboto"/>
                <a:ea typeface="Roboto"/>
                <a:cs typeface="Roboto"/>
                <a:sym typeface="Roboto"/>
              </a:rPr>
              <a:t>Needs Detail</a:t>
            </a:r>
            <a:endParaRPr sz="1200" b="1">
              <a:latin typeface="Roboto"/>
              <a:ea typeface="Roboto"/>
              <a:cs typeface="Roboto"/>
              <a:sym typeface="Roboto"/>
            </a:endParaRPr>
          </a:p>
          <a:p>
            <a:pPr marL="0" lvl="0" indent="0" algn="l" rtl="0">
              <a:spcBef>
                <a:spcPts val="0"/>
              </a:spcBef>
              <a:spcAft>
                <a:spcPts val="0"/>
              </a:spcAft>
              <a:buClr>
                <a:srgbClr val="000000"/>
              </a:buClr>
              <a:buSzPts val="1000"/>
              <a:buFont typeface="Arial"/>
              <a:buNone/>
            </a:pPr>
            <a:endParaRPr sz="1200" b="1">
              <a:latin typeface="Roboto"/>
              <a:ea typeface="Roboto"/>
              <a:cs typeface="Roboto"/>
              <a:sym typeface="Roboto"/>
            </a:endParaRPr>
          </a:p>
          <a:p>
            <a:pPr marL="0" lvl="0" indent="0" algn="l" rtl="0">
              <a:spcBef>
                <a:spcPts val="0"/>
              </a:spcBef>
              <a:spcAft>
                <a:spcPts val="0"/>
              </a:spcAft>
              <a:buClr>
                <a:srgbClr val="000000"/>
              </a:buClr>
              <a:buSzPts val="1000"/>
              <a:buFont typeface="Arial"/>
              <a:buNone/>
            </a:pPr>
            <a:r>
              <a:rPr lang="en-GB" sz="1100">
                <a:latin typeface="Roboto"/>
                <a:ea typeface="Roboto"/>
                <a:cs typeface="Roboto"/>
                <a:sym typeface="Roboto"/>
              </a:rPr>
              <a:t>The challenge for the community in driving policy outcomes through procurement is that there is a lot of content and material held relating to Welsh procurement, but it is difficult to understand the relevant delivery of it.</a:t>
            </a: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r>
              <a:rPr lang="en-GB" sz="1100">
                <a:latin typeface="Roboto"/>
                <a:ea typeface="Roboto"/>
                <a:cs typeface="Roboto"/>
                <a:sym typeface="Roboto"/>
              </a:rPr>
              <a:t>The need is therefore that the PCoE is formed of both a human element to interact with and a digital element to store central information that complements the human support.</a:t>
            </a: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r>
              <a:rPr lang="en-GB" sz="1100">
                <a:latin typeface="Roboto"/>
                <a:ea typeface="Roboto"/>
                <a:cs typeface="Roboto"/>
                <a:sym typeface="Roboto"/>
              </a:rPr>
              <a:t>There is a wider concern in that one medium just becomes another virtual repository of information.</a:t>
            </a:r>
            <a:endParaRPr sz="1100">
              <a:latin typeface="Roboto"/>
              <a:ea typeface="Roboto"/>
              <a:cs typeface="Roboto"/>
              <a:sym typeface="Roboto"/>
            </a:endParaRPr>
          </a:p>
        </p:txBody>
      </p:sp>
      <p:sp>
        <p:nvSpPr>
          <p:cNvPr id="658" name="Google Shape;658;g1069dad8cb3_0_1406"/>
          <p:cNvSpPr/>
          <p:nvPr/>
        </p:nvSpPr>
        <p:spPr>
          <a:xfrm>
            <a:off x="333000" y="1846375"/>
            <a:ext cx="70800" cy="2721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g1069dad8cb3_0_1406"/>
          <p:cNvSpPr txBox="1"/>
          <p:nvPr/>
        </p:nvSpPr>
        <p:spPr>
          <a:xfrm>
            <a:off x="228600" y="0"/>
            <a:ext cx="1749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a:solidFill>
                  <a:schemeClr val="accent1"/>
                </a:solidFill>
                <a:latin typeface="Roboto"/>
                <a:ea typeface="Roboto"/>
                <a:cs typeface="Roboto"/>
                <a:sym typeface="Roboto"/>
              </a:rPr>
              <a:t>01 - Structure</a:t>
            </a:r>
            <a:endParaRPr sz="700">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g1069dad8cb3_0_1432"/>
          <p:cNvSpPr txBox="1"/>
          <p:nvPr/>
        </p:nvSpPr>
        <p:spPr>
          <a:xfrm>
            <a:off x="379800" y="443350"/>
            <a:ext cx="6702000" cy="347100"/>
          </a:xfrm>
          <a:prstGeom prst="rect">
            <a:avLst/>
          </a:prstGeom>
          <a:noFill/>
          <a:ln>
            <a:noFill/>
          </a:ln>
        </p:spPr>
        <p:txBody>
          <a:bodyPr spcFirstLastPara="1" wrap="square" lIns="32025" tIns="37825" rIns="32025" bIns="37825" anchor="t" anchorCtr="0">
            <a:noAutofit/>
          </a:bodyPr>
          <a:lstStyle/>
          <a:p>
            <a:pPr marL="0" marR="0" lvl="0" indent="0" algn="l" rtl="0">
              <a:lnSpc>
                <a:spcPct val="100000"/>
              </a:lnSpc>
              <a:spcBef>
                <a:spcPts val="300"/>
              </a:spcBef>
              <a:spcAft>
                <a:spcPts val="0"/>
              </a:spcAft>
              <a:buClr>
                <a:srgbClr val="000000"/>
              </a:buClr>
              <a:buSzPts val="2000"/>
              <a:buFont typeface="Arial"/>
              <a:buNone/>
            </a:pPr>
            <a:r>
              <a:rPr lang="en-GB" sz="2000">
                <a:latin typeface="Playfair Display"/>
                <a:ea typeface="Playfair Display"/>
                <a:cs typeface="Playfair Display"/>
                <a:sym typeface="Playfair Display"/>
              </a:rPr>
              <a:t>There is a </a:t>
            </a:r>
            <a:r>
              <a:rPr lang="en-GB" sz="2000" b="1">
                <a:latin typeface="Playfair Display"/>
                <a:ea typeface="Playfair Display"/>
                <a:cs typeface="Playfair Display"/>
                <a:sym typeface="Playfair Display"/>
              </a:rPr>
              <a:t>n</a:t>
            </a:r>
            <a:r>
              <a:rPr lang="en-GB" sz="2000" b="1" i="0" u="none" strike="noStrike" cap="none">
                <a:solidFill>
                  <a:srgbClr val="000000"/>
                </a:solidFill>
                <a:latin typeface="Playfair Display"/>
                <a:ea typeface="Playfair Display"/>
                <a:cs typeface="Playfair Display"/>
                <a:sym typeface="Playfair Display"/>
              </a:rPr>
              <a:t>eed </a:t>
            </a:r>
            <a:r>
              <a:rPr lang="en-GB" sz="2000">
                <a:latin typeface="Playfair Display"/>
                <a:ea typeface="Playfair Display"/>
                <a:cs typeface="Playfair Display"/>
                <a:sym typeface="Playfair Display"/>
              </a:rPr>
              <a:t>for the PCoE to cater for a</a:t>
            </a:r>
            <a:r>
              <a:rPr lang="en-GB" sz="2000" b="1" i="1">
                <a:latin typeface="Playfair Display"/>
                <a:ea typeface="Playfair Display"/>
                <a:cs typeface="Playfair Display"/>
                <a:sym typeface="Playfair Display"/>
              </a:rPr>
              <a:t> wide audience</a:t>
            </a:r>
            <a:endParaRPr sz="2000" u="none" strike="noStrike" cap="none">
              <a:solidFill>
                <a:srgbClr val="000000"/>
              </a:solidFill>
              <a:latin typeface="Playfair Display"/>
              <a:ea typeface="Playfair Display"/>
              <a:cs typeface="Playfair Display"/>
              <a:sym typeface="Playfair Display"/>
            </a:endParaRPr>
          </a:p>
        </p:txBody>
      </p:sp>
      <p:grpSp>
        <p:nvGrpSpPr>
          <p:cNvPr id="665" name="Google Shape;665;g1069dad8cb3_0_1432"/>
          <p:cNvGrpSpPr/>
          <p:nvPr/>
        </p:nvGrpSpPr>
        <p:grpSpPr>
          <a:xfrm>
            <a:off x="296790" y="862475"/>
            <a:ext cx="8457706" cy="9300"/>
            <a:chOff x="296790" y="862475"/>
            <a:chExt cx="8457706" cy="9300"/>
          </a:xfrm>
        </p:grpSpPr>
        <p:sp>
          <p:nvSpPr>
            <p:cNvPr id="666" name="Google Shape;666;g1069dad8cb3_0_1432"/>
            <p:cNvSpPr/>
            <p:nvPr/>
          </p:nvSpPr>
          <p:spPr>
            <a:xfrm flipH="1">
              <a:off x="296790" y="862475"/>
              <a:ext cx="2819100" cy="9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g1069dad8cb3_0_1432"/>
            <p:cNvSpPr/>
            <p:nvPr/>
          </p:nvSpPr>
          <p:spPr>
            <a:xfrm flipH="1">
              <a:off x="3116093" y="862475"/>
              <a:ext cx="2819100" cy="9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g1069dad8cb3_0_1432"/>
            <p:cNvSpPr/>
            <p:nvPr/>
          </p:nvSpPr>
          <p:spPr>
            <a:xfrm flipH="1">
              <a:off x="5935396" y="862475"/>
              <a:ext cx="2819100" cy="9300"/>
            </a:xfrm>
            <a:prstGeom prst="rect">
              <a:avLst/>
            </a:prstGeom>
            <a:solidFill>
              <a:srgbClr val="F8A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69" name="Google Shape;669;g1069dad8cb3_0_143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GB" sz="1000">
                <a:latin typeface="Playfair Display"/>
                <a:ea typeface="Playfair Display"/>
                <a:cs typeface="Playfair Display"/>
                <a:sym typeface="Playfair Display"/>
              </a:rPr>
              <a:t>14</a:t>
            </a:fld>
            <a:endParaRPr sz="1000">
              <a:latin typeface="Playfair Display"/>
              <a:ea typeface="Playfair Display"/>
              <a:cs typeface="Playfair Display"/>
              <a:sym typeface="Playfair Display"/>
            </a:endParaRPr>
          </a:p>
        </p:txBody>
      </p:sp>
      <p:pic>
        <p:nvPicPr>
          <p:cNvPr id="670" name="Google Shape;670;g1069dad8cb3_0_1432"/>
          <p:cNvPicPr preferRelativeResize="0"/>
          <p:nvPr/>
        </p:nvPicPr>
        <p:blipFill rotWithShape="1">
          <a:blip r:embed="rId3">
            <a:alphaModFix/>
          </a:blip>
          <a:srcRect/>
          <a:stretch/>
        </p:blipFill>
        <p:spPr>
          <a:xfrm>
            <a:off x="8060050" y="131217"/>
            <a:ext cx="694449" cy="666674"/>
          </a:xfrm>
          <a:prstGeom prst="rect">
            <a:avLst/>
          </a:prstGeom>
          <a:noFill/>
          <a:ln>
            <a:noFill/>
          </a:ln>
        </p:spPr>
      </p:pic>
      <p:sp>
        <p:nvSpPr>
          <p:cNvPr id="671" name="Google Shape;671;g1069dad8cb3_0_1432"/>
          <p:cNvSpPr/>
          <p:nvPr/>
        </p:nvSpPr>
        <p:spPr>
          <a:xfrm>
            <a:off x="4946402" y="1853150"/>
            <a:ext cx="3844200" cy="423000"/>
          </a:xfrm>
          <a:prstGeom prst="roundRect">
            <a:avLst>
              <a:gd name="adj" fmla="val 16667"/>
            </a:avLst>
          </a:prstGeom>
          <a:solidFill>
            <a:srgbClr val="66DFA9">
              <a:alpha val="16079"/>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Practical procurement advice needs to be available for all widely.</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672" name="Google Shape;672;g1069dad8cb3_0_1432"/>
          <p:cNvPicPr preferRelativeResize="0"/>
          <p:nvPr/>
        </p:nvPicPr>
        <p:blipFill rotWithShape="1">
          <a:blip r:embed="rId4">
            <a:alphaModFix/>
          </a:blip>
          <a:srcRect/>
          <a:stretch/>
        </p:blipFill>
        <p:spPr>
          <a:xfrm>
            <a:off x="5087180" y="1916522"/>
            <a:ext cx="303145" cy="296259"/>
          </a:xfrm>
          <a:prstGeom prst="rect">
            <a:avLst/>
          </a:prstGeom>
          <a:noFill/>
          <a:ln>
            <a:noFill/>
          </a:ln>
        </p:spPr>
      </p:pic>
      <p:sp>
        <p:nvSpPr>
          <p:cNvPr id="673" name="Google Shape;673;g1069dad8cb3_0_1432"/>
          <p:cNvSpPr/>
          <p:nvPr/>
        </p:nvSpPr>
        <p:spPr>
          <a:xfrm>
            <a:off x="333000" y="992225"/>
            <a:ext cx="8457600" cy="666600"/>
          </a:xfrm>
          <a:prstGeom prst="rect">
            <a:avLst/>
          </a:prstGeom>
          <a:solidFill>
            <a:srgbClr val="F9FFFF"/>
          </a:solidFill>
          <a:ln>
            <a:noFill/>
          </a:ln>
          <a:effectLst>
            <a:outerShdw blurRad="85725" dist="47625" dir="5400000" algn="bl" rotWithShape="0">
              <a:srgbClr val="000000">
                <a:alpha val="20000"/>
              </a:srgbClr>
            </a:outerShdw>
          </a:effectLst>
        </p:spPr>
        <p:txBody>
          <a:bodyPr spcFirstLastPara="1" wrap="square" lIns="198000" tIns="90000" rIns="91425" bIns="91425" anchor="ctr" anchorCtr="0">
            <a:noAutofit/>
          </a:bodyPr>
          <a:lstStyle/>
          <a:p>
            <a:pPr marL="0" lvl="0" indent="0" algn="l" rtl="0">
              <a:spcBef>
                <a:spcPts val="0"/>
              </a:spcBef>
              <a:spcAft>
                <a:spcPts val="0"/>
              </a:spcAft>
              <a:buClr>
                <a:srgbClr val="000000"/>
              </a:buClr>
              <a:buSzPts val="1000"/>
              <a:buFont typeface="Arial"/>
              <a:buNone/>
            </a:pPr>
            <a:r>
              <a:rPr lang="en-GB" sz="1200" b="1" u="sng">
                <a:latin typeface="Roboto"/>
                <a:ea typeface="Roboto"/>
                <a:cs typeface="Roboto"/>
                <a:sym typeface="Roboto"/>
              </a:rPr>
              <a:t>As a user</a:t>
            </a:r>
            <a:r>
              <a:rPr lang="en-GB" sz="1200">
                <a:latin typeface="Roboto"/>
                <a:ea typeface="Roboto"/>
                <a:cs typeface="Roboto"/>
                <a:sym typeface="Roboto"/>
              </a:rPr>
              <a:t> </a:t>
            </a:r>
            <a:r>
              <a:rPr lang="en-GB" sz="1200" b="1">
                <a:latin typeface="Roboto"/>
                <a:ea typeface="Roboto"/>
                <a:cs typeface="Roboto"/>
                <a:sym typeface="Roboto"/>
              </a:rPr>
              <a:t>I need </a:t>
            </a:r>
            <a:r>
              <a:rPr lang="en-GB" sz="1200">
                <a:latin typeface="Roboto"/>
                <a:ea typeface="Roboto"/>
                <a:cs typeface="Roboto"/>
                <a:sym typeface="Roboto"/>
              </a:rPr>
              <a:t>the services of the platform to enable a wide audience so that there is access to expertise both across Welsh Public Sector and for Suppliers too. </a:t>
            </a:r>
            <a:r>
              <a:rPr lang="en-GB" sz="1200" b="1" i="1">
                <a:latin typeface="Roboto"/>
                <a:ea typeface="Roboto"/>
                <a:cs typeface="Roboto"/>
                <a:sym typeface="Roboto"/>
              </a:rPr>
              <a:t>So that I </a:t>
            </a:r>
            <a:r>
              <a:rPr lang="en-GB" sz="1200">
                <a:latin typeface="Roboto"/>
                <a:ea typeface="Roboto"/>
                <a:cs typeface="Roboto"/>
                <a:sym typeface="Roboto"/>
              </a:rPr>
              <a:t>can understand best practice and deploy what I learn to improve the outcomes I deliver.</a:t>
            </a:r>
            <a:endParaRPr sz="1700" u="none" strike="noStrike" cap="none">
              <a:solidFill>
                <a:schemeClr val="dk1"/>
              </a:solidFill>
              <a:latin typeface="Roboto"/>
              <a:ea typeface="Roboto"/>
              <a:cs typeface="Roboto"/>
              <a:sym typeface="Roboto"/>
            </a:endParaRPr>
          </a:p>
        </p:txBody>
      </p:sp>
      <p:sp>
        <p:nvSpPr>
          <p:cNvPr id="674" name="Google Shape;674;g1069dad8cb3_0_1432"/>
          <p:cNvSpPr/>
          <p:nvPr/>
        </p:nvSpPr>
        <p:spPr>
          <a:xfrm>
            <a:off x="333000" y="992225"/>
            <a:ext cx="70800" cy="666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g1069dad8cb3_0_1432"/>
          <p:cNvSpPr/>
          <p:nvPr/>
        </p:nvSpPr>
        <p:spPr>
          <a:xfrm>
            <a:off x="4946402" y="2436450"/>
            <a:ext cx="3844200" cy="423000"/>
          </a:xfrm>
          <a:prstGeom prst="roundRect">
            <a:avLst>
              <a:gd name="adj" fmla="val 16667"/>
            </a:avLst>
          </a:prstGeom>
          <a:solidFill>
            <a:srgbClr val="66DFA9">
              <a:alpha val="16079"/>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Welsh gov driving towards collaboration so could a service facilitate multi area procurement - joined up service</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676" name="Google Shape;676;g1069dad8cb3_0_1432"/>
          <p:cNvPicPr preferRelativeResize="0"/>
          <p:nvPr/>
        </p:nvPicPr>
        <p:blipFill rotWithShape="1">
          <a:blip r:embed="rId4">
            <a:alphaModFix/>
          </a:blip>
          <a:srcRect/>
          <a:stretch/>
        </p:blipFill>
        <p:spPr>
          <a:xfrm>
            <a:off x="5087180" y="2499822"/>
            <a:ext cx="303145" cy="296259"/>
          </a:xfrm>
          <a:prstGeom prst="rect">
            <a:avLst/>
          </a:prstGeom>
          <a:noFill/>
          <a:ln>
            <a:noFill/>
          </a:ln>
        </p:spPr>
      </p:pic>
      <p:sp>
        <p:nvSpPr>
          <p:cNvPr id="677" name="Google Shape;677;g1069dad8cb3_0_1432"/>
          <p:cNvSpPr/>
          <p:nvPr/>
        </p:nvSpPr>
        <p:spPr>
          <a:xfrm>
            <a:off x="4946402" y="3019750"/>
            <a:ext cx="3844200" cy="423000"/>
          </a:xfrm>
          <a:prstGeom prst="roundRect">
            <a:avLst>
              <a:gd name="adj" fmla="val 16667"/>
            </a:avLst>
          </a:prstGeom>
          <a:solidFill>
            <a:srgbClr val="66DFA9">
              <a:alpha val="16079"/>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Buyers and suppliers? Could it be used for suppliers to have a more integrated point of contact into buyers</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678" name="Google Shape;678;g1069dad8cb3_0_1432"/>
          <p:cNvPicPr preferRelativeResize="0"/>
          <p:nvPr/>
        </p:nvPicPr>
        <p:blipFill rotWithShape="1">
          <a:blip r:embed="rId4">
            <a:alphaModFix/>
          </a:blip>
          <a:srcRect/>
          <a:stretch/>
        </p:blipFill>
        <p:spPr>
          <a:xfrm>
            <a:off x="5087180" y="3083122"/>
            <a:ext cx="303145" cy="296259"/>
          </a:xfrm>
          <a:prstGeom prst="rect">
            <a:avLst/>
          </a:prstGeom>
          <a:noFill/>
          <a:ln>
            <a:noFill/>
          </a:ln>
        </p:spPr>
      </p:pic>
      <p:sp>
        <p:nvSpPr>
          <p:cNvPr id="679" name="Google Shape;679;g1069dad8cb3_0_1432"/>
          <p:cNvSpPr/>
          <p:nvPr/>
        </p:nvSpPr>
        <p:spPr>
          <a:xfrm>
            <a:off x="4946402" y="3561463"/>
            <a:ext cx="3844200" cy="423000"/>
          </a:xfrm>
          <a:prstGeom prst="roundRect">
            <a:avLst>
              <a:gd name="adj" fmla="val 16667"/>
            </a:avLst>
          </a:prstGeom>
          <a:solidFill>
            <a:srgbClr val="66DFA9">
              <a:alpha val="16079"/>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Could provide  a variety of different organisations about a number of needs but all focussed on setting procurement strategies”</a:t>
            </a:r>
            <a:endParaRPr sz="1000" b="1" i="1" u="none" strike="noStrike" cap="none">
              <a:solidFill>
                <a:schemeClr val="dk1"/>
              </a:solidFill>
              <a:latin typeface="Roboto"/>
              <a:ea typeface="Roboto"/>
              <a:cs typeface="Roboto"/>
              <a:sym typeface="Roboto"/>
            </a:endParaRPr>
          </a:p>
        </p:txBody>
      </p:sp>
      <p:pic>
        <p:nvPicPr>
          <p:cNvPr id="680" name="Google Shape;680;g1069dad8cb3_0_1432"/>
          <p:cNvPicPr preferRelativeResize="0"/>
          <p:nvPr/>
        </p:nvPicPr>
        <p:blipFill rotWithShape="1">
          <a:blip r:embed="rId4">
            <a:alphaModFix/>
          </a:blip>
          <a:srcRect/>
          <a:stretch/>
        </p:blipFill>
        <p:spPr>
          <a:xfrm>
            <a:off x="5087180" y="3624835"/>
            <a:ext cx="303145" cy="296259"/>
          </a:xfrm>
          <a:prstGeom prst="rect">
            <a:avLst/>
          </a:prstGeom>
          <a:noFill/>
          <a:ln>
            <a:noFill/>
          </a:ln>
        </p:spPr>
      </p:pic>
      <p:sp>
        <p:nvSpPr>
          <p:cNvPr id="681" name="Google Shape;681;g1069dad8cb3_0_1432"/>
          <p:cNvSpPr/>
          <p:nvPr/>
        </p:nvSpPr>
        <p:spPr>
          <a:xfrm>
            <a:off x="4946402" y="4144763"/>
            <a:ext cx="3844200" cy="423000"/>
          </a:xfrm>
          <a:prstGeom prst="roundRect">
            <a:avLst>
              <a:gd name="adj" fmla="val 16667"/>
            </a:avLst>
          </a:prstGeom>
          <a:solidFill>
            <a:srgbClr val="66DFA9">
              <a:alpha val="16079"/>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“We need a </a:t>
            </a:r>
            <a:r>
              <a:rPr lang="en-GB" sz="1000" i="1">
                <a:solidFill>
                  <a:schemeClr val="dk1"/>
                </a:solidFill>
                <a:latin typeface="Roboto"/>
                <a:ea typeface="Roboto"/>
                <a:cs typeface="Roboto"/>
                <a:sym typeface="Roboto"/>
              </a:rPr>
              <a:t>CoE service for the wider stakeholders to promote a single procurement vision.</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682" name="Google Shape;682;g1069dad8cb3_0_1432"/>
          <p:cNvPicPr preferRelativeResize="0"/>
          <p:nvPr/>
        </p:nvPicPr>
        <p:blipFill rotWithShape="1">
          <a:blip r:embed="rId4">
            <a:alphaModFix/>
          </a:blip>
          <a:srcRect/>
          <a:stretch/>
        </p:blipFill>
        <p:spPr>
          <a:xfrm>
            <a:off x="5087180" y="4208135"/>
            <a:ext cx="303145" cy="296259"/>
          </a:xfrm>
          <a:prstGeom prst="rect">
            <a:avLst/>
          </a:prstGeom>
          <a:noFill/>
          <a:ln>
            <a:noFill/>
          </a:ln>
        </p:spPr>
      </p:pic>
      <p:sp>
        <p:nvSpPr>
          <p:cNvPr id="683" name="Google Shape;683;g1069dad8cb3_0_1432"/>
          <p:cNvSpPr/>
          <p:nvPr/>
        </p:nvSpPr>
        <p:spPr>
          <a:xfrm>
            <a:off x="333000" y="1846375"/>
            <a:ext cx="4401000" cy="2721300"/>
          </a:xfrm>
          <a:prstGeom prst="rect">
            <a:avLst/>
          </a:prstGeom>
          <a:solidFill>
            <a:srgbClr val="F9FFFF"/>
          </a:solidFill>
          <a:ln>
            <a:noFill/>
          </a:ln>
          <a:effectLst>
            <a:outerShdw blurRad="85725" dist="47625" dir="5400000" algn="bl" rotWithShape="0">
              <a:srgbClr val="000000">
                <a:alpha val="20000"/>
              </a:srgbClr>
            </a:outerShdw>
          </a:effectLst>
        </p:spPr>
        <p:txBody>
          <a:bodyPr spcFirstLastPara="1" wrap="square" lIns="198000" tIns="90000" rIns="91425" bIns="91425" anchor="t" anchorCtr="0">
            <a:noAutofit/>
          </a:bodyPr>
          <a:lstStyle/>
          <a:p>
            <a:pPr marL="0" lvl="0" indent="0" algn="l" rtl="0">
              <a:spcBef>
                <a:spcPts val="0"/>
              </a:spcBef>
              <a:spcAft>
                <a:spcPts val="0"/>
              </a:spcAft>
              <a:buClr>
                <a:srgbClr val="000000"/>
              </a:buClr>
              <a:buSzPts val="1000"/>
              <a:buFont typeface="Arial"/>
              <a:buNone/>
            </a:pPr>
            <a:r>
              <a:rPr lang="en-GB" sz="1200" b="1">
                <a:latin typeface="Roboto"/>
                <a:ea typeface="Roboto"/>
                <a:cs typeface="Roboto"/>
                <a:sym typeface="Roboto"/>
              </a:rPr>
              <a:t>Needs Detail</a:t>
            </a:r>
            <a:endParaRPr sz="1200" b="1">
              <a:latin typeface="Roboto"/>
              <a:ea typeface="Roboto"/>
              <a:cs typeface="Roboto"/>
              <a:sym typeface="Roboto"/>
            </a:endParaRPr>
          </a:p>
          <a:p>
            <a:pPr marL="0" lvl="0" indent="0" algn="l" rtl="0">
              <a:spcBef>
                <a:spcPts val="0"/>
              </a:spcBef>
              <a:spcAft>
                <a:spcPts val="0"/>
              </a:spcAft>
              <a:buClr>
                <a:srgbClr val="000000"/>
              </a:buClr>
              <a:buSzPts val="1000"/>
              <a:buFont typeface="Arial"/>
              <a:buNone/>
            </a:pPr>
            <a:endParaRPr sz="1200" b="1">
              <a:latin typeface="Roboto"/>
              <a:ea typeface="Roboto"/>
              <a:cs typeface="Roboto"/>
              <a:sym typeface="Roboto"/>
            </a:endParaRPr>
          </a:p>
          <a:p>
            <a:pPr marL="0" lvl="0" indent="0" algn="l" rtl="0">
              <a:spcBef>
                <a:spcPts val="0"/>
              </a:spcBef>
              <a:spcAft>
                <a:spcPts val="0"/>
              </a:spcAft>
              <a:buClr>
                <a:srgbClr val="000000"/>
              </a:buClr>
              <a:buSzPts val="1000"/>
              <a:buFont typeface="Arial"/>
              <a:buNone/>
            </a:pPr>
            <a:r>
              <a:rPr lang="en-GB" sz="1100">
                <a:latin typeface="Roboto"/>
                <a:ea typeface="Roboto"/>
                <a:cs typeface="Roboto"/>
                <a:sym typeface="Roboto"/>
              </a:rPr>
              <a:t>The challenge for the community in driving policy outcomes through procurement is that previous centralised services and content have not enabled and incentivised the wiser Welsh Public Sector and Suppliers.</a:t>
            </a: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r>
              <a:rPr lang="en-GB" sz="1100">
                <a:latin typeface="Roboto"/>
                <a:ea typeface="Roboto"/>
                <a:cs typeface="Roboto"/>
                <a:sym typeface="Roboto"/>
              </a:rPr>
              <a:t>The need is therefore to include practical services and solutions in Alpha that enable a wide audience so that they are incentivised to use the PCoE and give it momentum.</a:t>
            </a: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r>
              <a:rPr lang="en-GB" sz="1100">
                <a:latin typeface="Roboto"/>
                <a:ea typeface="Roboto"/>
                <a:cs typeface="Roboto"/>
                <a:sym typeface="Roboto"/>
              </a:rPr>
              <a:t>There is a wider concern in that There are a multitude of stakeholders groups looking for value in this need, therefore dilution of structure could occur.</a:t>
            </a:r>
            <a:endParaRPr sz="1100">
              <a:latin typeface="Roboto"/>
              <a:ea typeface="Roboto"/>
              <a:cs typeface="Roboto"/>
              <a:sym typeface="Roboto"/>
            </a:endParaRPr>
          </a:p>
        </p:txBody>
      </p:sp>
      <p:sp>
        <p:nvSpPr>
          <p:cNvPr id="684" name="Google Shape;684;g1069dad8cb3_0_1432"/>
          <p:cNvSpPr/>
          <p:nvPr/>
        </p:nvSpPr>
        <p:spPr>
          <a:xfrm>
            <a:off x="333000" y="1846375"/>
            <a:ext cx="70800" cy="2721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g1069dad8cb3_0_1432"/>
          <p:cNvSpPr txBox="1"/>
          <p:nvPr/>
        </p:nvSpPr>
        <p:spPr>
          <a:xfrm>
            <a:off x="228600" y="0"/>
            <a:ext cx="1749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a:solidFill>
                  <a:schemeClr val="accent1"/>
                </a:solidFill>
                <a:latin typeface="Roboto"/>
                <a:ea typeface="Roboto"/>
                <a:cs typeface="Roboto"/>
                <a:sym typeface="Roboto"/>
              </a:rPr>
              <a:t>01 - Structure</a:t>
            </a:r>
            <a:endParaRPr sz="700">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g1069dad8cb3_0_1458"/>
          <p:cNvSpPr txBox="1"/>
          <p:nvPr/>
        </p:nvSpPr>
        <p:spPr>
          <a:xfrm>
            <a:off x="379800" y="443350"/>
            <a:ext cx="7191000" cy="347100"/>
          </a:xfrm>
          <a:prstGeom prst="rect">
            <a:avLst/>
          </a:prstGeom>
          <a:noFill/>
          <a:ln>
            <a:noFill/>
          </a:ln>
        </p:spPr>
        <p:txBody>
          <a:bodyPr spcFirstLastPara="1" wrap="square" lIns="32025" tIns="37825" rIns="32025" bIns="37825" anchor="t" anchorCtr="0">
            <a:noAutofit/>
          </a:bodyPr>
          <a:lstStyle/>
          <a:p>
            <a:pPr marL="0" marR="0" lvl="0" indent="0" algn="l" rtl="0">
              <a:lnSpc>
                <a:spcPct val="100000"/>
              </a:lnSpc>
              <a:spcBef>
                <a:spcPts val="300"/>
              </a:spcBef>
              <a:spcAft>
                <a:spcPts val="0"/>
              </a:spcAft>
              <a:buClr>
                <a:srgbClr val="000000"/>
              </a:buClr>
              <a:buSzPts val="2000"/>
              <a:buFont typeface="Arial"/>
              <a:buNone/>
            </a:pPr>
            <a:r>
              <a:rPr lang="en-GB" sz="2000">
                <a:latin typeface="Playfair Display"/>
                <a:ea typeface="Playfair Display"/>
                <a:cs typeface="Playfair Display"/>
                <a:sym typeface="Playfair Display"/>
              </a:rPr>
              <a:t>There is a </a:t>
            </a:r>
            <a:r>
              <a:rPr lang="en-GB" sz="2000" b="1">
                <a:latin typeface="Playfair Display"/>
                <a:ea typeface="Playfair Display"/>
                <a:cs typeface="Playfair Display"/>
                <a:sym typeface="Playfair Display"/>
              </a:rPr>
              <a:t>n</a:t>
            </a:r>
            <a:r>
              <a:rPr lang="en-GB" sz="2000" b="1" i="0" u="none" strike="noStrike" cap="none">
                <a:solidFill>
                  <a:srgbClr val="000000"/>
                </a:solidFill>
                <a:latin typeface="Playfair Display"/>
                <a:ea typeface="Playfair Display"/>
                <a:cs typeface="Playfair Display"/>
                <a:sym typeface="Playfair Display"/>
              </a:rPr>
              <a:t>eed </a:t>
            </a:r>
            <a:r>
              <a:rPr lang="en-GB" sz="2000">
                <a:latin typeface="Playfair Display"/>
                <a:ea typeface="Playfair Display"/>
                <a:cs typeface="Playfair Display"/>
                <a:sym typeface="Playfair Display"/>
              </a:rPr>
              <a:t>for this to complement the</a:t>
            </a:r>
            <a:r>
              <a:rPr lang="en-GB" sz="2000" b="1">
                <a:latin typeface="Playfair Display"/>
                <a:ea typeface="Playfair Display"/>
                <a:cs typeface="Playfair Display"/>
                <a:sym typeface="Playfair Display"/>
              </a:rPr>
              <a:t> </a:t>
            </a:r>
            <a:r>
              <a:rPr lang="en-GB" sz="2000" b="1" i="1">
                <a:latin typeface="Playfair Display"/>
                <a:ea typeface="Playfair Display"/>
                <a:cs typeface="Playfair Display"/>
                <a:sym typeface="Playfair Display"/>
              </a:rPr>
              <a:t>existing Ecosystem</a:t>
            </a:r>
            <a:endParaRPr sz="2000" u="none" strike="noStrike" cap="none">
              <a:solidFill>
                <a:srgbClr val="000000"/>
              </a:solidFill>
              <a:latin typeface="Playfair Display"/>
              <a:ea typeface="Playfair Display"/>
              <a:cs typeface="Playfair Display"/>
              <a:sym typeface="Playfair Display"/>
            </a:endParaRPr>
          </a:p>
        </p:txBody>
      </p:sp>
      <p:grpSp>
        <p:nvGrpSpPr>
          <p:cNvPr id="691" name="Google Shape;691;g1069dad8cb3_0_1458"/>
          <p:cNvGrpSpPr/>
          <p:nvPr/>
        </p:nvGrpSpPr>
        <p:grpSpPr>
          <a:xfrm>
            <a:off x="296790" y="862475"/>
            <a:ext cx="8457706" cy="9300"/>
            <a:chOff x="296790" y="862475"/>
            <a:chExt cx="8457706" cy="9300"/>
          </a:xfrm>
        </p:grpSpPr>
        <p:sp>
          <p:nvSpPr>
            <p:cNvPr id="692" name="Google Shape;692;g1069dad8cb3_0_1458"/>
            <p:cNvSpPr/>
            <p:nvPr/>
          </p:nvSpPr>
          <p:spPr>
            <a:xfrm flipH="1">
              <a:off x="296790" y="862475"/>
              <a:ext cx="2819100" cy="9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g1069dad8cb3_0_1458"/>
            <p:cNvSpPr/>
            <p:nvPr/>
          </p:nvSpPr>
          <p:spPr>
            <a:xfrm flipH="1">
              <a:off x="3116093" y="862475"/>
              <a:ext cx="2819100" cy="9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g1069dad8cb3_0_1458"/>
            <p:cNvSpPr/>
            <p:nvPr/>
          </p:nvSpPr>
          <p:spPr>
            <a:xfrm flipH="1">
              <a:off x="5935396" y="862475"/>
              <a:ext cx="2819100" cy="9300"/>
            </a:xfrm>
            <a:prstGeom prst="rect">
              <a:avLst/>
            </a:prstGeom>
            <a:solidFill>
              <a:srgbClr val="F8A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95" name="Google Shape;695;g1069dad8cb3_0_145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GB" sz="1000">
                <a:latin typeface="Playfair Display"/>
                <a:ea typeface="Playfair Display"/>
                <a:cs typeface="Playfair Display"/>
                <a:sym typeface="Playfair Display"/>
              </a:rPr>
              <a:t>15</a:t>
            </a:fld>
            <a:endParaRPr sz="1000">
              <a:latin typeface="Playfair Display"/>
              <a:ea typeface="Playfair Display"/>
              <a:cs typeface="Playfair Display"/>
              <a:sym typeface="Playfair Display"/>
            </a:endParaRPr>
          </a:p>
        </p:txBody>
      </p:sp>
      <p:pic>
        <p:nvPicPr>
          <p:cNvPr id="696" name="Google Shape;696;g1069dad8cb3_0_1458"/>
          <p:cNvPicPr preferRelativeResize="0"/>
          <p:nvPr/>
        </p:nvPicPr>
        <p:blipFill rotWithShape="1">
          <a:blip r:embed="rId3">
            <a:alphaModFix/>
          </a:blip>
          <a:srcRect/>
          <a:stretch/>
        </p:blipFill>
        <p:spPr>
          <a:xfrm>
            <a:off x="8060050" y="131217"/>
            <a:ext cx="694449" cy="666674"/>
          </a:xfrm>
          <a:prstGeom prst="rect">
            <a:avLst/>
          </a:prstGeom>
          <a:noFill/>
          <a:ln>
            <a:noFill/>
          </a:ln>
        </p:spPr>
      </p:pic>
      <p:sp>
        <p:nvSpPr>
          <p:cNvPr id="697" name="Google Shape;697;g1069dad8cb3_0_1458"/>
          <p:cNvSpPr/>
          <p:nvPr/>
        </p:nvSpPr>
        <p:spPr>
          <a:xfrm>
            <a:off x="4946402" y="1853150"/>
            <a:ext cx="3844200" cy="423000"/>
          </a:xfrm>
          <a:prstGeom prst="roundRect">
            <a:avLst>
              <a:gd name="adj" fmla="val 16667"/>
            </a:avLst>
          </a:prstGeom>
          <a:solidFill>
            <a:srgbClr val="66DFA9">
              <a:alpha val="16079"/>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The PCoE should be an opportunity to remove duplication and reduce complexity not increase it.</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698" name="Google Shape;698;g1069dad8cb3_0_1458"/>
          <p:cNvPicPr preferRelativeResize="0"/>
          <p:nvPr/>
        </p:nvPicPr>
        <p:blipFill rotWithShape="1">
          <a:blip r:embed="rId4">
            <a:alphaModFix/>
          </a:blip>
          <a:srcRect/>
          <a:stretch/>
        </p:blipFill>
        <p:spPr>
          <a:xfrm>
            <a:off x="5087180" y="1916522"/>
            <a:ext cx="303145" cy="296259"/>
          </a:xfrm>
          <a:prstGeom prst="rect">
            <a:avLst/>
          </a:prstGeom>
          <a:noFill/>
          <a:ln>
            <a:noFill/>
          </a:ln>
        </p:spPr>
      </p:pic>
      <p:sp>
        <p:nvSpPr>
          <p:cNvPr id="699" name="Google Shape;699;g1069dad8cb3_0_1458"/>
          <p:cNvSpPr/>
          <p:nvPr/>
        </p:nvSpPr>
        <p:spPr>
          <a:xfrm>
            <a:off x="333000" y="992225"/>
            <a:ext cx="8457600" cy="666600"/>
          </a:xfrm>
          <a:prstGeom prst="rect">
            <a:avLst/>
          </a:prstGeom>
          <a:solidFill>
            <a:srgbClr val="F9FFFF"/>
          </a:solidFill>
          <a:ln>
            <a:noFill/>
          </a:ln>
          <a:effectLst>
            <a:outerShdw blurRad="85725" dist="47625" dir="5400000" algn="bl" rotWithShape="0">
              <a:srgbClr val="000000">
                <a:alpha val="20000"/>
              </a:srgbClr>
            </a:outerShdw>
          </a:effectLst>
        </p:spPr>
        <p:txBody>
          <a:bodyPr spcFirstLastPara="1" wrap="square" lIns="198000" tIns="90000" rIns="91425" bIns="91425" anchor="ctr" anchorCtr="0">
            <a:noAutofit/>
          </a:bodyPr>
          <a:lstStyle/>
          <a:p>
            <a:pPr marL="0" lvl="0" indent="0" algn="l" rtl="0">
              <a:spcBef>
                <a:spcPts val="0"/>
              </a:spcBef>
              <a:spcAft>
                <a:spcPts val="0"/>
              </a:spcAft>
              <a:buClr>
                <a:srgbClr val="000000"/>
              </a:buClr>
              <a:buSzPts val="1000"/>
              <a:buFont typeface="Arial"/>
              <a:buNone/>
            </a:pPr>
            <a:r>
              <a:rPr lang="en-GB" sz="1200" b="1" u="sng">
                <a:latin typeface="Roboto"/>
                <a:ea typeface="Roboto"/>
                <a:cs typeface="Roboto"/>
                <a:sym typeface="Roboto"/>
              </a:rPr>
              <a:t>As a user</a:t>
            </a:r>
            <a:r>
              <a:rPr lang="en-GB" sz="1200">
                <a:latin typeface="Roboto"/>
                <a:ea typeface="Roboto"/>
                <a:cs typeface="Roboto"/>
                <a:sym typeface="Roboto"/>
              </a:rPr>
              <a:t> </a:t>
            </a:r>
            <a:r>
              <a:rPr lang="en-GB" sz="1200" b="1">
                <a:latin typeface="Roboto"/>
                <a:ea typeface="Roboto"/>
                <a:cs typeface="Roboto"/>
                <a:sym typeface="Roboto"/>
              </a:rPr>
              <a:t>I need</a:t>
            </a:r>
            <a:r>
              <a:rPr lang="en-GB" sz="1200">
                <a:latin typeface="Roboto"/>
                <a:ea typeface="Roboto"/>
                <a:cs typeface="Roboto"/>
                <a:sym typeface="Roboto"/>
              </a:rPr>
              <a:t> the PCoE to fit into the existing landscape so that it complements existing work, does not duplicate and draws on expertise that already exists</a:t>
            </a:r>
            <a:r>
              <a:rPr lang="en-GB" sz="1000"/>
              <a:t>.</a:t>
            </a:r>
            <a:r>
              <a:rPr lang="en-GB" sz="1200">
                <a:latin typeface="Roboto"/>
                <a:ea typeface="Roboto"/>
                <a:cs typeface="Roboto"/>
                <a:sym typeface="Roboto"/>
              </a:rPr>
              <a:t> </a:t>
            </a:r>
            <a:r>
              <a:rPr lang="en-GB" sz="1200" b="1" i="1">
                <a:latin typeface="Roboto"/>
                <a:ea typeface="Roboto"/>
                <a:cs typeface="Roboto"/>
                <a:sym typeface="Roboto"/>
              </a:rPr>
              <a:t>So that I </a:t>
            </a:r>
            <a:r>
              <a:rPr lang="en-GB" sz="1200">
                <a:latin typeface="Roboto"/>
                <a:ea typeface="Roboto"/>
                <a:cs typeface="Roboto"/>
                <a:sym typeface="Roboto"/>
              </a:rPr>
              <a:t>can easily understand what the PCoE offers and how that differentiates from other forums.</a:t>
            </a:r>
            <a:endParaRPr sz="1700" u="none" strike="noStrike" cap="none">
              <a:solidFill>
                <a:schemeClr val="dk1"/>
              </a:solidFill>
              <a:latin typeface="Roboto"/>
              <a:ea typeface="Roboto"/>
              <a:cs typeface="Roboto"/>
              <a:sym typeface="Roboto"/>
            </a:endParaRPr>
          </a:p>
        </p:txBody>
      </p:sp>
      <p:sp>
        <p:nvSpPr>
          <p:cNvPr id="700" name="Google Shape;700;g1069dad8cb3_0_1458"/>
          <p:cNvSpPr/>
          <p:nvPr/>
        </p:nvSpPr>
        <p:spPr>
          <a:xfrm>
            <a:off x="333000" y="992225"/>
            <a:ext cx="70800" cy="666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g1069dad8cb3_0_1458"/>
          <p:cNvSpPr/>
          <p:nvPr/>
        </p:nvSpPr>
        <p:spPr>
          <a:xfrm>
            <a:off x="4946402" y="2436450"/>
            <a:ext cx="3844200" cy="423000"/>
          </a:xfrm>
          <a:prstGeom prst="roundRect">
            <a:avLst>
              <a:gd name="adj" fmla="val 16667"/>
            </a:avLst>
          </a:prstGeom>
          <a:solidFill>
            <a:srgbClr val="66DFA9">
              <a:alpha val="16079"/>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Duplicating activity across Government departments has occurred and the PCoE should steer clear of this</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702" name="Google Shape;702;g1069dad8cb3_0_1458"/>
          <p:cNvPicPr preferRelativeResize="0"/>
          <p:nvPr/>
        </p:nvPicPr>
        <p:blipFill rotWithShape="1">
          <a:blip r:embed="rId4">
            <a:alphaModFix/>
          </a:blip>
          <a:srcRect/>
          <a:stretch/>
        </p:blipFill>
        <p:spPr>
          <a:xfrm>
            <a:off x="5087180" y="2499822"/>
            <a:ext cx="303145" cy="296259"/>
          </a:xfrm>
          <a:prstGeom prst="rect">
            <a:avLst/>
          </a:prstGeom>
          <a:noFill/>
          <a:ln>
            <a:noFill/>
          </a:ln>
        </p:spPr>
      </p:pic>
      <p:sp>
        <p:nvSpPr>
          <p:cNvPr id="703" name="Google Shape;703;g1069dad8cb3_0_1458"/>
          <p:cNvSpPr/>
          <p:nvPr/>
        </p:nvSpPr>
        <p:spPr>
          <a:xfrm>
            <a:off x="4946402" y="3019750"/>
            <a:ext cx="3844200" cy="423000"/>
          </a:xfrm>
          <a:prstGeom prst="roundRect">
            <a:avLst>
              <a:gd name="adj" fmla="val 16667"/>
            </a:avLst>
          </a:prstGeom>
          <a:solidFill>
            <a:srgbClr val="66DFA9">
              <a:alpha val="16079"/>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Work with the policy teams to get action plans rolled out and delivered rather than recreating them</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704" name="Google Shape;704;g1069dad8cb3_0_1458"/>
          <p:cNvPicPr preferRelativeResize="0"/>
          <p:nvPr/>
        </p:nvPicPr>
        <p:blipFill rotWithShape="1">
          <a:blip r:embed="rId4">
            <a:alphaModFix/>
          </a:blip>
          <a:srcRect/>
          <a:stretch/>
        </p:blipFill>
        <p:spPr>
          <a:xfrm>
            <a:off x="5087180" y="3083122"/>
            <a:ext cx="303145" cy="296259"/>
          </a:xfrm>
          <a:prstGeom prst="rect">
            <a:avLst/>
          </a:prstGeom>
          <a:noFill/>
          <a:ln>
            <a:noFill/>
          </a:ln>
        </p:spPr>
      </p:pic>
      <p:sp>
        <p:nvSpPr>
          <p:cNvPr id="705" name="Google Shape;705;g1069dad8cb3_0_1458"/>
          <p:cNvSpPr/>
          <p:nvPr/>
        </p:nvSpPr>
        <p:spPr>
          <a:xfrm>
            <a:off x="4946402" y="3561463"/>
            <a:ext cx="3844200" cy="423000"/>
          </a:xfrm>
          <a:prstGeom prst="roundRect">
            <a:avLst>
              <a:gd name="adj" fmla="val 16667"/>
            </a:avLst>
          </a:prstGeom>
          <a:solidFill>
            <a:srgbClr val="66DFA9">
              <a:alpha val="16079"/>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“The </a:t>
            </a:r>
            <a:r>
              <a:rPr lang="en-GB" sz="1000" i="1">
                <a:solidFill>
                  <a:schemeClr val="dk1"/>
                </a:solidFill>
                <a:latin typeface="Roboto"/>
                <a:ea typeface="Roboto"/>
                <a:cs typeface="Roboto"/>
                <a:sym typeface="Roboto"/>
              </a:rPr>
              <a:t>danger is you move something into a different format and it is just repackaged”</a:t>
            </a:r>
            <a:endParaRPr sz="1000" b="1" i="1" u="none" strike="noStrike" cap="none">
              <a:solidFill>
                <a:schemeClr val="dk1"/>
              </a:solidFill>
              <a:latin typeface="Roboto"/>
              <a:ea typeface="Roboto"/>
              <a:cs typeface="Roboto"/>
              <a:sym typeface="Roboto"/>
            </a:endParaRPr>
          </a:p>
        </p:txBody>
      </p:sp>
      <p:pic>
        <p:nvPicPr>
          <p:cNvPr id="706" name="Google Shape;706;g1069dad8cb3_0_1458"/>
          <p:cNvPicPr preferRelativeResize="0"/>
          <p:nvPr/>
        </p:nvPicPr>
        <p:blipFill rotWithShape="1">
          <a:blip r:embed="rId4">
            <a:alphaModFix/>
          </a:blip>
          <a:srcRect/>
          <a:stretch/>
        </p:blipFill>
        <p:spPr>
          <a:xfrm>
            <a:off x="5087180" y="3624835"/>
            <a:ext cx="303145" cy="296259"/>
          </a:xfrm>
          <a:prstGeom prst="rect">
            <a:avLst/>
          </a:prstGeom>
          <a:noFill/>
          <a:ln>
            <a:noFill/>
          </a:ln>
        </p:spPr>
      </p:pic>
      <p:sp>
        <p:nvSpPr>
          <p:cNvPr id="707" name="Google Shape;707;g1069dad8cb3_0_1458"/>
          <p:cNvSpPr/>
          <p:nvPr/>
        </p:nvSpPr>
        <p:spPr>
          <a:xfrm>
            <a:off x="4946402" y="4144763"/>
            <a:ext cx="3844200" cy="423000"/>
          </a:xfrm>
          <a:prstGeom prst="roundRect">
            <a:avLst>
              <a:gd name="adj" fmla="val 16667"/>
            </a:avLst>
          </a:prstGeom>
          <a:solidFill>
            <a:srgbClr val="66DFA9">
              <a:alpha val="16079"/>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There are good procurement resources stored in sensible places, they don’t need duplication, just signposting</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708" name="Google Shape;708;g1069dad8cb3_0_1458"/>
          <p:cNvPicPr preferRelativeResize="0"/>
          <p:nvPr/>
        </p:nvPicPr>
        <p:blipFill rotWithShape="1">
          <a:blip r:embed="rId4">
            <a:alphaModFix/>
          </a:blip>
          <a:srcRect/>
          <a:stretch/>
        </p:blipFill>
        <p:spPr>
          <a:xfrm>
            <a:off x="5087180" y="4208135"/>
            <a:ext cx="303145" cy="296259"/>
          </a:xfrm>
          <a:prstGeom prst="rect">
            <a:avLst/>
          </a:prstGeom>
          <a:noFill/>
          <a:ln>
            <a:noFill/>
          </a:ln>
        </p:spPr>
      </p:pic>
      <p:sp>
        <p:nvSpPr>
          <p:cNvPr id="709" name="Google Shape;709;g1069dad8cb3_0_1458"/>
          <p:cNvSpPr/>
          <p:nvPr/>
        </p:nvSpPr>
        <p:spPr>
          <a:xfrm>
            <a:off x="333000" y="1846375"/>
            <a:ext cx="4401000" cy="2721300"/>
          </a:xfrm>
          <a:prstGeom prst="rect">
            <a:avLst/>
          </a:prstGeom>
          <a:solidFill>
            <a:srgbClr val="F9FFFF"/>
          </a:solidFill>
          <a:ln>
            <a:noFill/>
          </a:ln>
          <a:effectLst>
            <a:outerShdw blurRad="85725" dist="47625" dir="5400000" algn="bl" rotWithShape="0">
              <a:srgbClr val="000000">
                <a:alpha val="20000"/>
              </a:srgbClr>
            </a:outerShdw>
          </a:effectLst>
        </p:spPr>
        <p:txBody>
          <a:bodyPr spcFirstLastPara="1" wrap="square" lIns="198000" tIns="90000" rIns="91425" bIns="91425" anchor="t" anchorCtr="0">
            <a:noAutofit/>
          </a:bodyPr>
          <a:lstStyle/>
          <a:p>
            <a:pPr marL="0" lvl="0" indent="0" algn="l" rtl="0">
              <a:spcBef>
                <a:spcPts val="0"/>
              </a:spcBef>
              <a:spcAft>
                <a:spcPts val="0"/>
              </a:spcAft>
              <a:buClr>
                <a:srgbClr val="000000"/>
              </a:buClr>
              <a:buSzPts val="1000"/>
              <a:buFont typeface="Arial"/>
              <a:buNone/>
            </a:pPr>
            <a:r>
              <a:rPr lang="en-GB" sz="1200" b="1">
                <a:latin typeface="Roboto"/>
                <a:ea typeface="Roboto"/>
                <a:cs typeface="Roboto"/>
                <a:sym typeface="Roboto"/>
              </a:rPr>
              <a:t>Needs Detail</a:t>
            </a:r>
            <a:endParaRPr sz="1200" b="1">
              <a:latin typeface="Roboto"/>
              <a:ea typeface="Roboto"/>
              <a:cs typeface="Roboto"/>
              <a:sym typeface="Roboto"/>
            </a:endParaRPr>
          </a:p>
          <a:p>
            <a:pPr marL="0" lvl="0" indent="0" algn="l" rtl="0">
              <a:spcBef>
                <a:spcPts val="0"/>
              </a:spcBef>
              <a:spcAft>
                <a:spcPts val="0"/>
              </a:spcAft>
              <a:buClr>
                <a:srgbClr val="000000"/>
              </a:buClr>
              <a:buSzPts val="1000"/>
              <a:buFont typeface="Arial"/>
              <a:buNone/>
            </a:pPr>
            <a:endParaRPr sz="1200" b="1">
              <a:latin typeface="Roboto"/>
              <a:ea typeface="Roboto"/>
              <a:cs typeface="Roboto"/>
              <a:sym typeface="Roboto"/>
            </a:endParaRPr>
          </a:p>
          <a:p>
            <a:pPr marL="0" lvl="0" indent="0" algn="l" rtl="0">
              <a:spcBef>
                <a:spcPts val="0"/>
              </a:spcBef>
              <a:spcAft>
                <a:spcPts val="0"/>
              </a:spcAft>
              <a:buClr>
                <a:srgbClr val="000000"/>
              </a:buClr>
              <a:buSzPts val="1000"/>
              <a:buFont typeface="Arial"/>
              <a:buNone/>
            </a:pPr>
            <a:r>
              <a:rPr lang="en-GB" sz="1100">
                <a:latin typeface="Roboto"/>
                <a:ea typeface="Roboto"/>
                <a:cs typeface="Roboto"/>
                <a:sym typeface="Roboto"/>
              </a:rPr>
              <a:t>The challenge for the community in driving policy outcomes through procurement is that services and tools supporting procurement vary considerably across 22 authorities and other iterations. This often either duplicate or conflict.</a:t>
            </a: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r>
              <a:rPr lang="en-GB" sz="1100">
                <a:latin typeface="Roboto"/>
                <a:ea typeface="Roboto"/>
                <a:cs typeface="Roboto"/>
                <a:sym typeface="Roboto"/>
              </a:rPr>
              <a:t>The need is therefore for the PCoE to fit into the existing landscape where it complements existing, useful services relating to Procurement practice, whilst not duplicating any of it.</a:t>
            </a: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r>
              <a:rPr lang="en-GB" sz="1100">
                <a:latin typeface="Roboto"/>
                <a:ea typeface="Roboto"/>
                <a:cs typeface="Roboto"/>
                <a:sym typeface="Roboto"/>
              </a:rPr>
              <a:t>There is a wider concern in that there are several of projects, organisations or groups at present supporting Procurement, and this should not be a duplication.</a:t>
            </a:r>
            <a:endParaRPr sz="1100">
              <a:latin typeface="Roboto"/>
              <a:ea typeface="Roboto"/>
              <a:cs typeface="Roboto"/>
              <a:sym typeface="Roboto"/>
            </a:endParaRPr>
          </a:p>
        </p:txBody>
      </p:sp>
      <p:sp>
        <p:nvSpPr>
          <p:cNvPr id="710" name="Google Shape;710;g1069dad8cb3_0_1458"/>
          <p:cNvSpPr/>
          <p:nvPr/>
        </p:nvSpPr>
        <p:spPr>
          <a:xfrm>
            <a:off x="333000" y="1846375"/>
            <a:ext cx="70800" cy="2721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g1069dad8cb3_0_1458"/>
          <p:cNvSpPr txBox="1"/>
          <p:nvPr/>
        </p:nvSpPr>
        <p:spPr>
          <a:xfrm>
            <a:off x="228600" y="0"/>
            <a:ext cx="1749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a:solidFill>
                  <a:schemeClr val="accent1"/>
                </a:solidFill>
                <a:latin typeface="Roboto"/>
                <a:ea typeface="Roboto"/>
                <a:cs typeface="Roboto"/>
                <a:sym typeface="Roboto"/>
              </a:rPr>
              <a:t>01 - Structure</a:t>
            </a:r>
            <a:endParaRPr sz="700">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g1069dad8cb3_0_1280"/>
          <p:cNvSpPr txBox="1"/>
          <p:nvPr/>
        </p:nvSpPr>
        <p:spPr>
          <a:xfrm>
            <a:off x="379800" y="443350"/>
            <a:ext cx="6702000" cy="347100"/>
          </a:xfrm>
          <a:prstGeom prst="rect">
            <a:avLst/>
          </a:prstGeom>
          <a:noFill/>
          <a:ln>
            <a:noFill/>
          </a:ln>
        </p:spPr>
        <p:txBody>
          <a:bodyPr spcFirstLastPara="1" wrap="square" lIns="32025" tIns="37825" rIns="32025" bIns="37825" anchor="t" anchorCtr="0">
            <a:noAutofit/>
          </a:bodyPr>
          <a:lstStyle/>
          <a:p>
            <a:pPr marL="0" marR="0" lvl="0" indent="0" algn="l" rtl="0">
              <a:lnSpc>
                <a:spcPct val="100000"/>
              </a:lnSpc>
              <a:spcBef>
                <a:spcPts val="300"/>
              </a:spcBef>
              <a:spcAft>
                <a:spcPts val="0"/>
              </a:spcAft>
              <a:buClr>
                <a:srgbClr val="000000"/>
              </a:buClr>
              <a:buSzPts val="2000"/>
              <a:buFont typeface="Arial"/>
              <a:buNone/>
            </a:pPr>
            <a:r>
              <a:rPr lang="en-GB" sz="2000">
                <a:latin typeface="Playfair Display"/>
                <a:ea typeface="Playfair Display"/>
                <a:cs typeface="Playfair Display"/>
                <a:sym typeface="Playfair Display"/>
              </a:rPr>
              <a:t>There is a </a:t>
            </a:r>
            <a:r>
              <a:rPr lang="en-GB" sz="2000" b="1">
                <a:latin typeface="Playfair Display"/>
                <a:ea typeface="Playfair Display"/>
                <a:cs typeface="Playfair Display"/>
                <a:sym typeface="Playfair Display"/>
              </a:rPr>
              <a:t>n</a:t>
            </a:r>
            <a:r>
              <a:rPr lang="en-GB" sz="2000" b="1" i="0" u="none" strike="noStrike" cap="none">
                <a:solidFill>
                  <a:srgbClr val="000000"/>
                </a:solidFill>
                <a:latin typeface="Playfair Display"/>
                <a:ea typeface="Playfair Display"/>
                <a:cs typeface="Playfair Display"/>
                <a:sym typeface="Playfair Display"/>
              </a:rPr>
              <a:t>eed </a:t>
            </a:r>
            <a:r>
              <a:rPr lang="en-GB" sz="2000">
                <a:latin typeface="Playfair Display"/>
                <a:ea typeface="Playfair Display"/>
                <a:cs typeface="Playfair Display"/>
                <a:sym typeface="Playfair Display"/>
              </a:rPr>
              <a:t>for </a:t>
            </a:r>
            <a:r>
              <a:rPr lang="en-GB" sz="2000" b="1" i="1">
                <a:latin typeface="Playfair Display"/>
                <a:ea typeface="Playfair Display"/>
                <a:cs typeface="Playfair Display"/>
                <a:sym typeface="Playfair Display"/>
              </a:rPr>
              <a:t>operational </a:t>
            </a:r>
            <a:r>
              <a:rPr lang="en-GB" sz="2000">
                <a:latin typeface="Playfair Display"/>
                <a:ea typeface="Playfair Display"/>
                <a:cs typeface="Playfair Display"/>
                <a:sym typeface="Playfair Display"/>
              </a:rPr>
              <a:t>services in the PCoE</a:t>
            </a:r>
            <a:endParaRPr sz="2000" strike="noStrike" cap="none">
              <a:solidFill>
                <a:srgbClr val="000000"/>
              </a:solidFill>
              <a:latin typeface="Playfair Display"/>
              <a:ea typeface="Playfair Display"/>
              <a:cs typeface="Playfair Display"/>
              <a:sym typeface="Playfair Display"/>
            </a:endParaRPr>
          </a:p>
        </p:txBody>
      </p:sp>
      <p:grpSp>
        <p:nvGrpSpPr>
          <p:cNvPr id="717" name="Google Shape;717;g1069dad8cb3_0_1280"/>
          <p:cNvGrpSpPr/>
          <p:nvPr/>
        </p:nvGrpSpPr>
        <p:grpSpPr>
          <a:xfrm>
            <a:off x="296790" y="862475"/>
            <a:ext cx="8457706" cy="9300"/>
            <a:chOff x="296790" y="862475"/>
            <a:chExt cx="8457706" cy="9300"/>
          </a:xfrm>
        </p:grpSpPr>
        <p:sp>
          <p:nvSpPr>
            <p:cNvPr id="718" name="Google Shape;718;g1069dad8cb3_0_1280"/>
            <p:cNvSpPr/>
            <p:nvPr/>
          </p:nvSpPr>
          <p:spPr>
            <a:xfrm flipH="1">
              <a:off x="296790" y="862475"/>
              <a:ext cx="2819100" cy="9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g1069dad8cb3_0_1280"/>
            <p:cNvSpPr/>
            <p:nvPr/>
          </p:nvSpPr>
          <p:spPr>
            <a:xfrm flipH="1">
              <a:off x="3116093" y="862475"/>
              <a:ext cx="2819100" cy="9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g1069dad8cb3_0_1280"/>
            <p:cNvSpPr/>
            <p:nvPr/>
          </p:nvSpPr>
          <p:spPr>
            <a:xfrm flipH="1">
              <a:off x="5935396" y="862475"/>
              <a:ext cx="2819100" cy="9300"/>
            </a:xfrm>
            <a:prstGeom prst="rect">
              <a:avLst/>
            </a:prstGeom>
            <a:solidFill>
              <a:srgbClr val="F8A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21" name="Google Shape;721;g1069dad8cb3_0_128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GB" sz="1000">
                <a:latin typeface="Playfair Display"/>
                <a:ea typeface="Playfair Display"/>
                <a:cs typeface="Playfair Display"/>
                <a:sym typeface="Playfair Display"/>
              </a:rPr>
              <a:t>16</a:t>
            </a:fld>
            <a:endParaRPr sz="1000">
              <a:latin typeface="Playfair Display"/>
              <a:ea typeface="Playfair Display"/>
              <a:cs typeface="Playfair Display"/>
              <a:sym typeface="Playfair Display"/>
            </a:endParaRPr>
          </a:p>
        </p:txBody>
      </p:sp>
      <p:pic>
        <p:nvPicPr>
          <p:cNvPr id="722" name="Google Shape;722;g1069dad8cb3_0_1280"/>
          <p:cNvPicPr preferRelativeResize="0"/>
          <p:nvPr/>
        </p:nvPicPr>
        <p:blipFill rotWithShape="1">
          <a:blip r:embed="rId3">
            <a:alphaModFix/>
          </a:blip>
          <a:srcRect/>
          <a:stretch/>
        </p:blipFill>
        <p:spPr>
          <a:xfrm>
            <a:off x="8060050" y="131217"/>
            <a:ext cx="694449" cy="666674"/>
          </a:xfrm>
          <a:prstGeom prst="rect">
            <a:avLst/>
          </a:prstGeom>
          <a:noFill/>
          <a:ln>
            <a:noFill/>
          </a:ln>
        </p:spPr>
      </p:pic>
      <p:sp>
        <p:nvSpPr>
          <p:cNvPr id="723" name="Google Shape;723;g1069dad8cb3_0_1280"/>
          <p:cNvSpPr/>
          <p:nvPr/>
        </p:nvSpPr>
        <p:spPr>
          <a:xfrm>
            <a:off x="333000" y="992225"/>
            <a:ext cx="8457600" cy="666600"/>
          </a:xfrm>
          <a:prstGeom prst="rect">
            <a:avLst/>
          </a:prstGeom>
          <a:solidFill>
            <a:srgbClr val="F9FFFF"/>
          </a:solidFill>
          <a:ln>
            <a:noFill/>
          </a:ln>
          <a:effectLst>
            <a:outerShdw blurRad="85725" dist="47625" dir="5400000" algn="bl" rotWithShape="0">
              <a:srgbClr val="000000">
                <a:alpha val="20000"/>
              </a:srgbClr>
            </a:outerShdw>
          </a:effectLst>
        </p:spPr>
        <p:txBody>
          <a:bodyPr spcFirstLastPara="1" wrap="square" lIns="198000" tIns="90000" rIns="91425" bIns="91425" anchor="ctr" anchorCtr="0">
            <a:noAutofit/>
          </a:bodyPr>
          <a:lstStyle/>
          <a:p>
            <a:pPr marL="0" lvl="0" indent="0" algn="l" rtl="0">
              <a:spcBef>
                <a:spcPts val="0"/>
              </a:spcBef>
              <a:spcAft>
                <a:spcPts val="0"/>
              </a:spcAft>
              <a:buClr>
                <a:srgbClr val="000000"/>
              </a:buClr>
              <a:buSzPts val="1000"/>
              <a:buFont typeface="Arial"/>
              <a:buNone/>
            </a:pPr>
            <a:r>
              <a:rPr lang="en-GB" sz="1200" b="1" u="sng">
                <a:latin typeface="Roboto"/>
                <a:ea typeface="Roboto"/>
                <a:cs typeface="Roboto"/>
                <a:sym typeface="Roboto"/>
              </a:rPr>
              <a:t>As a user</a:t>
            </a:r>
            <a:r>
              <a:rPr lang="en-GB" sz="1200">
                <a:latin typeface="Roboto"/>
                <a:ea typeface="Roboto"/>
                <a:cs typeface="Roboto"/>
                <a:sym typeface="Roboto"/>
              </a:rPr>
              <a:t> </a:t>
            </a:r>
            <a:r>
              <a:rPr lang="en-GB" sz="1200" b="1">
                <a:latin typeface="Roboto"/>
                <a:ea typeface="Roboto"/>
                <a:cs typeface="Roboto"/>
                <a:sym typeface="Roboto"/>
              </a:rPr>
              <a:t>I need</a:t>
            </a:r>
            <a:r>
              <a:rPr lang="en-GB" sz="1200">
                <a:latin typeface="Roboto"/>
                <a:ea typeface="Roboto"/>
                <a:cs typeface="Roboto"/>
                <a:sym typeface="Roboto"/>
              </a:rPr>
              <a:t> to find operational value from the PCoE </a:t>
            </a:r>
            <a:r>
              <a:rPr lang="en-GB" sz="1200" b="1">
                <a:latin typeface="Roboto"/>
                <a:ea typeface="Roboto"/>
                <a:cs typeface="Roboto"/>
                <a:sym typeface="Roboto"/>
              </a:rPr>
              <a:t>so that I can</a:t>
            </a:r>
            <a:r>
              <a:rPr lang="en-GB" sz="1200">
                <a:latin typeface="Roboto"/>
                <a:ea typeface="Roboto"/>
                <a:cs typeface="Roboto"/>
                <a:sym typeface="Roboto"/>
              </a:rPr>
              <a:t> focus on the practical delivery of policies.</a:t>
            </a:r>
            <a:endParaRPr sz="1200" u="none" strike="noStrike" cap="none">
              <a:solidFill>
                <a:schemeClr val="dk1"/>
              </a:solidFill>
              <a:latin typeface="Roboto"/>
              <a:ea typeface="Roboto"/>
              <a:cs typeface="Roboto"/>
              <a:sym typeface="Roboto"/>
            </a:endParaRPr>
          </a:p>
        </p:txBody>
      </p:sp>
      <p:sp>
        <p:nvSpPr>
          <p:cNvPr id="724" name="Google Shape;724;g1069dad8cb3_0_1280"/>
          <p:cNvSpPr/>
          <p:nvPr/>
        </p:nvSpPr>
        <p:spPr>
          <a:xfrm>
            <a:off x="333000" y="992225"/>
            <a:ext cx="70800" cy="6666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g1069dad8cb3_0_1280"/>
          <p:cNvSpPr/>
          <p:nvPr/>
        </p:nvSpPr>
        <p:spPr>
          <a:xfrm>
            <a:off x="333000" y="1846375"/>
            <a:ext cx="4401000" cy="2721300"/>
          </a:xfrm>
          <a:prstGeom prst="rect">
            <a:avLst/>
          </a:prstGeom>
          <a:solidFill>
            <a:srgbClr val="F9FFFF"/>
          </a:solidFill>
          <a:ln>
            <a:noFill/>
          </a:ln>
          <a:effectLst>
            <a:outerShdw blurRad="85725" dist="47625" dir="5400000" algn="bl" rotWithShape="0">
              <a:srgbClr val="000000">
                <a:alpha val="20000"/>
              </a:srgbClr>
            </a:outerShdw>
          </a:effectLst>
        </p:spPr>
        <p:txBody>
          <a:bodyPr spcFirstLastPara="1" wrap="square" lIns="198000" tIns="90000" rIns="91425" bIns="91425" anchor="t" anchorCtr="0">
            <a:noAutofit/>
          </a:bodyPr>
          <a:lstStyle/>
          <a:p>
            <a:pPr marL="0" lvl="0" indent="0" algn="l" rtl="0">
              <a:spcBef>
                <a:spcPts val="0"/>
              </a:spcBef>
              <a:spcAft>
                <a:spcPts val="0"/>
              </a:spcAft>
              <a:buClr>
                <a:srgbClr val="000000"/>
              </a:buClr>
              <a:buSzPts val="1000"/>
              <a:buFont typeface="Arial"/>
              <a:buNone/>
            </a:pPr>
            <a:r>
              <a:rPr lang="en-GB" sz="1200" b="1">
                <a:latin typeface="Roboto"/>
                <a:ea typeface="Roboto"/>
                <a:cs typeface="Roboto"/>
                <a:sym typeface="Roboto"/>
              </a:rPr>
              <a:t>Needs Detail</a:t>
            </a:r>
            <a:endParaRPr sz="1200" b="1">
              <a:latin typeface="Roboto"/>
              <a:ea typeface="Roboto"/>
              <a:cs typeface="Roboto"/>
              <a:sym typeface="Roboto"/>
            </a:endParaRPr>
          </a:p>
          <a:p>
            <a:pPr marL="0" lvl="0" indent="0" algn="l" rtl="0">
              <a:spcBef>
                <a:spcPts val="0"/>
              </a:spcBef>
              <a:spcAft>
                <a:spcPts val="0"/>
              </a:spcAft>
              <a:buClr>
                <a:srgbClr val="000000"/>
              </a:buClr>
              <a:buSzPts val="1000"/>
              <a:buFont typeface="Arial"/>
              <a:buNone/>
            </a:pPr>
            <a:endParaRPr sz="1200" b="1">
              <a:latin typeface="Roboto"/>
              <a:ea typeface="Roboto"/>
              <a:cs typeface="Roboto"/>
              <a:sym typeface="Roboto"/>
            </a:endParaRPr>
          </a:p>
          <a:p>
            <a:pPr marL="0" lvl="0" indent="0" algn="l" rtl="0">
              <a:spcBef>
                <a:spcPts val="0"/>
              </a:spcBef>
              <a:spcAft>
                <a:spcPts val="0"/>
              </a:spcAft>
              <a:buClr>
                <a:srgbClr val="000000"/>
              </a:buClr>
              <a:buSzPts val="1000"/>
              <a:buFont typeface="Arial"/>
              <a:buNone/>
            </a:pPr>
            <a:r>
              <a:rPr lang="en-GB" sz="1100">
                <a:latin typeface="Roboto"/>
                <a:ea typeface="Roboto"/>
                <a:cs typeface="Roboto"/>
                <a:sym typeface="Roboto"/>
              </a:rPr>
              <a:t>The challenge for the community in driving policy outcomes through procurement is that there is limited guidance and support on how to practically deliver the policies that are created.</a:t>
            </a: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r>
              <a:rPr lang="en-GB" sz="1100">
                <a:latin typeface="Roboto"/>
                <a:ea typeface="Roboto"/>
                <a:cs typeface="Roboto"/>
                <a:sym typeface="Roboto"/>
              </a:rPr>
              <a:t>There is therefore a need for the PCoE to focus not on showcasing the policies, but a place where guidance and expertise can be found to inform the Welsh procurement community on how best to implement policy.</a:t>
            </a: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r>
              <a:rPr lang="en-GB" sz="1100">
                <a:latin typeface="Roboto"/>
                <a:ea typeface="Roboto"/>
                <a:cs typeface="Roboto"/>
                <a:sym typeface="Roboto"/>
              </a:rPr>
              <a:t>There is a wider concern that the PCoE becomes a repository for existing policy documentation.</a:t>
            </a: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r>
              <a:rPr lang="en-GB" sz="1200">
                <a:latin typeface="Roboto"/>
                <a:ea typeface="Roboto"/>
                <a:cs typeface="Roboto"/>
                <a:sym typeface="Roboto"/>
              </a:rPr>
              <a:t>.</a:t>
            </a:r>
            <a:endParaRPr sz="1200">
              <a:latin typeface="Roboto"/>
              <a:ea typeface="Roboto"/>
              <a:cs typeface="Roboto"/>
              <a:sym typeface="Roboto"/>
            </a:endParaRPr>
          </a:p>
        </p:txBody>
      </p:sp>
      <p:sp>
        <p:nvSpPr>
          <p:cNvPr id="726" name="Google Shape;726;g1069dad8cb3_0_1280"/>
          <p:cNvSpPr/>
          <p:nvPr/>
        </p:nvSpPr>
        <p:spPr>
          <a:xfrm>
            <a:off x="333000" y="1846375"/>
            <a:ext cx="70800" cy="2721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g1069dad8cb3_0_1280"/>
          <p:cNvSpPr txBox="1"/>
          <p:nvPr/>
        </p:nvSpPr>
        <p:spPr>
          <a:xfrm>
            <a:off x="228600" y="0"/>
            <a:ext cx="1749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a:solidFill>
                  <a:schemeClr val="accent2"/>
                </a:solidFill>
                <a:latin typeface="Roboto"/>
                <a:ea typeface="Roboto"/>
                <a:cs typeface="Roboto"/>
                <a:sym typeface="Roboto"/>
              </a:rPr>
              <a:t>02 - Service</a:t>
            </a:r>
            <a:endParaRPr sz="700">
              <a:solidFill>
                <a:schemeClr val="accent2"/>
              </a:solidFill>
              <a:latin typeface="Roboto"/>
              <a:ea typeface="Roboto"/>
              <a:cs typeface="Roboto"/>
              <a:sym typeface="Roboto"/>
            </a:endParaRPr>
          </a:p>
        </p:txBody>
      </p:sp>
      <p:sp>
        <p:nvSpPr>
          <p:cNvPr id="728" name="Google Shape;728;g1069dad8cb3_0_1280"/>
          <p:cNvSpPr/>
          <p:nvPr/>
        </p:nvSpPr>
        <p:spPr>
          <a:xfrm>
            <a:off x="4946402" y="1853150"/>
            <a:ext cx="3844200" cy="423000"/>
          </a:xfrm>
          <a:prstGeom prst="roundRect">
            <a:avLst>
              <a:gd name="adj" fmla="val 16667"/>
            </a:avLst>
          </a:prstGeom>
          <a:solidFill>
            <a:srgbClr val="49C0F9">
              <a:alpha val="21180"/>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We are a delivery organisation but could do with support on practical policy deployment</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729" name="Google Shape;729;g1069dad8cb3_0_1280"/>
          <p:cNvPicPr preferRelativeResize="0"/>
          <p:nvPr/>
        </p:nvPicPr>
        <p:blipFill rotWithShape="1">
          <a:blip r:embed="rId4">
            <a:alphaModFix/>
          </a:blip>
          <a:srcRect/>
          <a:stretch/>
        </p:blipFill>
        <p:spPr>
          <a:xfrm>
            <a:off x="5087180" y="1916522"/>
            <a:ext cx="303145" cy="296259"/>
          </a:xfrm>
          <a:prstGeom prst="rect">
            <a:avLst/>
          </a:prstGeom>
          <a:noFill/>
          <a:ln>
            <a:noFill/>
          </a:ln>
        </p:spPr>
      </p:pic>
      <p:sp>
        <p:nvSpPr>
          <p:cNvPr id="730" name="Google Shape;730;g1069dad8cb3_0_1280"/>
          <p:cNvSpPr/>
          <p:nvPr/>
        </p:nvSpPr>
        <p:spPr>
          <a:xfrm>
            <a:off x="4946402" y="2436450"/>
            <a:ext cx="3844200" cy="423000"/>
          </a:xfrm>
          <a:prstGeom prst="roundRect">
            <a:avLst>
              <a:gd name="adj" fmla="val 16667"/>
            </a:avLst>
          </a:prstGeom>
          <a:solidFill>
            <a:srgbClr val="49C0F9">
              <a:alpha val="21180"/>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"There have been recent decarb working groups that have been effective".</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731" name="Google Shape;731;g1069dad8cb3_0_1280"/>
          <p:cNvPicPr preferRelativeResize="0"/>
          <p:nvPr/>
        </p:nvPicPr>
        <p:blipFill rotWithShape="1">
          <a:blip r:embed="rId4">
            <a:alphaModFix/>
          </a:blip>
          <a:srcRect/>
          <a:stretch/>
        </p:blipFill>
        <p:spPr>
          <a:xfrm>
            <a:off x="5087180" y="2499822"/>
            <a:ext cx="303145" cy="296259"/>
          </a:xfrm>
          <a:prstGeom prst="rect">
            <a:avLst/>
          </a:prstGeom>
          <a:noFill/>
          <a:ln>
            <a:noFill/>
          </a:ln>
        </p:spPr>
      </p:pic>
      <p:sp>
        <p:nvSpPr>
          <p:cNvPr id="732" name="Google Shape;732;g1069dad8cb3_0_1280"/>
          <p:cNvSpPr/>
          <p:nvPr/>
        </p:nvSpPr>
        <p:spPr>
          <a:xfrm>
            <a:off x="4946402" y="3019750"/>
            <a:ext cx="3844200" cy="423000"/>
          </a:xfrm>
          <a:prstGeom prst="roundRect">
            <a:avLst>
              <a:gd name="adj" fmla="val 16667"/>
            </a:avLst>
          </a:prstGeom>
          <a:solidFill>
            <a:srgbClr val="49C0F9">
              <a:alpha val="21180"/>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Enables flexible approaches to procurement</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733" name="Google Shape;733;g1069dad8cb3_0_1280"/>
          <p:cNvPicPr preferRelativeResize="0"/>
          <p:nvPr/>
        </p:nvPicPr>
        <p:blipFill rotWithShape="1">
          <a:blip r:embed="rId4">
            <a:alphaModFix/>
          </a:blip>
          <a:srcRect/>
          <a:stretch/>
        </p:blipFill>
        <p:spPr>
          <a:xfrm>
            <a:off x="5087180" y="3083122"/>
            <a:ext cx="303145" cy="296259"/>
          </a:xfrm>
          <a:prstGeom prst="rect">
            <a:avLst/>
          </a:prstGeom>
          <a:noFill/>
          <a:ln>
            <a:noFill/>
          </a:ln>
        </p:spPr>
      </p:pic>
      <p:sp>
        <p:nvSpPr>
          <p:cNvPr id="734" name="Google Shape;734;g1069dad8cb3_0_1280"/>
          <p:cNvSpPr/>
          <p:nvPr/>
        </p:nvSpPr>
        <p:spPr>
          <a:xfrm>
            <a:off x="4946402" y="3561463"/>
            <a:ext cx="3844200" cy="423000"/>
          </a:xfrm>
          <a:prstGeom prst="roundRect">
            <a:avLst>
              <a:gd name="adj" fmla="val 16667"/>
            </a:avLst>
          </a:prstGeom>
          <a:solidFill>
            <a:srgbClr val="49C0F9">
              <a:alpha val="21180"/>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This needs to be practical and hands on”</a:t>
            </a:r>
            <a:endParaRPr sz="1000" b="1" i="1" u="none" strike="noStrike" cap="none">
              <a:solidFill>
                <a:schemeClr val="dk1"/>
              </a:solidFill>
              <a:latin typeface="Roboto"/>
              <a:ea typeface="Roboto"/>
              <a:cs typeface="Roboto"/>
              <a:sym typeface="Roboto"/>
            </a:endParaRPr>
          </a:p>
        </p:txBody>
      </p:sp>
      <p:pic>
        <p:nvPicPr>
          <p:cNvPr id="735" name="Google Shape;735;g1069dad8cb3_0_1280"/>
          <p:cNvPicPr preferRelativeResize="0"/>
          <p:nvPr/>
        </p:nvPicPr>
        <p:blipFill rotWithShape="1">
          <a:blip r:embed="rId4">
            <a:alphaModFix/>
          </a:blip>
          <a:srcRect/>
          <a:stretch/>
        </p:blipFill>
        <p:spPr>
          <a:xfrm>
            <a:off x="5087180" y="3624835"/>
            <a:ext cx="303145" cy="296259"/>
          </a:xfrm>
          <a:prstGeom prst="rect">
            <a:avLst/>
          </a:prstGeom>
          <a:noFill/>
          <a:ln>
            <a:noFill/>
          </a:ln>
        </p:spPr>
      </p:pic>
      <p:sp>
        <p:nvSpPr>
          <p:cNvPr id="736" name="Google Shape;736;g1069dad8cb3_0_1280"/>
          <p:cNvSpPr/>
          <p:nvPr/>
        </p:nvSpPr>
        <p:spPr>
          <a:xfrm>
            <a:off x="4946402" y="4144763"/>
            <a:ext cx="3844200" cy="423000"/>
          </a:xfrm>
          <a:prstGeom prst="roundRect">
            <a:avLst>
              <a:gd name="adj" fmla="val 16667"/>
            </a:avLst>
          </a:prstGeom>
          <a:solidFill>
            <a:srgbClr val="49C0F9">
              <a:alpha val="21180"/>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There is Inconsistency in Policy Delivery</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737" name="Google Shape;737;g1069dad8cb3_0_1280"/>
          <p:cNvPicPr preferRelativeResize="0"/>
          <p:nvPr/>
        </p:nvPicPr>
        <p:blipFill rotWithShape="1">
          <a:blip r:embed="rId4">
            <a:alphaModFix/>
          </a:blip>
          <a:srcRect/>
          <a:stretch/>
        </p:blipFill>
        <p:spPr>
          <a:xfrm>
            <a:off x="5087180" y="4208135"/>
            <a:ext cx="303145" cy="29625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g1069dad8cb3_0_1487"/>
          <p:cNvSpPr txBox="1"/>
          <p:nvPr/>
        </p:nvSpPr>
        <p:spPr>
          <a:xfrm>
            <a:off x="379800" y="443350"/>
            <a:ext cx="7410600" cy="347100"/>
          </a:xfrm>
          <a:prstGeom prst="rect">
            <a:avLst/>
          </a:prstGeom>
          <a:noFill/>
          <a:ln>
            <a:noFill/>
          </a:ln>
        </p:spPr>
        <p:txBody>
          <a:bodyPr spcFirstLastPara="1" wrap="square" lIns="32025" tIns="37825" rIns="32025" bIns="37825" anchor="t" anchorCtr="0">
            <a:noAutofit/>
          </a:bodyPr>
          <a:lstStyle/>
          <a:p>
            <a:pPr marL="0" marR="0" lvl="0" indent="0" algn="l" rtl="0">
              <a:lnSpc>
                <a:spcPct val="100000"/>
              </a:lnSpc>
              <a:spcBef>
                <a:spcPts val="300"/>
              </a:spcBef>
              <a:spcAft>
                <a:spcPts val="0"/>
              </a:spcAft>
              <a:buClr>
                <a:srgbClr val="000000"/>
              </a:buClr>
              <a:buSzPts val="2000"/>
              <a:buFont typeface="Arial"/>
              <a:buNone/>
            </a:pPr>
            <a:r>
              <a:rPr lang="en-GB" sz="2000">
                <a:latin typeface="Playfair Display"/>
                <a:ea typeface="Playfair Display"/>
                <a:cs typeface="Playfair Display"/>
                <a:sym typeface="Playfair Display"/>
              </a:rPr>
              <a:t>There is a </a:t>
            </a:r>
            <a:r>
              <a:rPr lang="en-GB" sz="2000" b="1">
                <a:latin typeface="Playfair Display"/>
                <a:ea typeface="Playfair Display"/>
                <a:cs typeface="Playfair Display"/>
                <a:sym typeface="Playfair Display"/>
              </a:rPr>
              <a:t>n</a:t>
            </a:r>
            <a:r>
              <a:rPr lang="en-GB" sz="2000" b="1" i="0" u="none" strike="noStrike" cap="none">
                <a:solidFill>
                  <a:srgbClr val="000000"/>
                </a:solidFill>
                <a:latin typeface="Playfair Display"/>
                <a:ea typeface="Playfair Display"/>
                <a:cs typeface="Playfair Display"/>
                <a:sym typeface="Playfair Display"/>
              </a:rPr>
              <a:t>eed </a:t>
            </a:r>
            <a:r>
              <a:rPr lang="en-GB" sz="2000">
                <a:latin typeface="Playfair Display"/>
                <a:ea typeface="Playfair Display"/>
                <a:cs typeface="Playfair Display"/>
                <a:sym typeface="Playfair Display"/>
              </a:rPr>
              <a:t>for </a:t>
            </a:r>
            <a:r>
              <a:rPr lang="en-GB" sz="2000" b="1" i="1">
                <a:latin typeface="Playfair Display"/>
                <a:ea typeface="Playfair Display"/>
                <a:cs typeface="Playfair Display"/>
                <a:sym typeface="Playfair Display"/>
              </a:rPr>
              <a:t>guidance </a:t>
            </a:r>
            <a:r>
              <a:rPr lang="en-GB" sz="2000">
                <a:latin typeface="Playfair Display"/>
                <a:ea typeface="Playfair Display"/>
                <a:cs typeface="Playfair Display"/>
                <a:sym typeface="Playfair Display"/>
              </a:rPr>
              <a:t>on procurement policy outcomes</a:t>
            </a:r>
            <a:endParaRPr sz="2000" strike="noStrike" cap="none">
              <a:solidFill>
                <a:srgbClr val="000000"/>
              </a:solidFill>
              <a:latin typeface="Playfair Display"/>
              <a:ea typeface="Playfair Display"/>
              <a:cs typeface="Playfair Display"/>
              <a:sym typeface="Playfair Display"/>
            </a:endParaRPr>
          </a:p>
        </p:txBody>
      </p:sp>
      <p:grpSp>
        <p:nvGrpSpPr>
          <p:cNvPr id="743" name="Google Shape;743;g1069dad8cb3_0_1487"/>
          <p:cNvGrpSpPr/>
          <p:nvPr/>
        </p:nvGrpSpPr>
        <p:grpSpPr>
          <a:xfrm>
            <a:off x="296790" y="862475"/>
            <a:ext cx="8457706" cy="9300"/>
            <a:chOff x="296790" y="862475"/>
            <a:chExt cx="8457706" cy="9300"/>
          </a:xfrm>
        </p:grpSpPr>
        <p:sp>
          <p:nvSpPr>
            <p:cNvPr id="744" name="Google Shape;744;g1069dad8cb3_0_1487"/>
            <p:cNvSpPr/>
            <p:nvPr/>
          </p:nvSpPr>
          <p:spPr>
            <a:xfrm flipH="1">
              <a:off x="296790" y="862475"/>
              <a:ext cx="2819100" cy="9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g1069dad8cb3_0_1487"/>
            <p:cNvSpPr/>
            <p:nvPr/>
          </p:nvSpPr>
          <p:spPr>
            <a:xfrm flipH="1">
              <a:off x="3116093" y="862475"/>
              <a:ext cx="2819100" cy="9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g1069dad8cb3_0_1487"/>
            <p:cNvSpPr/>
            <p:nvPr/>
          </p:nvSpPr>
          <p:spPr>
            <a:xfrm flipH="1">
              <a:off x="5935396" y="862475"/>
              <a:ext cx="2819100" cy="9300"/>
            </a:xfrm>
            <a:prstGeom prst="rect">
              <a:avLst/>
            </a:prstGeom>
            <a:solidFill>
              <a:srgbClr val="F8A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47" name="Google Shape;747;g1069dad8cb3_0_148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GB" sz="1000">
                <a:latin typeface="Playfair Display"/>
                <a:ea typeface="Playfair Display"/>
                <a:cs typeface="Playfair Display"/>
                <a:sym typeface="Playfair Display"/>
              </a:rPr>
              <a:t>17</a:t>
            </a:fld>
            <a:endParaRPr sz="1000">
              <a:latin typeface="Playfair Display"/>
              <a:ea typeface="Playfair Display"/>
              <a:cs typeface="Playfair Display"/>
              <a:sym typeface="Playfair Display"/>
            </a:endParaRPr>
          </a:p>
        </p:txBody>
      </p:sp>
      <p:pic>
        <p:nvPicPr>
          <p:cNvPr id="748" name="Google Shape;748;g1069dad8cb3_0_1487"/>
          <p:cNvPicPr preferRelativeResize="0"/>
          <p:nvPr/>
        </p:nvPicPr>
        <p:blipFill rotWithShape="1">
          <a:blip r:embed="rId3">
            <a:alphaModFix/>
          </a:blip>
          <a:srcRect/>
          <a:stretch/>
        </p:blipFill>
        <p:spPr>
          <a:xfrm>
            <a:off x="8060050" y="131217"/>
            <a:ext cx="694449" cy="666674"/>
          </a:xfrm>
          <a:prstGeom prst="rect">
            <a:avLst/>
          </a:prstGeom>
          <a:noFill/>
          <a:ln>
            <a:noFill/>
          </a:ln>
        </p:spPr>
      </p:pic>
      <p:sp>
        <p:nvSpPr>
          <p:cNvPr id="749" name="Google Shape;749;g1069dad8cb3_0_1487"/>
          <p:cNvSpPr/>
          <p:nvPr/>
        </p:nvSpPr>
        <p:spPr>
          <a:xfrm>
            <a:off x="333000" y="992225"/>
            <a:ext cx="8457600" cy="666600"/>
          </a:xfrm>
          <a:prstGeom prst="rect">
            <a:avLst/>
          </a:prstGeom>
          <a:solidFill>
            <a:srgbClr val="F9FFFF"/>
          </a:solidFill>
          <a:ln>
            <a:noFill/>
          </a:ln>
          <a:effectLst>
            <a:outerShdw blurRad="85725" dist="47625" dir="5400000" algn="bl" rotWithShape="0">
              <a:srgbClr val="000000">
                <a:alpha val="20000"/>
              </a:srgbClr>
            </a:outerShdw>
          </a:effectLst>
        </p:spPr>
        <p:txBody>
          <a:bodyPr spcFirstLastPara="1" wrap="square" lIns="198000" tIns="90000" rIns="91425" bIns="91425" anchor="ctr" anchorCtr="0">
            <a:noAutofit/>
          </a:bodyPr>
          <a:lstStyle/>
          <a:p>
            <a:pPr marL="0" lvl="0" indent="0" algn="l" rtl="0">
              <a:spcBef>
                <a:spcPts val="0"/>
              </a:spcBef>
              <a:spcAft>
                <a:spcPts val="0"/>
              </a:spcAft>
              <a:buClr>
                <a:srgbClr val="000000"/>
              </a:buClr>
              <a:buSzPts val="1000"/>
              <a:buFont typeface="Arial"/>
              <a:buNone/>
            </a:pPr>
            <a:r>
              <a:rPr lang="en-GB" sz="1200" b="1" u="sng">
                <a:latin typeface="Roboto"/>
                <a:ea typeface="Roboto"/>
                <a:cs typeface="Roboto"/>
                <a:sym typeface="Roboto"/>
              </a:rPr>
              <a:t>As a user</a:t>
            </a:r>
            <a:r>
              <a:rPr lang="en-GB" sz="1200">
                <a:latin typeface="Roboto"/>
                <a:ea typeface="Roboto"/>
                <a:cs typeface="Roboto"/>
                <a:sym typeface="Roboto"/>
              </a:rPr>
              <a:t> </a:t>
            </a:r>
            <a:r>
              <a:rPr lang="en-GB" sz="1200" b="1">
                <a:latin typeface="Roboto"/>
                <a:ea typeface="Roboto"/>
                <a:cs typeface="Roboto"/>
                <a:sym typeface="Roboto"/>
              </a:rPr>
              <a:t>I need</a:t>
            </a:r>
            <a:r>
              <a:rPr lang="en-GB" sz="1200">
                <a:latin typeface="Roboto"/>
                <a:ea typeface="Roboto"/>
                <a:cs typeface="Roboto"/>
                <a:sym typeface="Roboto"/>
              </a:rPr>
              <a:t> the ability to obtain guidance on how to prioritise, adopt or maintain the various policy requirements asked of me </a:t>
            </a:r>
            <a:r>
              <a:rPr lang="en-GB" sz="1200" b="1">
                <a:latin typeface="Roboto"/>
                <a:ea typeface="Roboto"/>
                <a:cs typeface="Roboto"/>
                <a:sym typeface="Roboto"/>
              </a:rPr>
              <a:t>so that I can</a:t>
            </a:r>
            <a:r>
              <a:rPr lang="en-GB" sz="1200">
                <a:latin typeface="Roboto"/>
                <a:ea typeface="Roboto"/>
                <a:cs typeface="Roboto"/>
                <a:sym typeface="Roboto"/>
              </a:rPr>
              <a:t> deliver policy requirements effectively.</a:t>
            </a:r>
            <a:endParaRPr sz="1200" u="none" strike="noStrike" cap="none">
              <a:solidFill>
                <a:schemeClr val="dk1"/>
              </a:solidFill>
              <a:latin typeface="Roboto"/>
              <a:ea typeface="Roboto"/>
              <a:cs typeface="Roboto"/>
              <a:sym typeface="Roboto"/>
            </a:endParaRPr>
          </a:p>
        </p:txBody>
      </p:sp>
      <p:sp>
        <p:nvSpPr>
          <p:cNvPr id="750" name="Google Shape;750;g1069dad8cb3_0_1487"/>
          <p:cNvSpPr/>
          <p:nvPr/>
        </p:nvSpPr>
        <p:spPr>
          <a:xfrm>
            <a:off x="333000" y="992225"/>
            <a:ext cx="70800" cy="6666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g1069dad8cb3_0_1487"/>
          <p:cNvSpPr/>
          <p:nvPr/>
        </p:nvSpPr>
        <p:spPr>
          <a:xfrm>
            <a:off x="333000" y="1846375"/>
            <a:ext cx="4401000" cy="2721300"/>
          </a:xfrm>
          <a:prstGeom prst="rect">
            <a:avLst/>
          </a:prstGeom>
          <a:solidFill>
            <a:srgbClr val="F9FFFF"/>
          </a:solidFill>
          <a:ln>
            <a:noFill/>
          </a:ln>
          <a:effectLst>
            <a:outerShdw blurRad="85725" dist="47625" dir="5400000" algn="bl" rotWithShape="0">
              <a:srgbClr val="000000">
                <a:alpha val="20000"/>
              </a:srgbClr>
            </a:outerShdw>
          </a:effectLst>
        </p:spPr>
        <p:txBody>
          <a:bodyPr spcFirstLastPara="1" wrap="square" lIns="198000" tIns="90000" rIns="91425" bIns="91425" anchor="t" anchorCtr="0">
            <a:noAutofit/>
          </a:bodyPr>
          <a:lstStyle/>
          <a:p>
            <a:pPr marL="0" lvl="0" indent="0" algn="l" rtl="0">
              <a:spcBef>
                <a:spcPts val="0"/>
              </a:spcBef>
              <a:spcAft>
                <a:spcPts val="0"/>
              </a:spcAft>
              <a:buClr>
                <a:srgbClr val="000000"/>
              </a:buClr>
              <a:buSzPts val="1000"/>
              <a:buFont typeface="Arial"/>
              <a:buNone/>
            </a:pPr>
            <a:r>
              <a:rPr lang="en-GB" sz="1200" b="1">
                <a:latin typeface="Roboto"/>
                <a:ea typeface="Roboto"/>
                <a:cs typeface="Roboto"/>
                <a:sym typeface="Roboto"/>
              </a:rPr>
              <a:t>Needs Detail</a:t>
            </a:r>
            <a:endParaRPr sz="1200" b="1">
              <a:latin typeface="Roboto"/>
              <a:ea typeface="Roboto"/>
              <a:cs typeface="Roboto"/>
              <a:sym typeface="Roboto"/>
            </a:endParaRPr>
          </a:p>
          <a:p>
            <a:pPr marL="0" lvl="0" indent="0" algn="l" rtl="0">
              <a:spcBef>
                <a:spcPts val="0"/>
              </a:spcBef>
              <a:spcAft>
                <a:spcPts val="0"/>
              </a:spcAft>
              <a:buClr>
                <a:srgbClr val="000000"/>
              </a:buClr>
              <a:buSzPts val="1000"/>
              <a:buFont typeface="Arial"/>
              <a:buNone/>
            </a:pPr>
            <a:endParaRPr sz="1200" b="1">
              <a:latin typeface="Roboto"/>
              <a:ea typeface="Roboto"/>
              <a:cs typeface="Roboto"/>
              <a:sym typeface="Roboto"/>
            </a:endParaRPr>
          </a:p>
          <a:p>
            <a:pPr marL="0" lvl="0" indent="0" algn="l" rtl="0">
              <a:spcBef>
                <a:spcPts val="0"/>
              </a:spcBef>
              <a:spcAft>
                <a:spcPts val="0"/>
              </a:spcAft>
              <a:buClr>
                <a:srgbClr val="000000"/>
              </a:buClr>
              <a:buSzPts val="1000"/>
              <a:buFont typeface="Arial"/>
              <a:buNone/>
            </a:pPr>
            <a:r>
              <a:rPr lang="en-GB" sz="1100">
                <a:latin typeface="Roboto"/>
                <a:ea typeface="Roboto"/>
                <a:cs typeface="Roboto"/>
                <a:sym typeface="Roboto"/>
              </a:rPr>
              <a:t>The challenge for the procurement community is that relevant guidance is hard to find and when it is found it varies in quality and detail.</a:t>
            </a: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r>
              <a:rPr lang="en-GB" sz="1100">
                <a:latin typeface="Roboto"/>
                <a:ea typeface="Roboto"/>
                <a:cs typeface="Roboto"/>
                <a:sym typeface="Roboto"/>
              </a:rPr>
              <a:t>The need is therefore for the PCoE to be a place where the Wales procurement community can access guidance that is relevant to their specific needs and clearly articulates how to prioritise, adopt or maintain policy requirements. There is a need for this not to be duplicated or overlapping guidance, where it could also point to the correct guidance.</a:t>
            </a: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r>
              <a:rPr lang="en-GB" sz="1100">
                <a:latin typeface="Roboto"/>
                <a:ea typeface="Roboto"/>
                <a:cs typeface="Roboto"/>
                <a:sym typeface="Roboto"/>
              </a:rPr>
              <a:t>There is a wider concern that the PCoE doesn’t also include enough consideration of wider UK requirements</a:t>
            </a:r>
            <a:endParaRPr sz="1100">
              <a:latin typeface="Roboto"/>
              <a:ea typeface="Roboto"/>
              <a:cs typeface="Roboto"/>
              <a:sym typeface="Roboto"/>
            </a:endParaRPr>
          </a:p>
        </p:txBody>
      </p:sp>
      <p:sp>
        <p:nvSpPr>
          <p:cNvPr id="752" name="Google Shape;752;g1069dad8cb3_0_1487"/>
          <p:cNvSpPr/>
          <p:nvPr/>
        </p:nvSpPr>
        <p:spPr>
          <a:xfrm>
            <a:off x="333000" y="1846375"/>
            <a:ext cx="70800" cy="2721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g1069dad8cb3_0_1487"/>
          <p:cNvSpPr txBox="1"/>
          <p:nvPr/>
        </p:nvSpPr>
        <p:spPr>
          <a:xfrm>
            <a:off x="228600" y="0"/>
            <a:ext cx="1749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a:solidFill>
                  <a:schemeClr val="accent2"/>
                </a:solidFill>
                <a:latin typeface="Roboto"/>
                <a:ea typeface="Roboto"/>
                <a:cs typeface="Roboto"/>
                <a:sym typeface="Roboto"/>
              </a:rPr>
              <a:t>02 - Service</a:t>
            </a:r>
            <a:endParaRPr sz="700">
              <a:solidFill>
                <a:schemeClr val="accent2"/>
              </a:solidFill>
              <a:latin typeface="Roboto"/>
              <a:ea typeface="Roboto"/>
              <a:cs typeface="Roboto"/>
              <a:sym typeface="Roboto"/>
            </a:endParaRPr>
          </a:p>
        </p:txBody>
      </p:sp>
      <p:sp>
        <p:nvSpPr>
          <p:cNvPr id="754" name="Google Shape;754;g1069dad8cb3_0_1487"/>
          <p:cNvSpPr/>
          <p:nvPr/>
        </p:nvSpPr>
        <p:spPr>
          <a:xfrm>
            <a:off x="4946402" y="1853150"/>
            <a:ext cx="3844200" cy="423000"/>
          </a:xfrm>
          <a:prstGeom prst="roundRect">
            <a:avLst>
              <a:gd name="adj" fmla="val 16667"/>
            </a:avLst>
          </a:prstGeom>
          <a:solidFill>
            <a:srgbClr val="49C0F9">
              <a:alpha val="21180"/>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Whatever we do has to create a stronger bond between Welsh Gov,the National Procurement Network and UKG.</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755" name="Google Shape;755;g1069dad8cb3_0_1487"/>
          <p:cNvPicPr preferRelativeResize="0"/>
          <p:nvPr/>
        </p:nvPicPr>
        <p:blipFill rotWithShape="1">
          <a:blip r:embed="rId4">
            <a:alphaModFix/>
          </a:blip>
          <a:srcRect/>
          <a:stretch/>
        </p:blipFill>
        <p:spPr>
          <a:xfrm>
            <a:off x="5087180" y="1916522"/>
            <a:ext cx="303145" cy="296259"/>
          </a:xfrm>
          <a:prstGeom prst="rect">
            <a:avLst/>
          </a:prstGeom>
          <a:noFill/>
          <a:ln>
            <a:noFill/>
          </a:ln>
        </p:spPr>
      </p:pic>
      <p:sp>
        <p:nvSpPr>
          <p:cNvPr id="756" name="Google Shape;756;g1069dad8cb3_0_1487"/>
          <p:cNvSpPr/>
          <p:nvPr/>
        </p:nvSpPr>
        <p:spPr>
          <a:xfrm>
            <a:off x="4946402" y="2436450"/>
            <a:ext cx="3844200" cy="423000"/>
          </a:xfrm>
          <a:prstGeom prst="roundRect">
            <a:avLst>
              <a:gd name="adj" fmla="val 16667"/>
            </a:avLst>
          </a:prstGeom>
          <a:solidFill>
            <a:srgbClr val="49C0F9">
              <a:alpha val="21180"/>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Somewhere people can go to get guidance on responding</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757" name="Google Shape;757;g1069dad8cb3_0_1487"/>
          <p:cNvPicPr preferRelativeResize="0"/>
          <p:nvPr/>
        </p:nvPicPr>
        <p:blipFill rotWithShape="1">
          <a:blip r:embed="rId4">
            <a:alphaModFix/>
          </a:blip>
          <a:srcRect/>
          <a:stretch/>
        </p:blipFill>
        <p:spPr>
          <a:xfrm>
            <a:off x="5087180" y="2499822"/>
            <a:ext cx="303145" cy="296259"/>
          </a:xfrm>
          <a:prstGeom prst="rect">
            <a:avLst/>
          </a:prstGeom>
          <a:noFill/>
          <a:ln>
            <a:noFill/>
          </a:ln>
        </p:spPr>
      </p:pic>
      <p:sp>
        <p:nvSpPr>
          <p:cNvPr id="758" name="Google Shape;758;g1069dad8cb3_0_1487"/>
          <p:cNvSpPr/>
          <p:nvPr/>
        </p:nvSpPr>
        <p:spPr>
          <a:xfrm>
            <a:off x="4946402" y="3019750"/>
            <a:ext cx="3844200" cy="423000"/>
          </a:xfrm>
          <a:prstGeom prst="roundRect">
            <a:avLst>
              <a:gd name="adj" fmla="val 16667"/>
            </a:avLst>
          </a:prstGeom>
          <a:solidFill>
            <a:srgbClr val="49C0F9">
              <a:alpha val="21180"/>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“We need  more </a:t>
            </a:r>
            <a:r>
              <a:rPr lang="en-GB" sz="1000" i="1">
                <a:solidFill>
                  <a:schemeClr val="dk1"/>
                </a:solidFill>
                <a:latin typeface="Roboto"/>
                <a:ea typeface="Roboto"/>
                <a:cs typeface="Roboto"/>
                <a:sym typeface="Roboto"/>
              </a:rPr>
              <a:t>guidance on policy best practice</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759" name="Google Shape;759;g1069dad8cb3_0_1487"/>
          <p:cNvPicPr preferRelativeResize="0"/>
          <p:nvPr/>
        </p:nvPicPr>
        <p:blipFill rotWithShape="1">
          <a:blip r:embed="rId4">
            <a:alphaModFix/>
          </a:blip>
          <a:srcRect/>
          <a:stretch/>
        </p:blipFill>
        <p:spPr>
          <a:xfrm>
            <a:off x="5087180" y="3083122"/>
            <a:ext cx="303145" cy="296259"/>
          </a:xfrm>
          <a:prstGeom prst="rect">
            <a:avLst/>
          </a:prstGeom>
          <a:noFill/>
          <a:ln>
            <a:noFill/>
          </a:ln>
        </p:spPr>
      </p:pic>
      <p:sp>
        <p:nvSpPr>
          <p:cNvPr id="760" name="Google Shape;760;g1069dad8cb3_0_1487"/>
          <p:cNvSpPr/>
          <p:nvPr/>
        </p:nvSpPr>
        <p:spPr>
          <a:xfrm>
            <a:off x="4946402" y="3561463"/>
            <a:ext cx="3844200" cy="423000"/>
          </a:xfrm>
          <a:prstGeom prst="roundRect">
            <a:avLst>
              <a:gd name="adj" fmla="val 16667"/>
            </a:avLst>
          </a:prstGeom>
          <a:solidFill>
            <a:srgbClr val="49C0F9">
              <a:alpha val="21180"/>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C</a:t>
            </a:r>
            <a:r>
              <a:rPr lang="en-GB" sz="1000" b="0" i="1" u="none" strike="noStrike" cap="none">
                <a:solidFill>
                  <a:schemeClr val="dk1"/>
                </a:solidFill>
                <a:latin typeface="Roboto"/>
                <a:ea typeface="Roboto"/>
                <a:cs typeface="Roboto"/>
                <a:sym typeface="Roboto"/>
              </a:rPr>
              <a:t>ould it be a </a:t>
            </a:r>
            <a:r>
              <a:rPr lang="en-GB" sz="1000" i="1">
                <a:solidFill>
                  <a:schemeClr val="dk1"/>
                </a:solidFill>
                <a:latin typeface="Roboto"/>
                <a:ea typeface="Roboto"/>
                <a:cs typeface="Roboto"/>
                <a:sym typeface="Roboto"/>
              </a:rPr>
              <a:t>procurement route planner to show complete process and guidance for newcomers”</a:t>
            </a:r>
            <a:endParaRPr sz="1000" b="1" i="1" u="none" strike="noStrike" cap="none">
              <a:solidFill>
                <a:schemeClr val="dk1"/>
              </a:solidFill>
              <a:latin typeface="Roboto"/>
              <a:ea typeface="Roboto"/>
              <a:cs typeface="Roboto"/>
              <a:sym typeface="Roboto"/>
            </a:endParaRPr>
          </a:p>
        </p:txBody>
      </p:sp>
      <p:pic>
        <p:nvPicPr>
          <p:cNvPr id="761" name="Google Shape;761;g1069dad8cb3_0_1487"/>
          <p:cNvPicPr preferRelativeResize="0"/>
          <p:nvPr/>
        </p:nvPicPr>
        <p:blipFill rotWithShape="1">
          <a:blip r:embed="rId4">
            <a:alphaModFix/>
          </a:blip>
          <a:srcRect/>
          <a:stretch/>
        </p:blipFill>
        <p:spPr>
          <a:xfrm>
            <a:off x="5087180" y="3624835"/>
            <a:ext cx="303145" cy="296259"/>
          </a:xfrm>
          <a:prstGeom prst="rect">
            <a:avLst/>
          </a:prstGeom>
          <a:noFill/>
          <a:ln>
            <a:noFill/>
          </a:ln>
        </p:spPr>
      </p:pic>
      <p:sp>
        <p:nvSpPr>
          <p:cNvPr id="762" name="Google Shape;762;g1069dad8cb3_0_1487"/>
          <p:cNvSpPr/>
          <p:nvPr/>
        </p:nvSpPr>
        <p:spPr>
          <a:xfrm>
            <a:off x="4946402" y="4144763"/>
            <a:ext cx="3844200" cy="423000"/>
          </a:xfrm>
          <a:prstGeom prst="roundRect">
            <a:avLst>
              <a:gd name="adj" fmla="val 16667"/>
            </a:avLst>
          </a:prstGeom>
          <a:solidFill>
            <a:srgbClr val="49C0F9">
              <a:alpha val="21180"/>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It can’t just be a small CofE that is developing guidance to little effect</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763" name="Google Shape;763;g1069dad8cb3_0_1487"/>
          <p:cNvPicPr preferRelativeResize="0"/>
          <p:nvPr/>
        </p:nvPicPr>
        <p:blipFill rotWithShape="1">
          <a:blip r:embed="rId4">
            <a:alphaModFix/>
          </a:blip>
          <a:srcRect/>
          <a:stretch/>
        </p:blipFill>
        <p:spPr>
          <a:xfrm>
            <a:off x="5087180" y="4208135"/>
            <a:ext cx="303145" cy="29625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g1069dad8cb3_0_1513"/>
          <p:cNvSpPr txBox="1"/>
          <p:nvPr/>
        </p:nvSpPr>
        <p:spPr>
          <a:xfrm>
            <a:off x="379800" y="443350"/>
            <a:ext cx="7543500" cy="347100"/>
          </a:xfrm>
          <a:prstGeom prst="rect">
            <a:avLst/>
          </a:prstGeom>
          <a:noFill/>
          <a:ln>
            <a:noFill/>
          </a:ln>
        </p:spPr>
        <p:txBody>
          <a:bodyPr spcFirstLastPara="1" wrap="square" lIns="32025" tIns="37825" rIns="32025" bIns="37825" anchor="t" anchorCtr="0">
            <a:noAutofit/>
          </a:bodyPr>
          <a:lstStyle/>
          <a:p>
            <a:pPr marL="0" marR="0" lvl="0" indent="0" algn="l" rtl="0">
              <a:lnSpc>
                <a:spcPct val="100000"/>
              </a:lnSpc>
              <a:spcBef>
                <a:spcPts val="300"/>
              </a:spcBef>
              <a:spcAft>
                <a:spcPts val="0"/>
              </a:spcAft>
              <a:buClr>
                <a:srgbClr val="000000"/>
              </a:buClr>
              <a:buSzPts val="2000"/>
              <a:buFont typeface="Arial"/>
              <a:buNone/>
            </a:pPr>
            <a:r>
              <a:rPr lang="en-GB" sz="2000">
                <a:latin typeface="Playfair Display"/>
                <a:ea typeface="Playfair Display"/>
                <a:cs typeface="Playfair Display"/>
                <a:sym typeface="Playfair Display"/>
              </a:rPr>
              <a:t>There is a </a:t>
            </a:r>
            <a:r>
              <a:rPr lang="en-GB" sz="2000" b="1">
                <a:latin typeface="Playfair Display"/>
                <a:ea typeface="Playfair Display"/>
                <a:cs typeface="Playfair Display"/>
                <a:sym typeface="Playfair Display"/>
              </a:rPr>
              <a:t>n</a:t>
            </a:r>
            <a:r>
              <a:rPr lang="en-GB" sz="2000" b="1" i="0" u="none" strike="noStrike" cap="none">
                <a:solidFill>
                  <a:srgbClr val="000000"/>
                </a:solidFill>
                <a:latin typeface="Playfair Display"/>
                <a:ea typeface="Playfair Display"/>
                <a:cs typeface="Playfair Display"/>
                <a:sym typeface="Playfair Display"/>
              </a:rPr>
              <a:t>eed </a:t>
            </a:r>
            <a:r>
              <a:rPr lang="en-GB" sz="2000">
                <a:latin typeface="Playfair Display"/>
                <a:ea typeface="Playfair Display"/>
                <a:cs typeface="Playfair Display"/>
                <a:sym typeface="Playfair Display"/>
              </a:rPr>
              <a:t>to access </a:t>
            </a:r>
            <a:r>
              <a:rPr lang="en-GB" sz="2000" b="1" i="1">
                <a:latin typeface="Playfair Display"/>
                <a:ea typeface="Playfair Display"/>
                <a:cs typeface="Playfair Display"/>
                <a:sym typeface="Playfair Display"/>
              </a:rPr>
              <a:t>communities of practice </a:t>
            </a:r>
            <a:endParaRPr sz="2000" b="1" i="1" u="none" strike="noStrike" cap="none">
              <a:solidFill>
                <a:srgbClr val="000000"/>
              </a:solidFill>
              <a:latin typeface="Playfair Display"/>
              <a:ea typeface="Playfair Display"/>
              <a:cs typeface="Playfair Display"/>
              <a:sym typeface="Playfair Display"/>
            </a:endParaRPr>
          </a:p>
        </p:txBody>
      </p:sp>
      <p:grpSp>
        <p:nvGrpSpPr>
          <p:cNvPr id="769" name="Google Shape;769;g1069dad8cb3_0_1513"/>
          <p:cNvGrpSpPr/>
          <p:nvPr/>
        </p:nvGrpSpPr>
        <p:grpSpPr>
          <a:xfrm>
            <a:off x="296790" y="862475"/>
            <a:ext cx="8457706" cy="9300"/>
            <a:chOff x="296790" y="862475"/>
            <a:chExt cx="8457706" cy="9300"/>
          </a:xfrm>
        </p:grpSpPr>
        <p:sp>
          <p:nvSpPr>
            <p:cNvPr id="770" name="Google Shape;770;g1069dad8cb3_0_1513"/>
            <p:cNvSpPr/>
            <p:nvPr/>
          </p:nvSpPr>
          <p:spPr>
            <a:xfrm flipH="1">
              <a:off x="296790" y="862475"/>
              <a:ext cx="2819100" cy="9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1" name="Google Shape;771;g1069dad8cb3_0_1513"/>
            <p:cNvSpPr/>
            <p:nvPr/>
          </p:nvSpPr>
          <p:spPr>
            <a:xfrm flipH="1">
              <a:off x="3116093" y="862475"/>
              <a:ext cx="2819100" cy="9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Google Shape;772;g1069dad8cb3_0_1513"/>
            <p:cNvSpPr/>
            <p:nvPr/>
          </p:nvSpPr>
          <p:spPr>
            <a:xfrm flipH="1">
              <a:off x="5935396" y="862475"/>
              <a:ext cx="2819100" cy="9300"/>
            </a:xfrm>
            <a:prstGeom prst="rect">
              <a:avLst/>
            </a:prstGeom>
            <a:solidFill>
              <a:srgbClr val="F8A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73" name="Google Shape;773;g1069dad8cb3_0_151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GB" sz="1000">
                <a:latin typeface="Playfair Display"/>
                <a:ea typeface="Playfair Display"/>
                <a:cs typeface="Playfair Display"/>
                <a:sym typeface="Playfair Display"/>
              </a:rPr>
              <a:t>18</a:t>
            </a:fld>
            <a:endParaRPr sz="1000">
              <a:latin typeface="Playfair Display"/>
              <a:ea typeface="Playfair Display"/>
              <a:cs typeface="Playfair Display"/>
              <a:sym typeface="Playfair Display"/>
            </a:endParaRPr>
          </a:p>
        </p:txBody>
      </p:sp>
      <p:pic>
        <p:nvPicPr>
          <p:cNvPr id="774" name="Google Shape;774;g1069dad8cb3_0_1513"/>
          <p:cNvPicPr preferRelativeResize="0"/>
          <p:nvPr/>
        </p:nvPicPr>
        <p:blipFill rotWithShape="1">
          <a:blip r:embed="rId3">
            <a:alphaModFix/>
          </a:blip>
          <a:srcRect/>
          <a:stretch/>
        </p:blipFill>
        <p:spPr>
          <a:xfrm>
            <a:off x="8060050" y="131217"/>
            <a:ext cx="694449" cy="666674"/>
          </a:xfrm>
          <a:prstGeom prst="rect">
            <a:avLst/>
          </a:prstGeom>
          <a:noFill/>
          <a:ln>
            <a:noFill/>
          </a:ln>
        </p:spPr>
      </p:pic>
      <p:sp>
        <p:nvSpPr>
          <p:cNvPr id="775" name="Google Shape;775;g1069dad8cb3_0_1513"/>
          <p:cNvSpPr/>
          <p:nvPr/>
        </p:nvSpPr>
        <p:spPr>
          <a:xfrm>
            <a:off x="333000" y="992225"/>
            <a:ext cx="8457600" cy="666600"/>
          </a:xfrm>
          <a:prstGeom prst="rect">
            <a:avLst/>
          </a:prstGeom>
          <a:solidFill>
            <a:srgbClr val="F9FFFF"/>
          </a:solidFill>
          <a:ln>
            <a:noFill/>
          </a:ln>
          <a:effectLst>
            <a:outerShdw blurRad="85725" dist="47625" dir="5400000" algn="bl" rotWithShape="0">
              <a:srgbClr val="000000">
                <a:alpha val="20000"/>
              </a:srgbClr>
            </a:outerShdw>
          </a:effectLst>
        </p:spPr>
        <p:txBody>
          <a:bodyPr spcFirstLastPara="1" wrap="square" lIns="198000" tIns="90000" rIns="91425" bIns="91425" anchor="ctr" anchorCtr="0">
            <a:noAutofit/>
          </a:bodyPr>
          <a:lstStyle/>
          <a:p>
            <a:pPr marL="0" lvl="0" indent="0" algn="l" rtl="0">
              <a:spcBef>
                <a:spcPts val="0"/>
              </a:spcBef>
              <a:spcAft>
                <a:spcPts val="0"/>
              </a:spcAft>
              <a:buClr>
                <a:srgbClr val="000000"/>
              </a:buClr>
              <a:buSzPts val="1000"/>
              <a:buFont typeface="Arial"/>
              <a:buNone/>
            </a:pPr>
            <a:r>
              <a:rPr lang="en-GB" sz="1200" b="1" u="sng">
                <a:latin typeface="Roboto"/>
                <a:ea typeface="Roboto"/>
                <a:cs typeface="Roboto"/>
                <a:sym typeface="Roboto"/>
              </a:rPr>
              <a:t>As a user</a:t>
            </a:r>
            <a:r>
              <a:rPr lang="en-GB" sz="1200">
                <a:latin typeface="Roboto"/>
                <a:ea typeface="Roboto"/>
                <a:cs typeface="Roboto"/>
                <a:sym typeface="Roboto"/>
              </a:rPr>
              <a:t> </a:t>
            </a:r>
            <a:r>
              <a:rPr lang="en-GB" sz="1200" b="1">
                <a:latin typeface="Roboto"/>
                <a:ea typeface="Roboto"/>
                <a:cs typeface="Roboto"/>
                <a:sym typeface="Roboto"/>
              </a:rPr>
              <a:t>I need</a:t>
            </a:r>
            <a:r>
              <a:rPr lang="en-GB" sz="1200">
                <a:latin typeface="Roboto"/>
                <a:ea typeface="Roboto"/>
                <a:cs typeface="Roboto"/>
                <a:sym typeface="Roboto"/>
              </a:rPr>
              <a:t> a place where I can find best practice and share my experience </a:t>
            </a:r>
            <a:r>
              <a:rPr lang="en-GB" sz="1200" b="1">
                <a:latin typeface="Roboto"/>
                <a:ea typeface="Roboto"/>
                <a:cs typeface="Roboto"/>
                <a:sym typeface="Roboto"/>
              </a:rPr>
              <a:t>so that I </a:t>
            </a:r>
            <a:r>
              <a:rPr lang="en-GB" sz="1200">
                <a:latin typeface="Roboto"/>
                <a:ea typeface="Roboto"/>
                <a:cs typeface="Roboto"/>
                <a:sym typeface="Roboto"/>
              </a:rPr>
              <a:t>am learning from other experts in Wales and providing my insight in return.</a:t>
            </a:r>
            <a:endParaRPr sz="1200" u="none" strike="noStrike" cap="none">
              <a:solidFill>
                <a:schemeClr val="dk1"/>
              </a:solidFill>
              <a:latin typeface="Roboto"/>
              <a:ea typeface="Roboto"/>
              <a:cs typeface="Roboto"/>
              <a:sym typeface="Roboto"/>
            </a:endParaRPr>
          </a:p>
        </p:txBody>
      </p:sp>
      <p:sp>
        <p:nvSpPr>
          <p:cNvPr id="776" name="Google Shape;776;g1069dad8cb3_0_1513"/>
          <p:cNvSpPr/>
          <p:nvPr/>
        </p:nvSpPr>
        <p:spPr>
          <a:xfrm>
            <a:off x="333000" y="992225"/>
            <a:ext cx="70800" cy="6666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g1069dad8cb3_0_1513"/>
          <p:cNvSpPr/>
          <p:nvPr/>
        </p:nvSpPr>
        <p:spPr>
          <a:xfrm>
            <a:off x="333000" y="1846375"/>
            <a:ext cx="4401000" cy="2721300"/>
          </a:xfrm>
          <a:prstGeom prst="rect">
            <a:avLst/>
          </a:prstGeom>
          <a:solidFill>
            <a:srgbClr val="F9FFFF"/>
          </a:solidFill>
          <a:ln>
            <a:noFill/>
          </a:ln>
          <a:effectLst>
            <a:outerShdw blurRad="85725" dist="47625" dir="5400000" algn="bl" rotWithShape="0">
              <a:srgbClr val="000000">
                <a:alpha val="20000"/>
              </a:srgbClr>
            </a:outerShdw>
          </a:effectLst>
        </p:spPr>
        <p:txBody>
          <a:bodyPr spcFirstLastPara="1" wrap="square" lIns="198000" tIns="90000" rIns="91425" bIns="91425" anchor="t" anchorCtr="0">
            <a:noAutofit/>
          </a:bodyPr>
          <a:lstStyle/>
          <a:p>
            <a:pPr marL="0" lvl="0" indent="0" algn="l" rtl="0">
              <a:spcBef>
                <a:spcPts val="0"/>
              </a:spcBef>
              <a:spcAft>
                <a:spcPts val="0"/>
              </a:spcAft>
              <a:buClr>
                <a:srgbClr val="000000"/>
              </a:buClr>
              <a:buSzPts val="1000"/>
              <a:buFont typeface="Arial"/>
              <a:buNone/>
            </a:pPr>
            <a:r>
              <a:rPr lang="en-GB" sz="1200" b="1">
                <a:latin typeface="Roboto"/>
                <a:ea typeface="Roboto"/>
                <a:cs typeface="Roboto"/>
                <a:sym typeface="Roboto"/>
              </a:rPr>
              <a:t>Needs Detail</a:t>
            </a:r>
            <a:endParaRPr sz="1200" b="1">
              <a:latin typeface="Roboto"/>
              <a:ea typeface="Roboto"/>
              <a:cs typeface="Roboto"/>
              <a:sym typeface="Roboto"/>
            </a:endParaRPr>
          </a:p>
          <a:p>
            <a:pPr marL="0" lvl="0" indent="0" algn="l" rtl="0">
              <a:spcBef>
                <a:spcPts val="0"/>
              </a:spcBef>
              <a:spcAft>
                <a:spcPts val="0"/>
              </a:spcAft>
              <a:buClr>
                <a:srgbClr val="000000"/>
              </a:buClr>
              <a:buSzPts val="1000"/>
              <a:buFont typeface="Arial"/>
              <a:buNone/>
            </a:pPr>
            <a:endParaRPr sz="1200" b="1">
              <a:latin typeface="Roboto"/>
              <a:ea typeface="Roboto"/>
              <a:cs typeface="Roboto"/>
              <a:sym typeface="Roboto"/>
            </a:endParaRPr>
          </a:p>
          <a:p>
            <a:pPr marL="0" lvl="0" indent="0" algn="l" rtl="0">
              <a:spcBef>
                <a:spcPts val="0"/>
              </a:spcBef>
              <a:spcAft>
                <a:spcPts val="0"/>
              </a:spcAft>
              <a:buClr>
                <a:srgbClr val="000000"/>
              </a:buClr>
              <a:buSzPts val="1000"/>
              <a:buFont typeface="Arial"/>
              <a:buNone/>
            </a:pPr>
            <a:r>
              <a:rPr lang="en-GB" sz="1100">
                <a:latin typeface="Roboto"/>
                <a:ea typeface="Roboto"/>
                <a:cs typeface="Roboto"/>
                <a:sym typeface="Roboto"/>
              </a:rPr>
              <a:t>The challenge for the community in driving policy outcomes for procurement in Wales is that it is challenging to find groups with shared experience that understand the individual nuances of each sector or function.</a:t>
            </a: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r>
              <a:rPr lang="en-GB" sz="1100">
                <a:latin typeface="Roboto"/>
                <a:ea typeface="Roboto"/>
                <a:cs typeface="Roboto"/>
                <a:sym typeface="Roboto"/>
              </a:rPr>
              <a:t>The need is therefore that there is a place or a method for the procurement community to find out what communities of practice are already out there, what they are about, and how to join then. This is so that the community can learn from each other, and also come together as effective groups of best practice for Wales.</a:t>
            </a: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r>
              <a:rPr lang="en-GB" sz="1100">
                <a:latin typeface="Roboto"/>
                <a:ea typeface="Roboto"/>
                <a:cs typeface="Roboto"/>
                <a:sym typeface="Roboto"/>
              </a:rPr>
              <a:t>There is a wider concern that the PCoE will be driven from one direction only.</a:t>
            </a:r>
            <a:endParaRPr sz="1100">
              <a:latin typeface="Roboto"/>
              <a:ea typeface="Roboto"/>
              <a:cs typeface="Roboto"/>
              <a:sym typeface="Roboto"/>
            </a:endParaRPr>
          </a:p>
        </p:txBody>
      </p:sp>
      <p:sp>
        <p:nvSpPr>
          <p:cNvPr id="778" name="Google Shape;778;g1069dad8cb3_0_1513"/>
          <p:cNvSpPr/>
          <p:nvPr/>
        </p:nvSpPr>
        <p:spPr>
          <a:xfrm>
            <a:off x="333000" y="1846375"/>
            <a:ext cx="70800" cy="2721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g1069dad8cb3_0_1513"/>
          <p:cNvSpPr txBox="1"/>
          <p:nvPr/>
        </p:nvSpPr>
        <p:spPr>
          <a:xfrm>
            <a:off x="228600" y="0"/>
            <a:ext cx="1749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a:solidFill>
                  <a:schemeClr val="accent2"/>
                </a:solidFill>
                <a:latin typeface="Roboto"/>
                <a:ea typeface="Roboto"/>
                <a:cs typeface="Roboto"/>
                <a:sym typeface="Roboto"/>
              </a:rPr>
              <a:t>02 - Service</a:t>
            </a:r>
            <a:endParaRPr sz="700">
              <a:solidFill>
                <a:schemeClr val="accent2"/>
              </a:solidFill>
              <a:latin typeface="Roboto"/>
              <a:ea typeface="Roboto"/>
              <a:cs typeface="Roboto"/>
              <a:sym typeface="Roboto"/>
            </a:endParaRPr>
          </a:p>
        </p:txBody>
      </p:sp>
      <p:sp>
        <p:nvSpPr>
          <p:cNvPr id="780" name="Google Shape;780;g1069dad8cb3_0_1513"/>
          <p:cNvSpPr/>
          <p:nvPr/>
        </p:nvSpPr>
        <p:spPr>
          <a:xfrm>
            <a:off x="4946402" y="1853150"/>
            <a:ext cx="3844200" cy="423000"/>
          </a:xfrm>
          <a:prstGeom prst="roundRect">
            <a:avLst>
              <a:gd name="adj" fmla="val 16667"/>
            </a:avLst>
          </a:prstGeom>
          <a:solidFill>
            <a:srgbClr val="49C0F9">
              <a:alpha val="21180"/>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This is a place where resources engage, discuss and develop policy implementation.</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781" name="Google Shape;781;g1069dad8cb3_0_1513"/>
          <p:cNvPicPr preferRelativeResize="0"/>
          <p:nvPr/>
        </p:nvPicPr>
        <p:blipFill rotWithShape="1">
          <a:blip r:embed="rId4">
            <a:alphaModFix/>
          </a:blip>
          <a:srcRect/>
          <a:stretch/>
        </p:blipFill>
        <p:spPr>
          <a:xfrm>
            <a:off x="5087180" y="1916522"/>
            <a:ext cx="303145" cy="296259"/>
          </a:xfrm>
          <a:prstGeom prst="rect">
            <a:avLst/>
          </a:prstGeom>
          <a:noFill/>
          <a:ln>
            <a:noFill/>
          </a:ln>
        </p:spPr>
      </p:pic>
      <p:sp>
        <p:nvSpPr>
          <p:cNvPr id="782" name="Google Shape;782;g1069dad8cb3_0_1513"/>
          <p:cNvSpPr/>
          <p:nvPr/>
        </p:nvSpPr>
        <p:spPr>
          <a:xfrm>
            <a:off x="4946402" y="2436450"/>
            <a:ext cx="3844200" cy="423000"/>
          </a:xfrm>
          <a:prstGeom prst="roundRect">
            <a:avLst>
              <a:gd name="adj" fmla="val 16667"/>
            </a:avLst>
          </a:prstGeom>
          <a:solidFill>
            <a:srgbClr val="49C0F9">
              <a:alpha val="21180"/>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 community led CoE is harder but has greater chance of success”</a:t>
            </a:r>
            <a:endParaRPr sz="1000" b="1" i="1" u="none" strike="noStrike" cap="none">
              <a:solidFill>
                <a:schemeClr val="dk1"/>
              </a:solidFill>
              <a:latin typeface="Roboto"/>
              <a:ea typeface="Roboto"/>
              <a:cs typeface="Roboto"/>
              <a:sym typeface="Roboto"/>
            </a:endParaRPr>
          </a:p>
        </p:txBody>
      </p:sp>
      <p:pic>
        <p:nvPicPr>
          <p:cNvPr id="783" name="Google Shape;783;g1069dad8cb3_0_1513"/>
          <p:cNvPicPr preferRelativeResize="0"/>
          <p:nvPr/>
        </p:nvPicPr>
        <p:blipFill rotWithShape="1">
          <a:blip r:embed="rId4">
            <a:alphaModFix/>
          </a:blip>
          <a:srcRect/>
          <a:stretch/>
        </p:blipFill>
        <p:spPr>
          <a:xfrm>
            <a:off x="5087180" y="2499822"/>
            <a:ext cx="303145" cy="296259"/>
          </a:xfrm>
          <a:prstGeom prst="rect">
            <a:avLst/>
          </a:prstGeom>
          <a:noFill/>
          <a:ln>
            <a:noFill/>
          </a:ln>
        </p:spPr>
      </p:pic>
      <p:sp>
        <p:nvSpPr>
          <p:cNvPr id="784" name="Google Shape;784;g1069dad8cb3_0_1513"/>
          <p:cNvSpPr/>
          <p:nvPr/>
        </p:nvSpPr>
        <p:spPr>
          <a:xfrm>
            <a:off x="4946402" y="3019750"/>
            <a:ext cx="3844200" cy="423000"/>
          </a:xfrm>
          <a:prstGeom prst="roundRect">
            <a:avLst>
              <a:gd name="adj" fmla="val 16667"/>
            </a:avLst>
          </a:prstGeom>
          <a:solidFill>
            <a:srgbClr val="49C0F9">
              <a:alpha val="21180"/>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This could be something that supports implementing policy best practice.</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785" name="Google Shape;785;g1069dad8cb3_0_1513"/>
          <p:cNvPicPr preferRelativeResize="0"/>
          <p:nvPr/>
        </p:nvPicPr>
        <p:blipFill rotWithShape="1">
          <a:blip r:embed="rId4">
            <a:alphaModFix/>
          </a:blip>
          <a:srcRect/>
          <a:stretch/>
        </p:blipFill>
        <p:spPr>
          <a:xfrm>
            <a:off x="5087180" y="3083122"/>
            <a:ext cx="303145" cy="296259"/>
          </a:xfrm>
          <a:prstGeom prst="rect">
            <a:avLst/>
          </a:prstGeom>
          <a:noFill/>
          <a:ln>
            <a:noFill/>
          </a:ln>
        </p:spPr>
      </p:pic>
      <p:sp>
        <p:nvSpPr>
          <p:cNvPr id="786" name="Google Shape;786;g1069dad8cb3_0_1513"/>
          <p:cNvSpPr/>
          <p:nvPr/>
        </p:nvSpPr>
        <p:spPr>
          <a:xfrm>
            <a:off x="4946402" y="3561463"/>
            <a:ext cx="3844200" cy="423000"/>
          </a:xfrm>
          <a:prstGeom prst="roundRect">
            <a:avLst>
              <a:gd name="adj" fmla="val 16667"/>
            </a:avLst>
          </a:prstGeom>
          <a:solidFill>
            <a:srgbClr val="49C0F9">
              <a:alpha val="21180"/>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“Needs to have some Welsh community of practice</a:t>
            </a:r>
            <a:r>
              <a:rPr lang="en-GB" sz="1000" i="1">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787" name="Google Shape;787;g1069dad8cb3_0_1513"/>
          <p:cNvPicPr preferRelativeResize="0"/>
          <p:nvPr/>
        </p:nvPicPr>
        <p:blipFill rotWithShape="1">
          <a:blip r:embed="rId4">
            <a:alphaModFix/>
          </a:blip>
          <a:srcRect/>
          <a:stretch/>
        </p:blipFill>
        <p:spPr>
          <a:xfrm>
            <a:off x="5087180" y="3624835"/>
            <a:ext cx="303145" cy="296259"/>
          </a:xfrm>
          <a:prstGeom prst="rect">
            <a:avLst/>
          </a:prstGeom>
          <a:noFill/>
          <a:ln>
            <a:noFill/>
          </a:ln>
        </p:spPr>
      </p:pic>
      <p:sp>
        <p:nvSpPr>
          <p:cNvPr id="788" name="Google Shape;788;g1069dad8cb3_0_1513"/>
          <p:cNvSpPr/>
          <p:nvPr/>
        </p:nvSpPr>
        <p:spPr>
          <a:xfrm>
            <a:off x="4946402" y="4144763"/>
            <a:ext cx="3844200" cy="423000"/>
          </a:xfrm>
          <a:prstGeom prst="roundRect">
            <a:avLst>
              <a:gd name="adj" fmla="val 16667"/>
            </a:avLst>
          </a:prstGeom>
          <a:solidFill>
            <a:srgbClr val="49C0F9">
              <a:alpha val="21180"/>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There is currently no post mortem and embedded advice to prevent future mistakes</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789" name="Google Shape;789;g1069dad8cb3_0_1513"/>
          <p:cNvPicPr preferRelativeResize="0"/>
          <p:nvPr/>
        </p:nvPicPr>
        <p:blipFill rotWithShape="1">
          <a:blip r:embed="rId4">
            <a:alphaModFix/>
          </a:blip>
          <a:srcRect/>
          <a:stretch/>
        </p:blipFill>
        <p:spPr>
          <a:xfrm>
            <a:off x="5087180" y="4208135"/>
            <a:ext cx="303145" cy="29625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g1069dad8cb3_0_1539"/>
          <p:cNvSpPr txBox="1"/>
          <p:nvPr/>
        </p:nvSpPr>
        <p:spPr>
          <a:xfrm>
            <a:off x="379800" y="443350"/>
            <a:ext cx="7011000" cy="347100"/>
          </a:xfrm>
          <a:prstGeom prst="rect">
            <a:avLst/>
          </a:prstGeom>
          <a:noFill/>
          <a:ln>
            <a:noFill/>
          </a:ln>
        </p:spPr>
        <p:txBody>
          <a:bodyPr spcFirstLastPara="1" wrap="square" lIns="32025" tIns="37825" rIns="32025" bIns="37825" anchor="t" anchorCtr="0">
            <a:noAutofit/>
          </a:bodyPr>
          <a:lstStyle/>
          <a:p>
            <a:pPr marL="0" marR="0" lvl="0" indent="0" algn="l" rtl="0">
              <a:lnSpc>
                <a:spcPct val="100000"/>
              </a:lnSpc>
              <a:spcBef>
                <a:spcPts val="300"/>
              </a:spcBef>
              <a:spcAft>
                <a:spcPts val="0"/>
              </a:spcAft>
              <a:buClr>
                <a:srgbClr val="000000"/>
              </a:buClr>
              <a:buSzPts val="2000"/>
              <a:buFont typeface="Arial"/>
              <a:buNone/>
            </a:pPr>
            <a:r>
              <a:rPr lang="en-GB" sz="2000">
                <a:latin typeface="Playfair Display"/>
                <a:ea typeface="Playfair Display"/>
                <a:cs typeface="Playfair Display"/>
                <a:sym typeface="Playfair Display"/>
              </a:rPr>
              <a:t>There is a </a:t>
            </a:r>
            <a:r>
              <a:rPr lang="en-GB" sz="2000" b="1">
                <a:latin typeface="Playfair Display"/>
                <a:ea typeface="Playfair Display"/>
                <a:cs typeface="Playfair Display"/>
                <a:sym typeface="Playfair Display"/>
              </a:rPr>
              <a:t>n</a:t>
            </a:r>
            <a:r>
              <a:rPr lang="en-GB" sz="2000" b="1" i="0" u="none" strike="noStrike" cap="none">
                <a:solidFill>
                  <a:srgbClr val="000000"/>
                </a:solidFill>
                <a:latin typeface="Playfair Display"/>
                <a:ea typeface="Playfair Display"/>
                <a:cs typeface="Playfair Display"/>
                <a:sym typeface="Playfair Display"/>
              </a:rPr>
              <a:t>eed </a:t>
            </a:r>
            <a:r>
              <a:rPr lang="en-GB" sz="2000">
                <a:latin typeface="Playfair Display"/>
                <a:ea typeface="Playfair Display"/>
                <a:cs typeface="Playfair Display"/>
                <a:sym typeface="Playfair Display"/>
              </a:rPr>
              <a:t>for </a:t>
            </a:r>
            <a:r>
              <a:rPr lang="en-GB" sz="2000" b="1" i="1">
                <a:latin typeface="Playfair Display"/>
                <a:ea typeface="Playfair Display"/>
                <a:cs typeface="Playfair Display"/>
                <a:sym typeface="Playfair Display"/>
              </a:rPr>
              <a:t>training </a:t>
            </a:r>
            <a:r>
              <a:rPr lang="en-GB" sz="2000">
                <a:latin typeface="Playfair Display"/>
                <a:ea typeface="Playfair Display"/>
                <a:cs typeface="Playfair Display"/>
                <a:sym typeface="Playfair Display"/>
              </a:rPr>
              <a:t>on the procurement discipline</a:t>
            </a:r>
            <a:endParaRPr sz="2000" u="none" strike="noStrike" cap="none">
              <a:solidFill>
                <a:srgbClr val="000000"/>
              </a:solidFill>
              <a:latin typeface="Playfair Display"/>
              <a:ea typeface="Playfair Display"/>
              <a:cs typeface="Playfair Display"/>
              <a:sym typeface="Playfair Display"/>
            </a:endParaRPr>
          </a:p>
        </p:txBody>
      </p:sp>
      <p:grpSp>
        <p:nvGrpSpPr>
          <p:cNvPr id="795" name="Google Shape;795;g1069dad8cb3_0_1539"/>
          <p:cNvGrpSpPr/>
          <p:nvPr/>
        </p:nvGrpSpPr>
        <p:grpSpPr>
          <a:xfrm>
            <a:off x="296790" y="862475"/>
            <a:ext cx="8457706" cy="9300"/>
            <a:chOff x="296790" y="862475"/>
            <a:chExt cx="8457706" cy="9300"/>
          </a:xfrm>
        </p:grpSpPr>
        <p:sp>
          <p:nvSpPr>
            <p:cNvPr id="796" name="Google Shape;796;g1069dad8cb3_0_1539"/>
            <p:cNvSpPr/>
            <p:nvPr/>
          </p:nvSpPr>
          <p:spPr>
            <a:xfrm flipH="1">
              <a:off x="296790" y="862475"/>
              <a:ext cx="2819100" cy="9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g1069dad8cb3_0_1539"/>
            <p:cNvSpPr/>
            <p:nvPr/>
          </p:nvSpPr>
          <p:spPr>
            <a:xfrm flipH="1">
              <a:off x="3116093" y="862475"/>
              <a:ext cx="2819100" cy="9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g1069dad8cb3_0_1539"/>
            <p:cNvSpPr/>
            <p:nvPr/>
          </p:nvSpPr>
          <p:spPr>
            <a:xfrm flipH="1">
              <a:off x="5935396" y="862475"/>
              <a:ext cx="2819100" cy="9300"/>
            </a:xfrm>
            <a:prstGeom prst="rect">
              <a:avLst/>
            </a:prstGeom>
            <a:solidFill>
              <a:srgbClr val="F8A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99" name="Google Shape;799;g1069dad8cb3_0_153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GB" sz="1000">
                <a:latin typeface="Playfair Display"/>
                <a:ea typeface="Playfair Display"/>
                <a:cs typeface="Playfair Display"/>
                <a:sym typeface="Playfair Display"/>
              </a:rPr>
              <a:t>19</a:t>
            </a:fld>
            <a:endParaRPr sz="1000">
              <a:latin typeface="Playfair Display"/>
              <a:ea typeface="Playfair Display"/>
              <a:cs typeface="Playfair Display"/>
              <a:sym typeface="Playfair Display"/>
            </a:endParaRPr>
          </a:p>
        </p:txBody>
      </p:sp>
      <p:pic>
        <p:nvPicPr>
          <p:cNvPr id="800" name="Google Shape;800;g1069dad8cb3_0_1539"/>
          <p:cNvPicPr preferRelativeResize="0"/>
          <p:nvPr/>
        </p:nvPicPr>
        <p:blipFill rotWithShape="1">
          <a:blip r:embed="rId3">
            <a:alphaModFix/>
          </a:blip>
          <a:srcRect/>
          <a:stretch/>
        </p:blipFill>
        <p:spPr>
          <a:xfrm>
            <a:off x="8060050" y="131217"/>
            <a:ext cx="694449" cy="666674"/>
          </a:xfrm>
          <a:prstGeom prst="rect">
            <a:avLst/>
          </a:prstGeom>
          <a:noFill/>
          <a:ln>
            <a:noFill/>
          </a:ln>
        </p:spPr>
      </p:pic>
      <p:sp>
        <p:nvSpPr>
          <p:cNvPr id="801" name="Google Shape;801;g1069dad8cb3_0_1539"/>
          <p:cNvSpPr/>
          <p:nvPr/>
        </p:nvSpPr>
        <p:spPr>
          <a:xfrm>
            <a:off x="333000" y="992225"/>
            <a:ext cx="8457600" cy="666600"/>
          </a:xfrm>
          <a:prstGeom prst="rect">
            <a:avLst/>
          </a:prstGeom>
          <a:solidFill>
            <a:srgbClr val="F9FFFF"/>
          </a:solidFill>
          <a:ln>
            <a:noFill/>
          </a:ln>
          <a:effectLst>
            <a:outerShdw blurRad="85725" dist="47625" dir="5400000" algn="bl" rotWithShape="0">
              <a:srgbClr val="000000">
                <a:alpha val="20000"/>
              </a:srgbClr>
            </a:outerShdw>
          </a:effectLst>
        </p:spPr>
        <p:txBody>
          <a:bodyPr spcFirstLastPara="1" wrap="square" lIns="198000" tIns="90000" rIns="91425" bIns="91425" anchor="ctr" anchorCtr="0">
            <a:noAutofit/>
          </a:bodyPr>
          <a:lstStyle/>
          <a:p>
            <a:pPr marL="0" lvl="0" indent="0" algn="l" rtl="0">
              <a:spcBef>
                <a:spcPts val="0"/>
              </a:spcBef>
              <a:spcAft>
                <a:spcPts val="0"/>
              </a:spcAft>
              <a:buClr>
                <a:srgbClr val="000000"/>
              </a:buClr>
              <a:buSzPts val="1000"/>
              <a:buFont typeface="Arial"/>
              <a:buNone/>
            </a:pPr>
            <a:r>
              <a:rPr lang="en-GB" sz="1200" b="1" u="sng">
                <a:latin typeface="Roboto"/>
                <a:ea typeface="Roboto"/>
                <a:cs typeface="Roboto"/>
                <a:sym typeface="Roboto"/>
              </a:rPr>
              <a:t>As a user</a:t>
            </a:r>
            <a:r>
              <a:rPr lang="en-GB" sz="1200">
                <a:latin typeface="Roboto"/>
                <a:ea typeface="Roboto"/>
                <a:cs typeface="Roboto"/>
                <a:sym typeface="Roboto"/>
              </a:rPr>
              <a:t> </a:t>
            </a:r>
            <a:r>
              <a:rPr lang="en-GB" sz="1200" b="1">
                <a:latin typeface="Roboto"/>
                <a:ea typeface="Roboto"/>
                <a:cs typeface="Roboto"/>
                <a:sym typeface="Roboto"/>
              </a:rPr>
              <a:t>I need</a:t>
            </a:r>
            <a:r>
              <a:rPr lang="en-GB" sz="1200">
                <a:latin typeface="Roboto"/>
                <a:ea typeface="Roboto"/>
                <a:cs typeface="Roboto"/>
                <a:sym typeface="Roboto"/>
              </a:rPr>
              <a:t> for a learning and training service </a:t>
            </a:r>
            <a:r>
              <a:rPr lang="en-GB" sz="1200" b="1">
                <a:latin typeface="Roboto"/>
                <a:ea typeface="Roboto"/>
                <a:cs typeface="Roboto"/>
                <a:sym typeface="Roboto"/>
              </a:rPr>
              <a:t>so that I</a:t>
            </a:r>
            <a:r>
              <a:rPr lang="en-GB" sz="1200">
                <a:latin typeface="Roboto"/>
                <a:ea typeface="Roboto"/>
                <a:cs typeface="Roboto"/>
                <a:sym typeface="Roboto"/>
              </a:rPr>
              <a:t> have the ability to upskill to particular levels of procurement knowledge.</a:t>
            </a:r>
            <a:endParaRPr sz="1200" u="none" strike="noStrike" cap="none">
              <a:solidFill>
                <a:schemeClr val="dk1"/>
              </a:solidFill>
              <a:latin typeface="Roboto"/>
              <a:ea typeface="Roboto"/>
              <a:cs typeface="Roboto"/>
              <a:sym typeface="Roboto"/>
            </a:endParaRPr>
          </a:p>
        </p:txBody>
      </p:sp>
      <p:sp>
        <p:nvSpPr>
          <p:cNvPr id="802" name="Google Shape;802;g1069dad8cb3_0_1539"/>
          <p:cNvSpPr/>
          <p:nvPr/>
        </p:nvSpPr>
        <p:spPr>
          <a:xfrm>
            <a:off x="333000" y="992225"/>
            <a:ext cx="70800" cy="6666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3" name="Google Shape;803;g1069dad8cb3_0_1539"/>
          <p:cNvSpPr/>
          <p:nvPr/>
        </p:nvSpPr>
        <p:spPr>
          <a:xfrm>
            <a:off x="333000" y="1846375"/>
            <a:ext cx="4401000" cy="2721300"/>
          </a:xfrm>
          <a:prstGeom prst="rect">
            <a:avLst/>
          </a:prstGeom>
          <a:solidFill>
            <a:srgbClr val="F9FFFF"/>
          </a:solidFill>
          <a:ln>
            <a:noFill/>
          </a:ln>
          <a:effectLst>
            <a:outerShdw blurRad="85725" dist="47625" dir="5400000" algn="bl" rotWithShape="0">
              <a:srgbClr val="000000">
                <a:alpha val="20000"/>
              </a:srgbClr>
            </a:outerShdw>
          </a:effectLst>
        </p:spPr>
        <p:txBody>
          <a:bodyPr spcFirstLastPara="1" wrap="square" lIns="198000" tIns="90000" rIns="91425" bIns="91425" anchor="t" anchorCtr="0">
            <a:noAutofit/>
          </a:bodyPr>
          <a:lstStyle/>
          <a:p>
            <a:pPr marL="0" lvl="0" indent="0" algn="l" rtl="0">
              <a:spcBef>
                <a:spcPts val="0"/>
              </a:spcBef>
              <a:spcAft>
                <a:spcPts val="0"/>
              </a:spcAft>
              <a:buClr>
                <a:srgbClr val="000000"/>
              </a:buClr>
              <a:buSzPts val="1000"/>
              <a:buFont typeface="Arial"/>
              <a:buNone/>
            </a:pPr>
            <a:r>
              <a:rPr lang="en-GB" sz="1200" b="1">
                <a:latin typeface="Roboto"/>
                <a:ea typeface="Roboto"/>
                <a:cs typeface="Roboto"/>
                <a:sym typeface="Roboto"/>
              </a:rPr>
              <a:t>Needs Detail</a:t>
            </a:r>
            <a:endParaRPr sz="1200" b="1">
              <a:latin typeface="Roboto"/>
              <a:ea typeface="Roboto"/>
              <a:cs typeface="Roboto"/>
              <a:sym typeface="Roboto"/>
            </a:endParaRPr>
          </a:p>
          <a:p>
            <a:pPr marL="0" lvl="0" indent="0" algn="l" rtl="0">
              <a:spcBef>
                <a:spcPts val="0"/>
              </a:spcBef>
              <a:spcAft>
                <a:spcPts val="0"/>
              </a:spcAft>
              <a:buClr>
                <a:srgbClr val="000000"/>
              </a:buClr>
              <a:buSzPts val="1000"/>
              <a:buFont typeface="Arial"/>
              <a:buNone/>
            </a:pPr>
            <a:endParaRPr sz="1200" b="1">
              <a:latin typeface="Roboto"/>
              <a:ea typeface="Roboto"/>
              <a:cs typeface="Roboto"/>
              <a:sym typeface="Roboto"/>
            </a:endParaRPr>
          </a:p>
          <a:p>
            <a:pPr marL="0" lvl="0" indent="0" algn="l" rtl="0">
              <a:spcBef>
                <a:spcPts val="0"/>
              </a:spcBef>
              <a:spcAft>
                <a:spcPts val="0"/>
              </a:spcAft>
              <a:buClr>
                <a:srgbClr val="000000"/>
              </a:buClr>
              <a:buSzPts val="1000"/>
              <a:buFont typeface="Arial"/>
              <a:buNone/>
            </a:pPr>
            <a:r>
              <a:rPr lang="en-GB" sz="1100">
                <a:latin typeface="Roboto"/>
                <a:ea typeface="Roboto"/>
                <a:cs typeface="Roboto"/>
                <a:sym typeface="Roboto"/>
              </a:rPr>
              <a:t>The procurement community find it challenging to understand the level of training required in procurement, where to find it and the best resources to upskill others.</a:t>
            </a: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r>
              <a:rPr lang="en-GB" sz="1100">
                <a:latin typeface="Roboto"/>
                <a:ea typeface="Roboto"/>
                <a:cs typeface="Roboto"/>
                <a:sym typeface="Roboto"/>
              </a:rPr>
              <a:t>The need is therefore for a central place that sets different levels of training required to deliver practical procurement outcomes. This is so that the procurement community in Wales can upskill to a required level across the board and create more value across an area that is spread thinly in resource and expertise.</a:t>
            </a: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r>
              <a:rPr lang="en-GB" sz="1100">
                <a:latin typeface="Roboto"/>
                <a:ea typeface="Roboto"/>
                <a:cs typeface="Roboto"/>
                <a:sym typeface="Roboto"/>
              </a:rPr>
              <a:t>There is a wider concern that doesn’t enable people to get to the same level of expertise and understanding.</a:t>
            </a:r>
            <a:endParaRPr sz="1100">
              <a:latin typeface="Roboto"/>
              <a:ea typeface="Roboto"/>
              <a:cs typeface="Roboto"/>
              <a:sym typeface="Roboto"/>
            </a:endParaRPr>
          </a:p>
        </p:txBody>
      </p:sp>
      <p:sp>
        <p:nvSpPr>
          <p:cNvPr id="804" name="Google Shape;804;g1069dad8cb3_0_1539"/>
          <p:cNvSpPr/>
          <p:nvPr/>
        </p:nvSpPr>
        <p:spPr>
          <a:xfrm>
            <a:off x="333000" y="1846375"/>
            <a:ext cx="70800" cy="2721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5" name="Google Shape;805;g1069dad8cb3_0_1539"/>
          <p:cNvSpPr txBox="1"/>
          <p:nvPr/>
        </p:nvSpPr>
        <p:spPr>
          <a:xfrm>
            <a:off x="228600" y="0"/>
            <a:ext cx="1749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a:solidFill>
                  <a:schemeClr val="accent2"/>
                </a:solidFill>
                <a:latin typeface="Roboto"/>
                <a:ea typeface="Roboto"/>
                <a:cs typeface="Roboto"/>
                <a:sym typeface="Roboto"/>
              </a:rPr>
              <a:t>02 - Service</a:t>
            </a:r>
            <a:endParaRPr sz="700">
              <a:solidFill>
                <a:schemeClr val="accent2"/>
              </a:solidFill>
              <a:latin typeface="Roboto"/>
              <a:ea typeface="Roboto"/>
              <a:cs typeface="Roboto"/>
              <a:sym typeface="Roboto"/>
            </a:endParaRPr>
          </a:p>
        </p:txBody>
      </p:sp>
      <p:sp>
        <p:nvSpPr>
          <p:cNvPr id="806" name="Google Shape;806;g1069dad8cb3_0_1539"/>
          <p:cNvSpPr/>
          <p:nvPr/>
        </p:nvSpPr>
        <p:spPr>
          <a:xfrm>
            <a:off x="4946402" y="1853150"/>
            <a:ext cx="3844200" cy="423000"/>
          </a:xfrm>
          <a:prstGeom prst="roundRect">
            <a:avLst>
              <a:gd name="adj" fmla="val 16667"/>
            </a:avLst>
          </a:prstGeom>
          <a:solidFill>
            <a:srgbClr val="49C0F9">
              <a:alpha val="21180"/>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Really clear national training package to support the new procurement legislation.</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807" name="Google Shape;807;g1069dad8cb3_0_1539"/>
          <p:cNvPicPr preferRelativeResize="0"/>
          <p:nvPr/>
        </p:nvPicPr>
        <p:blipFill rotWithShape="1">
          <a:blip r:embed="rId4">
            <a:alphaModFix/>
          </a:blip>
          <a:srcRect/>
          <a:stretch/>
        </p:blipFill>
        <p:spPr>
          <a:xfrm>
            <a:off x="5087180" y="1916522"/>
            <a:ext cx="303145" cy="296259"/>
          </a:xfrm>
          <a:prstGeom prst="rect">
            <a:avLst/>
          </a:prstGeom>
          <a:noFill/>
          <a:ln>
            <a:noFill/>
          </a:ln>
        </p:spPr>
      </p:pic>
      <p:sp>
        <p:nvSpPr>
          <p:cNvPr id="808" name="Google Shape;808;g1069dad8cb3_0_1539"/>
          <p:cNvSpPr/>
          <p:nvPr/>
        </p:nvSpPr>
        <p:spPr>
          <a:xfrm>
            <a:off x="4946402" y="2436450"/>
            <a:ext cx="3844200" cy="423000"/>
          </a:xfrm>
          <a:prstGeom prst="roundRect">
            <a:avLst>
              <a:gd name="adj" fmla="val 16667"/>
            </a:avLst>
          </a:prstGeom>
          <a:solidFill>
            <a:srgbClr val="49C0F9">
              <a:alpha val="21180"/>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“There should be </a:t>
            </a:r>
            <a:r>
              <a:rPr lang="en-GB" sz="1000" i="1">
                <a:solidFill>
                  <a:schemeClr val="dk1"/>
                </a:solidFill>
                <a:latin typeface="Roboto"/>
                <a:ea typeface="Roboto"/>
                <a:cs typeface="Roboto"/>
                <a:sym typeface="Roboto"/>
              </a:rPr>
              <a:t>some commitment to funding training</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809" name="Google Shape;809;g1069dad8cb3_0_1539"/>
          <p:cNvPicPr preferRelativeResize="0"/>
          <p:nvPr/>
        </p:nvPicPr>
        <p:blipFill rotWithShape="1">
          <a:blip r:embed="rId4">
            <a:alphaModFix/>
          </a:blip>
          <a:srcRect/>
          <a:stretch/>
        </p:blipFill>
        <p:spPr>
          <a:xfrm>
            <a:off x="5087180" y="2499822"/>
            <a:ext cx="303145" cy="296259"/>
          </a:xfrm>
          <a:prstGeom prst="rect">
            <a:avLst/>
          </a:prstGeom>
          <a:noFill/>
          <a:ln>
            <a:noFill/>
          </a:ln>
        </p:spPr>
      </p:pic>
      <p:sp>
        <p:nvSpPr>
          <p:cNvPr id="810" name="Google Shape;810;g1069dad8cb3_0_1539"/>
          <p:cNvSpPr/>
          <p:nvPr/>
        </p:nvSpPr>
        <p:spPr>
          <a:xfrm>
            <a:off x="4946402" y="3019750"/>
            <a:ext cx="3844200" cy="423000"/>
          </a:xfrm>
          <a:prstGeom prst="roundRect">
            <a:avLst>
              <a:gd name="adj" fmla="val 16667"/>
            </a:avLst>
          </a:prstGeom>
          <a:solidFill>
            <a:srgbClr val="49C0F9">
              <a:alpha val="21180"/>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Training is a great idea but best if its bespoke, as off the shelf hasn't worked previously</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811" name="Google Shape;811;g1069dad8cb3_0_1539"/>
          <p:cNvPicPr preferRelativeResize="0"/>
          <p:nvPr/>
        </p:nvPicPr>
        <p:blipFill rotWithShape="1">
          <a:blip r:embed="rId4">
            <a:alphaModFix/>
          </a:blip>
          <a:srcRect/>
          <a:stretch/>
        </p:blipFill>
        <p:spPr>
          <a:xfrm>
            <a:off x="5087180" y="3083122"/>
            <a:ext cx="303145" cy="296259"/>
          </a:xfrm>
          <a:prstGeom prst="rect">
            <a:avLst/>
          </a:prstGeom>
          <a:noFill/>
          <a:ln>
            <a:noFill/>
          </a:ln>
        </p:spPr>
      </p:pic>
      <p:sp>
        <p:nvSpPr>
          <p:cNvPr id="812" name="Google Shape;812;g1069dad8cb3_0_1539"/>
          <p:cNvSpPr/>
          <p:nvPr/>
        </p:nvSpPr>
        <p:spPr>
          <a:xfrm>
            <a:off x="4946402" y="3561463"/>
            <a:ext cx="3844200" cy="423000"/>
          </a:xfrm>
          <a:prstGeom prst="roundRect">
            <a:avLst>
              <a:gd name="adj" fmla="val 16667"/>
            </a:avLst>
          </a:prstGeom>
          <a:solidFill>
            <a:srgbClr val="49C0F9">
              <a:alpha val="21180"/>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The training approach should think about the future and youth in Wales”</a:t>
            </a:r>
            <a:endParaRPr sz="1000" b="1" i="1" u="none" strike="noStrike" cap="none">
              <a:solidFill>
                <a:schemeClr val="dk1"/>
              </a:solidFill>
              <a:latin typeface="Roboto"/>
              <a:ea typeface="Roboto"/>
              <a:cs typeface="Roboto"/>
              <a:sym typeface="Roboto"/>
            </a:endParaRPr>
          </a:p>
        </p:txBody>
      </p:sp>
      <p:pic>
        <p:nvPicPr>
          <p:cNvPr id="813" name="Google Shape;813;g1069dad8cb3_0_1539"/>
          <p:cNvPicPr preferRelativeResize="0"/>
          <p:nvPr/>
        </p:nvPicPr>
        <p:blipFill rotWithShape="1">
          <a:blip r:embed="rId4">
            <a:alphaModFix/>
          </a:blip>
          <a:srcRect/>
          <a:stretch/>
        </p:blipFill>
        <p:spPr>
          <a:xfrm>
            <a:off x="5087180" y="3624835"/>
            <a:ext cx="303145" cy="296259"/>
          </a:xfrm>
          <a:prstGeom prst="rect">
            <a:avLst/>
          </a:prstGeom>
          <a:noFill/>
          <a:ln>
            <a:noFill/>
          </a:ln>
        </p:spPr>
      </p:pic>
      <p:sp>
        <p:nvSpPr>
          <p:cNvPr id="814" name="Google Shape;814;g1069dad8cb3_0_1539"/>
          <p:cNvSpPr/>
          <p:nvPr/>
        </p:nvSpPr>
        <p:spPr>
          <a:xfrm>
            <a:off x="4946402" y="4144763"/>
            <a:ext cx="3844200" cy="423000"/>
          </a:xfrm>
          <a:prstGeom prst="roundRect">
            <a:avLst>
              <a:gd name="adj" fmla="val 16667"/>
            </a:avLst>
          </a:prstGeom>
          <a:solidFill>
            <a:srgbClr val="49C0F9">
              <a:alpha val="21180"/>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A mixture of bitesize training and accreditation should be available</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815" name="Google Shape;815;g1069dad8cb3_0_1539"/>
          <p:cNvPicPr preferRelativeResize="0"/>
          <p:nvPr/>
        </p:nvPicPr>
        <p:blipFill rotWithShape="1">
          <a:blip r:embed="rId4">
            <a:alphaModFix/>
          </a:blip>
          <a:srcRect/>
          <a:stretch/>
        </p:blipFill>
        <p:spPr>
          <a:xfrm>
            <a:off x="5087180" y="4208135"/>
            <a:ext cx="303145" cy="29625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gfbd1ead387_0_154"/>
          <p:cNvSpPr txBox="1">
            <a:spLocks noGrp="1"/>
          </p:cNvSpPr>
          <p:nvPr>
            <p:ph type="sldNum" idx="12"/>
          </p:nvPr>
        </p:nvSpPr>
        <p:spPr>
          <a:xfrm>
            <a:off x="8556784" y="48260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GB"/>
              <a:t>2</a:t>
            </a:fld>
            <a:endParaRPr/>
          </a:p>
        </p:txBody>
      </p:sp>
      <p:grpSp>
        <p:nvGrpSpPr>
          <p:cNvPr id="421" name="Google Shape;421;gfbd1ead387_0_154"/>
          <p:cNvGrpSpPr/>
          <p:nvPr/>
        </p:nvGrpSpPr>
        <p:grpSpPr>
          <a:xfrm>
            <a:off x="125" y="-247"/>
            <a:ext cx="9144137" cy="5143542"/>
            <a:chOff x="0" y="1232960"/>
            <a:chExt cx="7589755" cy="8232301"/>
          </a:xfrm>
        </p:grpSpPr>
        <p:sp>
          <p:nvSpPr>
            <p:cNvPr id="422" name="Google Shape;422;gfbd1ead387_0_154"/>
            <p:cNvSpPr/>
            <p:nvPr/>
          </p:nvSpPr>
          <p:spPr>
            <a:xfrm>
              <a:off x="0" y="1232961"/>
              <a:ext cx="5652600" cy="8232300"/>
            </a:xfrm>
            <a:prstGeom prst="rect">
              <a:avLst/>
            </a:prstGeom>
            <a:solidFill>
              <a:srgbClr val="E7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23" name="Google Shape;423;gfbd1ead387_0_154"/>
            <p:cNvSpPr/>
            <p:nvPr/>
          </p:nvSpPr>
          <p:spPr>
            <a:xfrm>
              <a:off x="5652655" y="1232960"/>
              <a:ext cx="1937100" cy="8232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24" name="Google Shape;424;gfbd1ead387_0_154"/>
            <p:cNvSpPr txBox="1"/>
            <p:nvPr/>
          </p:nvSpPr>
          <p:spPr>
            <a:xfrm>
              <a:off x="950419" y="4724833"/>
              <a:ext cx="4403100" cy="1037100"/>
            </a:xfrm>
            <a:prstGeom prst="rect">
              <a:avLst/>
            </a:prstGeom>
            <a:noFill/>
            <a:ln>
              <a:noFill/>
            </a:ln>
          </p:spPr>
          <p:txBody>
            <a:bodyPr spcFirstLastPara="1" wrap="square" lIns="32025" tIns="16000" rIns="32025" bIns="160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1">
                  <a:latin typeface="Playfair Display"/>
                  <a:ea typeface="Playfair Display"/>
                  <a:cs typeface="Playfair Display"/>
                  <a:sym typeface="Playfair Display"/>
                </a:rPr>
                <a:t>Project Summary</a:t>
              </a:r>
              <a:endParaRPr sz="4000" b="1" i="0" u="none" strike="noStrike" cap="none">
                <a:solidFill>
                  <a:srgbClr val="000000"/>
                </a:solidFill>
                <a:latin typeface="Playfair Display"/>
                <a:ea typeface="Playfair Display"/>
                <a:cs typeface="Playfair Display"/>
                <a:sym typeface="Playfair Display"/>
              </a:endParaRPr>
            </a:p>
          </p:txBody>
        </p:sp>
        <p:grpSp>
          <p:nvGrpSpPr>
            <p:cNvPr id="426" name="Google Shape;426;gfbd1ead387_0_154"/>
            <p:cNvGrpSpPr/>
            <p:nvPr/>
          </p:nvGrpSpPr>
          <p:grpSpPr>
            <a:xfrm>
              <a:off x="0" y="1232960"/>
              <a:ext cx="1384386" cy="108900"/>
              <a:chOff x="-18844" y="1219011"/>
              <a:chExt cx="1384386" cy="108900"/>
            </a:xfrm>
          </p:grpSpPr>
          <p:grpSp>
            <p:nvGrpSpPr>
              <p:cNvPr id="427" name="Google Shape;427;gfbd1ead387_0_154"/>
              <p:cNvGrpSpPr/>
              <p:nvPr/>
            </p:nvGrpSpPr>
            <p:grpSpPr>
              <a:xfrm>
                <a:off x="-18844" y="1219011"/>
                <a:ext cx="922893" cy="108900"/>
                <a:chOff x="0" y="1232960"/>
                <a:chExt cx="922893" cy="108900"/>
              </a:xfrm>
            </p:grpSpPr>
            <p:sp>
              <p:nvSpPr>
                <p:cNvPr id="428" name="Google Shape;428;gfbd1ead387_0_154"/>
                <p:cNvSpPr/>
                <p:nvPr/>
              </p:nvSpPr>
              <p:spPr>
                <a:xfrm>
                  <a:off x="0" y="1232960"/>
                  <a:ext cx="461400" cy="108900"/>
                </a:xfrm>
                <a:prstGeom prst="rect">
                  <a:avLst/>
                </a:prstGeom>
                <a:solidFill>
                  <a:srgbClr val="F8A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29" name="Google Shape;429;gfbd1ead387_0_154"/>
                <p:cNvSpPr/>
                <p:nvPr/>
              </p:nvSpPr>
              <p:spPr>
                <a:xfrm>
                  <a:off x="461493" y="1232960"/>
                  <a:ext cx="461400" cy="108900"/>
                </a:xfrm>
                <a:prstGeom prst="rect">
                  <a:avLst/>
                </a:prstGeom>
                <a:solidFill>
                  <a:srgbClr val="49C0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
            <p:nvSpPr>
              <p:cNvPr id="430" name="Google Shape;430;gfbd1ead387_0_154"/>
              <p:cNvSpPr/>
              <p:nvPr/>
            </p:nvSpPr>
            <p:spPr>
              <a:xfrm>
                <a:off x="904142" y="1219011"/>
                <a:ext cx="461400" cy="108900"/>
              </a:xfrm>
              <a:prstGeom prst="rect">
                <a:avLst/>
              </a:prstGeom>
              <a:solidFill>
                <a:srgbClr val="66DF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g1069dad8cb3_0_1565"/>
          <p:cNvSpPr txBox="1"/>
          <p:nvPr/>
        </p:nvSpPr>
        <p:spPr>
          <a:xfrm>
            <a:off x="379800" y="443350"/>
            <a:ext cx="7420500" cy="347100"/>
          </a:xfrm>
          <a:prstGeom prst="rect">
            <a:avLst/>
          </a:prstGeom>
          <a:noFill/>
          <a:ln>
            <a:noFill/>
          </a:ln>
        </p:spPr>
        <p:txBody>
          <a:bodyPr spcFirstLastPara="1" wrap="square" lIns="32025" tIns="37825" rIns="32025" bIns="37825" anchor="t" anchorCtr="0">
            <a:noAutofit/>
          </a:bodyPr>
          <a:lstStyle/>
          <a:p>
            <a:pPr marL="0" marR="0" lvl="0" indent="0" algn="l" rtl="0">
              <a:lnSpc>
                <a:spcPct val="100000"/>
              </a:lnSpc>
              <a:spcBef>
                <a:spcPts val="300"/>
              </a:spcBef>
              <a:spcAft>
                <a:spcPts val="0"/>
              </a:spcAft>
              <a:buClr>
                <a:srgbClr val="000000"/>
              </a:buClr>
              <a:buSzPts val="2000"/>
              <a:buFont typeface="Arial"/>
              <a:buNone/>
            </a:pPr>
            <a:r>
              <a:rPr lang="en-GB" sz="2000">
                <a:latin typeface="Playfair Display"/>
                <a:ea typeface="Playfair Display"/>
                <a:cs typeface="Playfair Display"/>
                <a:sym typeface="Playfair Display"/>
              </a:rPr>
              <a:t>There is a </a:t>
            </a:r>
            <a:r>
              <a:rPr lang="en-GB" sz="2000" b="1">
                <a:latin typeface="Playfair Display"/>
                <a:ea typeface="Playfair Display"/>
                <a:cs typeface="Playfair Display"/>
                <a:sym typeface="Playfair Display"/>
              </a:rPr>
              <a:t>n</a:t>
            </a:r>
            <a:r>
              <a:rPr lang="en-GB" sz="2000" b="1" i="0" u="none" strike="noStrike" cap="none">
                <a:solidFill>
                  <a:srgbClr val="000000"/>
                </a:solidFill>
                <a:latin typeface="Playfair Display"/>
                <a:ea typeface="Playfair Display"/>
                <a:cs typeface="Playfair Display"/>
                <a:sym typeface="Playfair Display"/>
              </a:rPr>
              <a:t>eed </a:t>
            </a:r>
            <a:r>
              <a:rPr lang="en-GB" sz="2000">
                <a:latin typeface="Playfair Display"/>
                <a:ea typeface="Playfair Display"/>
                <a:cs typeface="Playfair Display"/>
                <a:sym typeface="Playfair Display"/>
              </a:rPr>
              <a:t>for a</a:t>
            </a:r>
            <a:r>
              <a:rPr lang="en-GB" sz="2000" b="1" i="1">
                <a:latin typeface="Playfair Display"/>
                <a:ea typeface="Playfair Display"/>
                <a:cs typeface="Playfair Display"/>
                <a:sym typeface="Playfair Display"/>
              </a:rPr>
              <a:t> support </a:t>
            </a:r>
            <a:r>
              <a:rPr lang="en-GB" sz="2000">
                <a:latin typeface="Playfair Display"/>
                <a:ea typeface="Playfair Display"/>
                <a:cs typeface="Playfair Display"/>
                <a:sym typeface="Playfair Display"/>
              </a:rPr>
              <a:t>service to address challenges</a:t>
            </a:r>
            <a:endParaRPr sz="2000" u="none" strike="noStrike" cap="none">
              <a:solidFill>
                <a:srgbClr val="000000"/>
              </a:solidFill>
              <a:latin typeface="Playfair Display"/>
              <a:ea typeface="Playfair Display"/>
              <a:cs typeface="Playfair Display"/>
              <a:sym typeface="Playfair Display"/>
            </a:endParaRPr>
          </a:p>
        </p:txBody>
      </p:sp>
      <p:grpSp>
        <p:nvGrpSpPr>
          <p:cNvPr id="821" name="Google Shape;821;g1069dad8cb3_0_1565"/>
          <p:cNvGrpSpPr/>
          <p:nvPr/>
        </p:nvGrpSpPr>
        <p:grpSpPr>
          <a:xfrm>
            <a:off x="296790" y="862475"/>
            <a:ext cx="8457706" cy="9300"/>
            <a:chOff x="296790" y="862475"/>
            <a:chExt cx="8457706" cy="9300"/>
          </a:xfrm>
        </p:grpSpPr>
        <p:sp>
          <p:nvSpPr>
            <p:cNvPr id="822" name="Google Shape;822;g1069dad8cb3_0_1565"/>
            <p:cNvSpPr/>
            <p:nvPr/>
          </p:nvSpPr>
          <p:spPr>
            <a:xfrm flipH="1">
              <a:off x="296790" y="862475"/>
              <a:ext cx="2819100" cy="9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3" name="Google Shape;823;g1069dad8cb3_0_1565"/>
            <p:cNvSpPr/>
            <p:nvPr/>
          </p:nvSpPr>
          <p:spPr>
            <a:xfrm flipH="1">
              <a:off x="3116093" y="862475"/>
              <a:ext cx="2819100" cy="9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4" name="Google Shape;824;g1069dad8cb3_0_1565"/>
            <p:cNvSpPr/>
            <p:nvPr/>
          </p:nvSpPr>
          <p:spPr>
            <a:xfrm flipH="1">
              <a:off x="5935396" y="862475"/>
              <a:ext cx="2819100" cy="9300"/>
            </a:xfrm>
            <a:prstGeom prst="rect">
              <a:avLst/>
            </a:prstGeom>
            <a:solidFill>
              <a:srgbClr val="F8A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25" name="Google Shape;825;g1069dad8cb3_0_156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GB" sz="1000">
                <a:latin typeface="Playfair Display"/>
                <a:ea typeface="Playfair Display"/>
                <a:cs typeface="Playfair Display"/>
                <a:sym typeface="Playfair Display"/>
              </a:rPr>
              <a:t>20</a:t>
            </a:fld>
            <a:endParaRPr sz="1000">
              <a:latin typeface="Playfair Display"/>
              <a:ea typeface="Playfair Display"/>
              <a:cs typeface="Playfair Display"/>
              <a:sym typeface="Playfair Display"/>
            </a:endParaRPr>
          </a:p>
        </p:txBody>
      </p:sp>
      <p:pic>
        <p:nvPicPr>
          <p:cNvPr id="826" name="Google Shape;826;g1069dad8cb3_0_1565"/>
          <p:cNvPicPr preferRelativeResize="0"/>
          <p:nvPr/>
        </p:nvPicPr>
        <p:blipFill rotWithShape="1">
          <a:blip r:embed="rId3">
            <a:alphaModFix/>
          </a:blip>
          <a:srcRect/>
          <a:stretch/>
        </p:blipFill>
        <p:spPr>
          <a:xfrm>
            <a:off x="8060050" y="131217"/>
            <a:ext cx="694449" cy="666674"/>
          </a:xfrm>
          <a:prstGeom prst="rect">
            <a:avLst/>
          </a:prstGeom>
          <a:noFill/>
          <a:ln>
            <a:noFill/>
          </a:ln>
        </p:spPr>
      </p:pic>
      <p:sp>
        <p:nvSpPr>
          <p:cNvPr id="827" name="Google Shape;827;g1069dad8cb3_0_1565"/>
          <p:cNvSpPr/>
          <p:nvPr/>
        </p:nvSpPr>
        <p:spPr>
          <a:xfrm>
            <a:off x="333000" y="992225"/>
            <a:ext cx="8457600" cy="666600"/>
          </a:xfrm>
          <a:prstGeom prst="rect">
            <a:avLst/>
          </a:prstGeom>
          <a:solidFill>
            <a:srgbClr val="F9FFFF"/>
          </a:solidFill>
          <a:ln>
            <a:noFill/>
          </a:ln>
          <a:effectLst>
            <a:outerShdw blurRad="85725" dist="47625" dir="5400000" algn="bl" rotWithShape="0">
              <a:srgbClr val="000000">
                <a:alpha val="20000"/>
              </a:srgbClr>
            </a:outerShdw>
          </a:effectLst>
        </p:spPr>
        <p:txBody>
          <a:bodyPr spcFirstLastPara="1" wrap="square" lIns="198000" tIns="90000" rIns="91425" bIns="91425" anchor="ctr" anchorCtr="0">
            <a:noAutofit/>
          </a:bodyPr>
          <a:lstStyle/>
          <a:p>
            <a:pPr marL="0" lvl="0" indent="0" algn="l" rtl="0">
              <a:spcBef>
                <a:spcPts val="0"/>
              </a:spcBef>
              <a:spcAft>
                <a:spcPts val="0"/>
              </a:spcAft>
              <a:buClr>
                <a:srgbClr val="000000"/>
              </a:buClr>
              <a:buSzPts val="1000"/>
              <a:buFont typeface="Arial"/>
              <a:buNone/>
            </a:pPr>
            <a:r>
              <a:rPr lang="en-GB" sz="1200" b="1" u="sng">
                <a:latin typeface="Roboto"/>
                <a:ea typeface="Roboto"/>
                <a:cs typeface="Roboto"/>
                <a:sym typeface="Roboto"/>
              </a:rPr>
              <a:t>As a user</a:t>
            </a:r>
            <a:r>
              <a:rPr lang="en-GB" sz="1200">
                <a:latin typeface="Roboto"/>
                <a:ea typeface="Roboto"/>
                <a:cs typeface="Roboto"/>
                <a:sym typeface="Roboto"/>
              </a:rPr>
              <a:t> </a:t>
            </a:r>
            <a:r>
              <a:rPr lang="en-GB" sz="1200" b="1">
                <a:latin typeface="Roboto"/>
                <a:ea typeface="Roboto"/>
                <a:cs typeface="Roboto"/>
                <a:sym typeface="Roboto"/>
              </a:rPr>
              <a:t>I need</a:t>
            </a:r>
            <a:r>
              <a:rPr lang="en-GB" sz="1200">
                <a:latin typeface="Roboto"/>
                <a:ea typeface="Roboto"/>
                <a:cs typeface="Roboto"/>
                <a:sym typeface="Roboto"/>
              </a:rPr>
              <a:t> for a service to find support</a:t>
            </a:r>
            <a:r>
              <a:rPr lang="en-GB" sz="1200" b="1">
                <a:latin typeface="Roboto"/>
                <a:ea typeface="Roboto"/>
                <a:cs typeface="Roboto"/>
                <a:sym typeface="Roboto"/>
              </a:rPr>
              <a:t> so that I </a:t>
            </a:r>
            <a:r>
              <a:rPr lang="en-GB" sz="1200">
                <a:latin typeface="Roboto"/>
                <a:ea typeface="Roboto"/>
                <a:cs typeface="Roboto"/>
                <a:sym typeface="Roboto"/>
              </a:rPr>
              <a:t>can ask questions and troubleshoot the challenges I have.</a:t>
            </a:r>
            <a:endParaRPr sz="1200" u="none" strike="noStrike" cap="none">
              <a:solidFill>
                <a:schemeClr val="dk1"/>
              </a:solidFill>
              <a:latin typeface="Roboto"/>
              <a:ea typeface="Roboto"/>
              <a:cs typeface="Roboto"/>
              <a:sym typeface="Roboto"/>
            </a:endParaRPr>
          </a:p>
        </p:txBody>
      </p:sp>
      <p:sp>
        <p:nvSpPr>
          <p:cNvPr id="828" name="Google Shape;828;g1069dad8cb3_0_1565"/>
          <p:cNvSpPr/>
          <p:nvPr/>
        </p:nvSpPr>
        <p:spPr>
          <a:xfrm>
            <a:off x="333000" y="992225"/>
            <a:ext cx="70800" cy="6666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9" name="Google Shape;829;g1069dad8cb3_0_1565"/>
          <p:cNvSpPr/>
          <p:nvPr/>
        </p:nvSpPr>
        <p:spPr>
          <a:xfrm>
            <a:off x="333000" y="1846375"/>
            <a:ext cx="4401000" cy="2721300"/>
          </a:xfrm>
          <a:prstGeom prst="rect">
            <a:avLst/>
          </a:prstGeom>
          <a:solidFill>
            <a:srgbClr val="F9FFFF"/>
          </a:solidFill>
          <a:ln>
            <a:noFill/>
          </a:ln>
          <a:effectLst>
            <a:outerShdw blurRad="85725" dist="47625" dir="5400000" algn="bl" rotWithShape="0">
              <a:srgbClr val="000000">
                <a:alpha val="20000"/>
              </a:srgbClr>
            </a:outerShdw>
          </a:effectLst>
        </p:spPr>
        <p:txBody>
          <a:bodyPr spcFirstLastPara="1" wrap="square" lIns="198000" tIns="90000" rIns="91425" bIns="91425" anchor="t" anchorCtr="0">
            <a:noAutofit/>
          </a:bodyPr>
          <a:lstStyle/>
          <a:p>
            <a:pPr marL="0" lvl="0" indent="0" algn="l" rtl="0">
              <a:spcBef>
                <a:spcPts val="0"/>
              </a:spcBef>
              <a:spcAft>
                <a:spcPts val="0"/>
              </a:spcAft>
              <a:buClr>
                <a:srgbClr val="000000"/>
              </a:buClr>
              <a:buSzPts val="1000"/>
              <a:buFont typeface="Arial"/>
              <a:buNone/>
            </a:pPr>
            <a:r>
              <a:rPr lang="en-GB" sz="1200" b="1">
                <a:latin typeface="Roboto"/>
                <a:ea typeface="Roboto"/>
                <a:cs typeface="Roboto"/>
                <a:sym typeface="Roboto"/>
              </a:rPr>
              <a:t>Needs Detail</a:t>
            </a:r>
            <a:endParaRPr sz="1200" b="1">
              <a:latin typeface="Roboto"/>
              <a:ea typeface="Roboto"/>
              <a:cs typeface="Roboto"/>
              <a:sym typeface="Roboto"/>
            </a:endParaRPr>
          </a:p>
          <a:p>
            <a:pPr marL="0" lvl="0" indent="0" algn="l" rtl="0">
              <a:spcBef>
                <a:spcPts val="0"/>
              </a:spcBef>
              <a:spcAft>
                <a:spcPts val="0"/>
              </a:spcAft>
              <a:buClr>
                <a:srgbClr val="000000"/>
              </a:buClr>
              <a:buSzPts val="1000"/>
              <a:buFont typeface="Arial"/>
              <a:buNone/>
            </a:pPr>
            <a:endParaRPr sz="1200" b="1">
              <a:latin typeface="Roboto"/>
              <a:ea typeface="Roboto"/>
              <a:cs typeface="Roboto"/>
              <a:sym typeface="Roboto"/>
            </a:endParaRPr>
          </a:p>
          <a:p>
            <a:pPr marL="0" lvl="0" indent="0" algn="l" rtl="0">
              <a:spcBef>
                <a:spcPts val="0"/>
              </a:spcBef>
              <a:spcAft>
                <a:spcPts val="0"/>
              </a:spcAft>
              <a:buClr>
                <a:srgbClr val="000000"/>
              </a:buClr>
              <a:buSzPts val="1000"/>
              <a:buFont typeface="Arial"/>
              <a:buNone/>
            </a:pPr>
            <a:r>
              <a:rPr lang="en-GB" sz="1100">
                <a:latin typeface="Roboto"/>
                <a:ea typeface="Roboto"/>
                <a:cs typeface="Roboto"/>
                <a:sym typeface="Roboto"/>
              </a:rPr>
              <a:t>The challenge for the community in understanding the practical delivery of procurement is that it isn’t always clear on where to find support if there are challenges faced in procurement delivery. </a:t>
            </a: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r>
              <a:rPr lang="en-GB" sz="1100">
                <a:latin typeface="Roboto"/>
                <a:ea typeface="Roboto"/>
                <a:cs typeface="Roboto"/>
                <a:sym typeface="Roboto"/>
              </a:rPr>
              <a:t>The need is therefore to create a support service centrally that can either provide direct advice and expertise, or has the knowledge of exactly where support can be found in expertise in the wider Welsh procurement community.</a:t>
            </a: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r>
              <a:rPr lang="en-GB" sz="1100">
                <a:latin typeface="Roboto"/>
                <a:ea typeface="Roboto"/>
                <a:cs typeface="Roboto"/>
                <a:sym typeface="Roboto"/>
              </a:rPr>
              <a:t>There is a wider concern that the PCoE would be static and generic, and it should offer more e.g. chat and forum support.</a:t>
            </a:r>
            <a:endParaRPr sz="1100">
              <a:latin typeface="Roboto"/>
              <a:ea typeface="Roboto"/>
              <a:cs typeface="Roboto"/>
              <a:sym typeface="Roboto"/>
            </a:endParaRPr>
          </a:p>
        </p:txBody>
      </p:sp>
      <p:sp>
        <p:nvSpPr>
          <p:cNvPr id="830" name="Google Shape;830;g1069dad8cb3_0_1565"/>
          <p:cNvSpPr/>
          <p:nvPr/>
        </p:nvSpPr>
        <p:spPr>
          <a:xfrm>
            <a:off x="333000" y="1846375"/>
            <a:ext cx="70800" cy="2721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g1069dad8cb3_0_1565"/>
          <p:cNvSpPr txBox="1"/>
          <p:nvPr/>
        </p:nvSpPr>
        <p:spPr>
          <a:xfrm>
            <a:off x="228600" y="0"/>
            <a:ext cx="1749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a:solidFill>
                  <a:schemeClr val="accent2"/>
                </a:solidFill>
                <a:latin typeface="Roboto"/>
                <a:ea typeface="Roboto"/>
                <a:cs typeface="Roboto"/>
                <a:sym typeface="Roboto"/>
              </a:rPr>
              <a:t>02 - Service</a:t>
            </a:r>
            <a:endParaRPr sz="700">
              <a:solidFill>
                <a:schemeClr val="accent2"/>
              </a:solidFill>
              <a:latin typeface="Roboto"/>
              <a:ea typeface="Roboto"/>
              <a:cs typeface="Roboto"/>
              <a:sym typeface="Roboto"/>
            </a:endParaRPr>
          </a:p>
        </p:txBody>
      </p:sp>
      <p:sp>
        <p:nvSpPr>
          <p:cNvPr id="832" name="Google Shape;832;g1069dad8cb3_0_1565"/>
          <p:cNvSpPr/>
          <p:nvPr/>
        </p:nvSpPr>
        <p:spPr>
          <a:xfrm>
            <a:off x="4946402" y="1853150"/>
            <a:ext cx="3844200" cy="423000"/>
          </a:xfrm>
          <a:prstGeom prst="roundRect">
            <a:avLst>
              <a:gd name="adj" fmla="val 16667"/>
            </a:avLst>
          </a:prstGeom>
          <a:solidFill>
            <a:srgbClr val="49C0F9">
              <a:alpha val="21180"/>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Really clear national training package to support the new procurement legislation.</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833" name="Google Shape;833;g1069dad8cb3_0_1565"/>
          <p:cNvPicPr preferRelativeResize="0"/>
          <p:nvPr/>
        </p:nvPicPr>
        <p:blipFill rotWithShape="1">
          <a:blip r:embed="rId4">
            <a:alphaModFix/>
          </a:blip>
          <a:srcRect/>
          <a:stretch/>
        </p:blipFill>
        <p:spPr>
          <a:xfrm>
            <a:off x="5087180" y="1916522"/>
            <a:ext cx="303145" cy="296259"/>
          </a:xfrm>
          <a:prstGeom prst="rect">
            <a:avLst/>
          </a:prstGeom>
          <a:noFill/>
          <a:ln>
            <a:noFill/>
          </a:ln>
        </p:spPr>
      </p:pic>
      <p:sp>
        <p:nvSpPr>
          <p:cNvPr id="834" name="Google Shape;834;g1069dad8cb3_0_1565"/>
          <p:cNvSpPr/>
          <p:nvPr/>
        </p:nvSpPr>
        <p:spPr>
          <a:xfrm>
            <a:off x="4946402" y="2436450"/>
            <a:ext cx="3844200" cy="423000"/>
          </a:xfrm>
          <a:prstGeom prst="roundRect">
            <a:avLst>
              <a:gd name="adj" fmla="val 16667"/>
            </a:avLst>
          </a:prstGeom>
          <a:solidFill>
            <a:srgbClr val="49C0F9">
              <a:alpha val="21180"/>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“More support to public bodies is requi</a:t>
            </a:r>
            <a:r>
              <a:rPr lang="en-GB" sz="1000" i="1">
                <a:solidFill>
                  <a:schemeClr val="dk1"/>
                </a:solidFill>
                <a:latin typeface="Roboto"/>
                <a:ea typeface="Roboto"/>
                <a:cs typeface="Roboto"/>
                <a:sym typeface="Roboto"/>
              </a:rPr>
              <a:t>red</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835" name="Google Shape;835;g1069dad8cb3_0_1565"/>
          <p:cNvPicPr preferRelativeResize="0"/>
          <p:nvPr/>
        </p:nvPicPr>
        <p:blipFill rotWithShape="1">
          <a:blip r:embed="rId4">
            <a:alphaModFix/>
          </a:blip>
          <a:srcRect/>
          <a:stretch/>
        </p:blipFill>
        <p:spPr>
          <a:xfrm>
            <a:off x="5087180" y="2499822"/>
            <a:ext cx="303145" cy="296259"/>
          </a:xfrm>
          <a:prstGeom prst="rect">
            <a:avLst/>
          </a:prstGeom>
          <a:noFill/>
          <a:ln>
            <a:noFill/>
          </a:ln>
        </p:spPr>
      </p:pic>
      <p:sp>
        <p:nvSpPr>
          <p:cNvPr id="836" name="Google Shape;836;g1069dad8cb3_0_1565"/>
          <p:cNvSpPr/>
          <p:nvPr/>
        </p:nvSpPr>
        <p:spPr>
          <a:xfrm>
            <a:off x="4946402" y="3019750"/>
            <a:ext cx="3844200" cy="423000"/>
          </a:xfrm>
          <a:prstGeom prst="roundRect">
            <a:avLst>
              <a:gd name="adj" fmla="val 16667"/>
            </a:avLst>
          </a:prstGeom>
          <a:solidFill>
            <a:srgbClr val="49C0F9">
              <a:alpha val="21180"/>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Support is already there WG just needs to be better at linking it together</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837" name="Google Shape;837;g1069dad8cb3_0_1565"/>
          <p:cNvPicPr preferRelativeResize="0"/>
          <p:nvPr/>
        </p:nvPicPr>
        <p:blipFill rotWithShape="1">
          <a:blip r:embed="rId4">
            <a:alphaModFix/>
          </a:blip>
          <a:srcRect/>
          <a:stretch/>
        </p:blipFill>
        <p:spPr>
          <a:xfrm>
            <a:off x="5087180" y="3083122"/>
            <a:ext cx="303145" cy="296259"/>
          </a:xfrm>
          <a:prstGeom prst="rect">
            <a:avLst/>
          </a:prstGeom>
          <a:noFill/>
          <a:ln>
            <a:noFill/>
          </a:ln>
        </p:spPr>
      </p:pic>
      <p:sp>
        <p:nvSpPr>
          <p:cNvPr id="838" name="Google Shape;838;g1069dad8cb3_0_1565"/>
          <p:cNvSpPr/>
          <p:nvPr/>
        </p:nvSpPr>
        <p:spPr>
          <a:xfrm>
            <a:off x="4946402" y="3561463"/>
            <a:ext cx="3844200" cy="423000"/>
          </a:xfrm>
          <a:prstGeom prst="roundRect">
            <a:avLst>
              <a:gd name="adj" fmla="val 16667"/>
            </a:avLst>
          </a:prstGeom>
          <a:solidFill>
            <a:srgbClr val="49C0F9">
              <a:alpha val="21180"/>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“It would be good to have chat and forums where I can ask questions and get quick response””</a:t>
            </a:r>
            <a:endParaRPr sz="1000" b="1" i="1" u="none" strike="noStrike" cap="none">
              <a:solidFill>
                <a:schemeClr val="dk1"/>
              </a:solidFill>
              <a:latin typeface="Roboto"/>
              <a:ea typeface="Roboto"/>
              <a:cs typeface="Roboto"/>
              <a:sym typeface="Roboto"/>
            </a:endParaRPr>
          </a:p>
        </p:txBody>
      </p:sp>
      <p:pic>
        <p:nvPicPr>
          <p:cNvPr id="839" name="Google Shape;839;g1069dad8cb3_0_1565"/>
          <p:cNvPicPr preferRelativeResize="0"/>
          <p:nvPr/>
        </p:nvPicPr>
        <p:blipFill rotWithShape="1">
          <a:blip r:embed="rId4">
            <a:alphaModFix/>
          </a:blip>
          <a:srcRect/>
          <a:stretch/>
        </p:blipFill>
        <p:spPr>
          <a:xfrm>
            <a:off x="5087180" y="3624835"/>
            <a:ext cx="303145" cy="296259"/>
          </a:xfrm>
          <a:prstGeom prst="rect">
            <a:avLst/>
          </a:prstGeom>
          <a:noFill/>
          <a:ln>
            <a:noFill/>
          </a:ln>
        </p:spPr>
      </p:pic>
      <p:sp>
        <p:nvSpPr>
          <p:cNvPr id="840" name="Google Shape;840;g1069dad8cb3_0_1565"/>
          <p:cNvSpPr/>
          <p:nvPr/>
        </p:nvSpPr>
        <p:spPr>
          <a:xfrm>
            <a:off x="4946402" y="4144763"/>
            <a:ext cx="3844200" cy="423000"/>
          </a:xfrm>
          <a:prstGeom prst="roundRect">
            <a:avLst>
              <a:gd name="adj" fmla="val 16667"/>
            </a:avLst>
          </a:prstGeom>
          <a:solidFill>
            <a:srgbClr val="49C0F9">
              <a:alpha val="21180"/>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Support on legal direction and guidance</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841" name="Google Shape;841;g1069dad8cb3_0_1565"/>
          <p:cNvPicPr preferRelativeResize="0"/>
          <p:nvPr/>
        </p:nvPicPr>
        <p:blipFill rotWithShape="1">
          <a:blip r:embed="rId4">
            <a:alphaModFix/>
          </a:blip>
          <a:srcRect/>
          <a:stretch/>
        </p:blipFill>
        <p:spPr>
          <a:xfrm>
            <a:off x="5087180" y="4208135"/>
            <a:ext cx="303145" cy="29625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g1069dad8cb3_0_1305"/>
          <p:cNvSpPr txBox="1"/>
          <p:nvPr/>
        </p:nvSpPr>
        <p:spPr>
          <a:xfrm>
            <a:off x="379800" y="443350"/>
            <a:ext cx="6702000" cy="347100"/>
          </a:xfrm>
          <a:prstGeom prst="rect">
            <a:avLst/>
          </a:prstGeom>
          <a:noFill/>
          <a:ln>
            <a:noFill/>
          </a:ln>
        </p:spPr>
        <p:txBody>
          <a:bodyPr spcFirstLastPara="1" wrap="square" lIns="32025" tIns="37825" rIns="32025" bIns="37825" anchor="t" anchorCtr="0">
            <a:noAutofit/>
          </a:bodyPr>
          <a:lstStyle/>
          <a:p>
            <a:pPr marL="0" marR="0" lvl="0" indent="0" algn="l" rtl="0">
              <a:lnSpc>
                <a:spcPct val="100000"/>
              </a:lnSpc>
              <a:spcBef>
                <a:spcPts val="300"/>
              </a:spcBef>
              <a:spcAft>
                <a:spcPts val="0"/>
              </a:spcAft>
              <a:buClr>
                <a:srgbClr val="000000"/>
              </a:buClr>
              <a:buSzPts val="2000"/>
              <a:buFont typeface="Arial"/>
              <a:buNone/>
            </a:pPr>
            <a:r>
              <a:rPr lang="en-GB" sz="2000">
                <a:latin typeface="Playfair Display"/>
                <a:ea typeface="Playfair Display"/>
                <a:cs typeface="Playfair Display"/>
                <a:sym typeface="Playfair Display"/>
              </a:rPr>
              <a:t>There is a </a:t>
            </a:r>
            <a:r>
              <a:rPr lang="en-GB" sz="2000" b="1">
                <a:latin typeface="Playfair Display"/>
                <a:ea typeface="Playfair Display"/>
                <a:cs typeface="Playfair Display"/>
                <a:sym typeface="Playfair Display"/>
              </a:rPr>
              <a:t>n</a:t>
            </a:r>
            <a:r>
              <a:rPr lang="en-GB" sz="2000" b="1" i="0" u="none" strike="noStrike" cap="none">
                <a:solidFill>
                  <a:srgbClr val="000000"/>
                </a:solidFill>
                <a:latin typeface="Playfair Display"/>
                <a:ea typeface="Playfair Display"/>
                <a:cs typeface="Playfair Display"/>
                <a:sym typeface="Playfair Display"/>
              </a:rPr>
              <a:t>eed </a:t>
            </a:r>
            <a:r>
              <a:rPr lang="en-GB" sz="2000">
                <a:latin typeface="Playfair Display"/>
                <a:ea typeface="Playfair Display"/>
                <a:cs typeface="Playfair Display"/>
                <a:sym typeface="Playfair Display"/>
              </a:rPr>
              <a:t>for access to </a:t>
            </a:r>
            <a:r>
              <a:rPr lang="en-GB" sz="2000" b="1" i="1">
                <a:latin typeface="Playfair Display"/>
                <a:ea typeface="Playfair Display"/>
                <a:cs typeface="Playfair Display"/>
                <a:sym typeface="Playfair Display"/>
              </a:rPr>
              <a:t>practical </a:t>
            </a:r>
            <a:r>
              <a:rPr lang="en-GB" sz="2000">
                <a:latin typeface="Playfair Display"/>
                <a:ea typeface="Playfair Display"/>
                <a:cs typeface="Playfair Display"/>
                <a:sym typeface="Playfair Display"/>
              </a:rPr>
              <a:t>policy content</a:t>
            </a:r>
            <a:endParaRPr sz="2000" u="none" strike="noStrike" cap="none">
              <a:solidFill>
                <a:srgbClr val="000000"/>
              </a:solidFill>
              <a:latin typeface="Playfair Display"/>
              <a:ea typeface="Playfair Display"/>
              <a:cs typeface="Playfair Display"/>
              <a:sym typeface="Playfair Display"/>
            </a:endParaRPr>
          </a:p>
        </p:txBody>
      </p:sp>
      <p:grpSp>
        <p:nvGrpSpPr>
          <p:cNvPr id="847" name="Google Shape;847;g1069dad8cb3_0_1305"/>
          <p:cNvGrpSpPr/>
          <p:nvPr/>
        </p:nvGrpSpPr>
        <p:grpSpPr>
          <a:xfrm>
            <a:off x="296790" y="862475"/>
            <a:ext cx="8457706" cy="9300"/>
            <a:chOff x="296790" y="862475"/>
            <a:chExt cx="8457706" cy="9300"/>
          </a:xfrm>
        </p:grpSpPr>
        <p:sp>
          <p:nvSpPr>
            <p:cNvPr id="848" name="Google Shape;848;g1069dad8cb3_0_1305"/>
            <p:cNvSpPr/>
            <p:nvPr/>
          </p:nvSpPr>
          <p:spPr>
            <a:xfrm flipH="1">
              <a:off x="296790" y="862475"/>
              <a:ext cx="2819100" cy="9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g1069dad8cb3_0_1305"/>
            <p:cNvSpPr/>
            <p:nvPr/>
          </p:nvSpPr>
          <p:spPr>
            <a:xfrm flipH="1">
              <a:off x="3116093" y="862475"/>
              <a:ext cx="2819100" cy="9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0" name="Google Shape;850;g1069dad8cb3_0_1305"/>
            <p:cNvSpPr/>
            <p:nvPr/>
          </p:nvSpPr>
          <p:spPr>
            <a:xfrm flipH="1">
              <a:off x="5935396" y="862475"/>
              <a:ext cx="2819100" cy="9300"/>
            </a:xfrm>
            <a:prstGeom prst="rect">
              <a:avLst/>
            </a:prstGeom>
            <a:solidFill>
              <a:srgbClr val="F8A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51" name="Google Shape;851;g1069dad8cb3_0_130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GB" sz="1000">
                <a:latin typeface="Playfair Display"/>
                <a:ea typeface="Playfair Display"/>
                <a:cs typeface="Playfair Display"/>
                <a:sym typeface="Playfair Display"/>
              </a:rPr>
              <a:t>21</a:t>
            </a:fld>
            <a:endParaRPr sz="1000">
              <a:latin typeface="Playfair Display"/>
              <a:ea typeface="Playfair Display"/>
              <a:cs typeface="Playfair Display"/>
              <a:sym typeface="Playfair Display"/>
            </a:endParaRPr>
          </a:p>
        </p:txBody>
      </p:sp>
      <p:pic>
        <p:nvPicPr>
          <p:cNvPr id="852" name="Google Shape;852;g1069dad8cb3_0_1305"/>
          <p:cNvPicPr preferRelativeResize="0"/>
          <p:nvPr/>
        </p:nvPicPr>
        <p:blipFill rotWithShape="1">
          <a:blip r:embed="rId3">
            <a:alphaModFix/>
          </a:blip>
          <a:srcRect/>
          <a:stretch/>
        </p:blipFill>
        <p:spPr>
          <a:xfrm>
            <a:off x="8060050" y="131217"/>
            <a:ext cx="694449" cy="666674"/>
          </a:xfrm>
          <a:prstGeom prst="rect">
            <a:avLst/>
          </a:prstGeom>
          <a:noFill/>
          <a:ln>
            <a:noFill/>
          </a:ln>
        </p:spPr>
      </p:pic>
      <p:sp>
        <p:nvSpPr>
          <p:cNvPr id="853" name="Google Shape;853;g1069dad8cb3_0_1305"/>
          <p:cNvSpPr/>
          <p:nvPr/>
        </p:nvSpPr>
        <p:spPr>
          <a:xfrm>
            <a:off x="333000" y="992225"/>
            <a:ext cx="8457600" cy="666600"/>
          </a:xfrm>
          <a:prstGeom prst="rect">
            <a:avLst/>
          </a:prstGeom>
          <a:solidFill>
            <a:srgbClr val="F9FFFF"/>
          </a:solidFill>
          <a:ln>
            <a:noFill/>
          </a:ln>
          <a:effectLst>
            <a:outerShdw blurRad="85725" dist="47625" dir="5400000" algn="bl" rotWithShape="0">
              <a:srgbClr val="000000">
                <a:alpha val="20000"/>
              </a:srgbClr>
            </a:outerShdw>
          </a:effectLst>
        </p:spPr>
        <p:txBody>
          <a:bodyPr spcFirstLastPara="1" wrap="square" lIns="198000" tIns="90000" rIns="91425" bIns="91425" anchor="ctr" anchorCtr="0">
            <a:noAutofit/>
          </a:bodyPr>
          <a:lstStyle/>
          <a:p>
            <a:pPr marL="0" lvl="0" indent="0" algn="l" rtl="0">
              <a:spcBef>
                <a:spcPts val="0"/>
              </a:spcBef>
              <a:spcAft>
                <a:spcPts val="0"/>
              </a:spcAft>
              <a:buClr>
                <a:srgbClr val="000000"/>
              </a:buClr>
              <a:buSzPts val="1000"/>
              <a:buFont typeface="Arial"/>
              <a:buNone/>
            </a:pPr>
            <a:r>
              <a:rPr lang="en-GB" sz="1200" b="1" u="sng">
                <a:latin typeface="Roboto"/>
                <a:ea typeface="Roboto"/>
                <a:cs typeface="Roboto"/>
                <a:sym typeface="Roboto"/>
              </a:rPr>
              <a:t>As a user</a:t>
            </a:r>
            <a:r>
              <a:rPr lang="en-GB" sz="1200">
                <a:latin typeface="Roboto"/>
                <a:ea typeface="Roboto"/>
                <a:cs typeface="Roboto"/>
                <a:sym typeface="Roboto"/>
              </a:rPr>
              <a:t> </a:t>
            </a:r>
            <a:r>
              <a:rPr lang="en-GB" sz="1200" b="1">
                <a:latin typeface="Roboto"/>
                <a:ea typeface="Roboto"/>
                <a:cs typeface="Roboto"/>
                <a:sym typeface="Roboto"/>
              </a:rPr>
              <a:t>I need</a:t>
            </a:r>
            <a:r>
              <a:rPr lang="en-GB" sz="1200">
                <a:latin typeface="Roboto"/>
                <a:ea typeface="Roboto"/>
                <a:cs typeface="Roboto"/>
                <a:sym typeface="Roboto"/>
              </a:rPr>
              <a:t> </a:t>
            </a:r>
            <a:r>
              <a:rPr lang="en-GB" sz="1200"/>
              <a:t>to find content on the practical and contextual use of policy </a:t>
            </a:r>
            <a:r>
              <a:rPr lang="en-GB" sz="1200" b="1"/>
              <a:t>so that I can </a:t>
            </a:r>
            <a:r>
              <a:rPr lang="en-GB" sz="1200"/>
              <a:t>understand how best to deliver the policy in my organisation.</a:t>
            </a:r>
            <a:endParaRPr sz="1200" u="none" strike="noStrike" cap="none">
              <a:solidFill>
                <a:schemeClr val="dk1"/>
              </a:solidFill>
              <a:latin typeface="Roboto"/>
              <a:ea typeface="Roboto"/>
              <a:cs typeface="Roboto"/>
              <a:sym typeface="Roboto"/>
            </a:endParaRPr>
          </a:p>
        </p:txBody>
      </p:sp>
      <p:sp>
        <p:nvSpPr>
          <p:cNvPr id="854" name="Google Shape;854;g1069dad8cb3_0_1305"/>
          <p:cNvSpPr/>
          <p:nvPr/>
        </p:nvSpPr>
        <p:spPr>
          <a:xfrm>
            <a:off x="333000" y="992225"/>
            <a:ext cx="70800" cy="666600"/>
          </a:xfrm>
          <a:prstGeom prst="rect">
            <a:avLst/>
          </a:prstGeom>
          <a:solidFill>
            <a:srgbClr val="F8A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5" name="Google Shape;855;g1069dad8cb3_0_1305"/>
          <p:cNvSpPr/>
          <p:nvPr/>
        </p:nvSpPr>
        <p:spPr>
          <a:xfrm>
            <a:off x="333000" y="1846375"/>
            <a:ext cx="4401000" cy="2721300"/>
          </a:xfrm>
          <a:prstGeom prst="rect">
            <a:avLst/>
          </a:prstGeom>
          <a:solidFill>
            <a:srgbClr val="F9FFFF"/>
          </a:solidFill>
          <a:ln>
            <a:noFill/>
          </a:ln>
          <a:effectLst>
            <a:outerShdw blurRad="85725" dist="47625" dir="5400000" algn="bl" rotWithShape="0">
              <a:srgbClr val="000000">
                <a:alpha val="20000"/>
              </a:srgbClr>
            </a:outerShdw>
          </a:effectLst>
        </p:spPr>
        <p:txBody>
          <a:bodyPr spcFirstLastPara="1" wrap="square" lIns="198000" tIns="90000" rIns="91425" bIns="91425" anchor="t" anchorCtr="0">
            <a:noAutofit/>
          </a:bodyPr>
          <a:lstStyle/>
          <a:p>
            <a:pPr marL="0" lvl="0" indent="0" algn="l" rtl="0">
              <a:spcBef>
                <a:spcPts val="0"/>
              </a:spcBef>
              <a:spcAft>
                <a:spcPts val="0"/>
              </a:spcAft>
              <a:buClr>
                <a:srgbClr val="000000"/>
              </a:buClr>
              <a:buSzPts val="1000"/>
              <a:buFont typeface="Arial"/>
              <a:buNone/>
            </a:pPr>
            <a:r>
              <a:rPr lang="en-GB" sz="1200" b="1">
                <a:latin typeface="Roboto"/>
                <a:ea typeface="Roboto"/>
                <a:cs typeface="Roboto"/>
                <a:sym typeface="Roboto"/>
              </a:rPr>
              <a:t>Needs Detail</a:t>
            </a:r>
            <a:endParaRPr sz="1200" b="1">
              <a:latin typeface="Roboto"/>
              <a:ea typeface="Roboto"/>
              <a:cs typeface="Roboto"/>
              <a:sym typeface="Roboto"/>
            </a:endParaRPr>
          </a:p>
          <a:p>
            <a:pPr marL="0" lvl="0" indent="0" algn="l" rtl="0">
              <a:spcBef>
                <a:spcPts val="0"/>
              </a:spcBef>
              <a:spcAft>
                <a:spcPts val="0"/>
              </a:spcAft>
              <a:buClr>
                <a:srgbClr val="000000"/>
              </a:buClr>
              <a:buSzPts val="1000"/>
              <a:buFont typeface="Arial"/>
              <a:buNone/>
            </a:pPr>
            <a:endParaRPr sz="1200" b="1">
              <a:latin typeface="Roboto"/>
              <a:ea typeface="Roboto"/>
              <a:cs typeface="Roboto"/>
              <a:sym typeface="Roboto"/>
            </a:endParaRPr>
          </a:p>
          <a:p>
            <a:pPr marL="0" lvl="0" indent="0" algn="l" rtl="0">
              <a:spcBef>
                <a:spcPts val="0"/>
              </a:spcBef>
              <a:spcAft>
                <a:spcPts val="0"/>
              </a:spcAft>
              <a:buClr>
                <a:srgbClr val="000000"/>
              </a:buClr>
              <a:buSzPts val="1000"/>
              <a:buFont typeface="Arial"/>
              <a:buNone/>
            </a:pPr>
            <a:r>
              <a:rPr lang="en-GB" sz="1100">
                <a:latin typeface="Roboto"/>
                <a:ea typeface="Roboto"/>
                <a:cs typeface="Roboto"/>
                <a:sym typeface="Roboto"/>
              </a:rPr>
              <a:t>The challenge for the community in delivering policy outcomes is that there is a lot of policy content in Wales, however there is not always enough content on the practical delivery of the policies.</a:t>
            </a: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r>
              <a:rPr lang="en-GB" sz="1100">
                <a:latin typeface="Roboto"/>
                <a:ea typeface="Roboto"/>
                <a:cs typeface="Roboto"/>
                <a:sym typeface="Roboto"/>
              </a:rPr>
              <a:t>The need is therefore for a central solution where users can find content on the practical and effective delivery of policy for their relevant sector, rather than just the policy documentation itself. This will enable users to understand how a policy might be relevant to their sector, and how it fits into their operations.</a:t>
            </a: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r>
              <a:rPr lang="en-GB" sz="1100">
                <a:latin typeface="Roboto"/>
                <a:ea typeface="Roboto"/>
                <a:cs typeface="Roboto"/>
                <a:sym typeface="Roboto"/>
              </a:rPr>
              <a:t>There is a wider concern is the </a:t>
            </a:r>
            <a:r>
              <a:rPr lang="en-GB" sz="1100"/>
              <a:t>information held will be generic and not relevant to local context.</a:t>
            </a:r>
            <a:endParaRPr sz="1100">
              <a:latin typeface="Roboto"/>
              <a:ea typeface="Roboto"/>
              <a:cs typeface="Roboto"/>
              <a:sym typeface="Roboto"/>
            </a:endParaRPr>
          </a:p>
        </p:txBody>
      </p:sp>
      <p:sp>
        <p:nvSpPr>
          <p:cNvPr id="856" name="Google Shape;856;g1069dad8cb3_0_1305"/>
          <p:cNvSpPr/>
          <p:nvPr/>
        </p:nvSpPr>
        <p:spPr>
          <a:xfrm>
            <a:off x="333000" y="1846375"/>
            <a:ext cx="70800" cy="2721300"/>
          </a:xfrm>
          <a:prstGeom prst="rect">
            <a:avLst/>
          </a:prstGeom>
          <a:solidFill>
            <a:srgbClr val="F8A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7" name="Google Shape;857;g1069dad8cb3_0_1305"/>
          <p:cNvSpPr txBox="1"/>
          <p:nvPr/>
        </p:nvSpPr>
        <p:spPr>
          <a:xfrm>
            <a:off x="228600" y="0"/>
            <a:ext cx="1749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a:solidFill>
                  <a:srgbClr val="F8A700"/>
                </a:solidFill>
                <a:latin typeface="Roboto"/>
                <a:ea typeface="Roboto"/>
                <a:cs typeface="Roboto"/>
                <a:sym typeface="Roboto"/>
              </a:rPr>
              <a:t>03 - Content</a:t>
            </a:r>
            <a:endParaRPr sz="700">
              <a:solidFill>
                <a:srgbClr val="F8A700"/>
              </a:solidFill>
              <a:latin typeface="Roboto"/>
              <a:ea typeface="Roboto"/>
              <a:cs typeface="Roboto"/>
              <a:sym typeface="Roboto"/>
            </a:endParaRPr>
          </a:p>
        </p:txBody>
      </p:sp>
      <p:sp>
        <p:nvSpPr>
          <p:cNvPr id="858" name="Google Shape;858;g1069dad8cb3_0_1305"/>
          <p:cNvSpPr/>
          <p:nvPr/>
        </p:nvSpPr>
        <p:spPr>
          <a:xfrm>
            <a:off x="4946402" y="1853150"/>
            <a:ext cx="3844200" cy="423000"/>
          </a:xfrm>
          <a:prstGeom prst="roundRect">
            <a:avLst>
              <a:gd name="adj" fmla="val 16667"/>
            </a:avLst>
          </a:prstGeom>
          <a:solidFill>
            <a:srgbClr val="F8A700">
              <a:alpha val="23530"/>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Practical procurement advice needs to be available for all widely and contextualised where possible</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859" name="Google Shape;859;g1069dad8cb3_0_1305"/>
          <p:cNvPicPr preferRelativeResize="0"/>
          <p:nvPr/>
        </p:nvPicPr>
        <p:blipFill rotWithShape="1">
          <a:blip r:embed="rId4">
            <a:alphaModFix/>
          </a:blip>
          <a:srcRect/>
          <a:stretch/>
        </p:blipFill>
        <p:spPr>
          <a:xfrm>
            <a:off x="5087180" y="1916522"/>
            <a:ext cx="303145" cy="296259"/>
          </a:xfrm>
          <a:prstGeom prst="rect">
            <a:avLst/>
          </a:prstGeom>
          <a:noFill/>
          <a:ln>
            <a:noFill/>
          </a:ln>
          <a:effectLst>
            <a:outerShdw blurRad="57150" dist="19050" dir="5400000" algn="bl" rotWithShape="0">
              <a:srgbClr val="FF9900"/>
            </a:outerShdw>
          </a:effectLst>
        </p:spPr>
      </p:pic>
      <p:sp>
        <p:nvSpPr>
          <p:cNvPr id="860" name="Google Shape;860;g1069dad8cb3_0_1305"/>
          <p:cNvSpPr/>
          <p:nvPr/>
        </p:nvSpPr>
        <p:spPr>
          <a:xfrm>
            <a:off x="4946402" y="2436450"/>
            <a:ext cx="3844200" cy="423000"/>
          </a:xfrm>
          <a:prstGeom prst="roundRect">
            <a:avLst>
              <a:gd name="adj" fmla="val 16667"/>
            </a:avLst>
          </a:prstGeom>
          <a:solidFill>
            <a:srgbClr val="F8A700">
              <a:alpha val="23530"/>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"How to achieve the wellbeing goals and the role that procurement plays in that</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861" name="Google Shape;861;g1069dad8cb3_0_1305"/>
          <p:cNvPicPr preferRelativeResize="0"/>
          <p:nvPr/>
        </p:nvPicPr>
        <p:blipFill rotWithShape="1">
          <a:blip r:embed="rId4">
            <a:alphaModFix/>
          </a:blip>
          <a:srcRect/>
          <a:stretch/>
        </p:blipFill>
        <p:spPr>
          <a:xfrm>
            <a:off x="5087180" y="2499822"/>
            <a:ext cx="303145" cy="296259"/>
          </a:xfrm>
          <a:prstGeom prst="rect">
            <a:avLst/>
          </a:prstGeom>
          <a:noFill/>
          <a:ln>
            <a:noFill/>
          </a:ln>
          <a:effectLst>
            <a:outerShdw blurRad="57150" dist="19050" dir="5400000" algn="bl" rotWithShape="0">
              <a:srgbClr val="FF9900"/>
            </a:outerShdw>
          </a:effectLst>
        </p:spPr>
      </p:pic>
      <p:sp>
        <p:nvSpPr>
          <p:cNvPr id="862" name="Google Shape;862;g1069dad8cb3_0_1305"/>
          <p:cNvSpPr/>
          <p:nvPr/>
        </p:nvSpPr>
        <p:spPr>
          <a:xfrm>
            <a:off x="4946402" y="3019750"/>
            <a:ext cx="3844200" cy="423000"/>
          </a:xfrm>
          <a:prstGeom prst="roundRect">
            <a:avLst>
              <a:gd name="adj" fmla="val 16667"/>
            </a:avLst>
          </a:prstGeom>
          <a:solidFill>
            <a:srgbClr val="F8A700">
              <a:alpha val="23530"/>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Practical delivery of social value not understood, if it sat in CoE for info it would be great</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863" name="Google Shape;863;g1069dad8cb3_0_1305"/>
          <p:cNvPicPr preferRelativeResize="0"/>
          <p:nvPr/>
        </p:nvPicPr>
        <p:blipFill rotWithShape="1">
          <a:blip r:embed="rId4">
            <a:alphaModFix/>
          </a:blip>
          <a:srcRect/>
          <a:stretch/>
        </p:blipFill>
        <p:spPr>
          <a:xfrm>
            <a:off x="5087180" y="3083122"/>
            <a:ext cx="303145" cy="296259"/>
          </a:xfrm>
          <a:prstGeom prst="rect">
            <a:avLst/>
          </a:prstGeom>
          <a:noFill/>
          <a:ln>
            <a:noFill/>
          </a:ln>
          <a:effectLst>
            <a:outerShdw blurRad="57150" dist="19050" dir="5400000" algn="bl" rotWithShape="0">
              <a:srgbClr val="FF9900"/>
            </a:outerShdw>
          </a:effectLst>
        </p:spPr>
      </p:pic>
      <p:sp>
        <p:nvSpPr>
          <p:cNvPr id="864" name="Google Shape;864;g1069dad8cb3_0_1305"/>
          <p:cNvSpPr/>
          <p:nvPr/>
        </p:nvSpPr>
        <p:spPr>
          <a:xfrm>
            <a:off x="4946402" y="3561463"/>
            <a:ext cx="3844200" cy="423000"/>
          </a:xfrm>
          <a:prstGeom prst="roundRect">
            <a:avLst>
              <a:gd name="adj" fmla="val 16667"/>
            </a:avLst>
          </a:prstGeom>
          <a:solidFill>
            <a:srgbClr val="F8A700">
              <a:alpha val="23530"/>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“"As long as there was practical support it could really add value. If it is just going to produce more policies that is not something we need</a:t>
            </a:r>
            <a:r>
              <a:rPr lang="en-GB" sz="1000" i="1">
                <a:solidFill>
                  <a:schemeClr val="dk1"/>
                </a:solidFill>
                <a:latin typeface="Roboto"/>
                <a:ea typeface="Roboto"/>
                <a:cs typeface="Roboto"/>
                <a:sym typeface="Roboto"/>
              </a:rPr>
              <a:t> ”</a:t>
            </a:r>
            <a:endParaRPr sz="1000" b="1" i="1" u="none" strike="noStrike" cap="none">
              <a:solidFill>
                <a:schemeClr val="dk1"/>
              </a:solidFill>
              <a:latin typeface="Roboto"/>
              <a:ea typeface="Roboto"/>
              <a:cs typeface="Roboto"/>
              <a:sym typeface="Roboto"/>
            </a:endParaRPr>
          </a:p>
        </p:txBody>
      </p:sp>
      <p:pic>
        <p:nvPicPr>
          <p:cNvPr id="865" name="Google Shape;865;g1069dad8cb3_0_1305"/>
          <p:cNvPicPr preferRelativeResize="0"/>
          <p:nvPr/>
        </p:nvPicPr>
        <p:blipFill rotWithShape="1">
          <a:blip r:embed="rId4">
            <a:alphaModFix/>
          </a:blip>
          <a:srcRect/>
          <a:stretch/>
        </p:blipFill>
        <p:spPr>
          <a:xfrm>
            <a:off x="5087180" y="3624835"/>
            <a:ext cx="303145" cy="296259"/>
          </a:xfrm>
          <a:prstGeom prst="rect">
            <a:avLst/>
          </a:prstGeom>
          <a:noFill/>
          <a:ln>
            <a:noFill/>
          </a:ln>
          <a:effectLst>
            <a:outerShdw blurRad="57150" dist="19050" dir="5400000" algn="bl" rotWithShape="0">
              <a:srgbClr val="FF9900"/>
            </a:outerShdw>
          </a:effectLst>
        </p:spPr>
      </p:pic>
      <p:sp>
        <p:nvSpPr>
          <p:cNvPr id="866" name="Google Shape;866;g1069dad8cb3_0_1305"/>
          <p:cNvSpPr/>
          <p:nvPr/>
        </p:nvSpPr>
        <p:spPr>
          <a:xfrm>
            <a:off x="4946402" y="4144763"/>
            <a:ext cx="3844200" cy="423000"/>
          </a:xfrm>
          <a:prstGeom prst="roundRect">
            <a:avLst>
              <a:gd name="adj" fmla="val 16667"/>
            </a:avLst>
          </a:prstGeom>
          <a:solidFill>
            <a:srgbClr val="F8A700">
              <a:alpha val="23530"/>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Policy is not a the real issue. If a CoE fails to address deficiencies in implementation it will have failed completely</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867" name="Google Shape;867;g1069dad8cb3_0_1305"/>
          <p:cNvPicPr preferRelativeResize="0"/>
          <p:nvPr/>
        </p:nvPicPr>
        <p:blipFill rotWithShape="1">
          <a:blip r:embed="rId4">
            <a:alphaModFix/>
          </a:blip>
          <a:srcRect/>
          <a:stretch/>
        </p:blipFill>
        <p:spPr>
          <a:xfrm>
            <a:off x="5087180" y="4208135"/>
            <a:ext cx="303145" cy="296259"/>
          </a:xfrm>
          <a:prstGeom prst="rect">
            <a:avLst/>
          </a:prstGeom>
          <a:noFill/>
          <a:ln>
            <a:noFill/>
          </a:ln>
          <a:effectLst>
            <a:outerShdw blurRad="57150" dist="19050" dir="5400000" algn="bl" rotWithShape="0">
              <a:srgbClr val="FF9900"/>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g1069dad8cb3_0_1591"/>
          <p:cNvSpPr txBox="1"/>
          <p:nvPr/>
        </p:nvSpPr>
        <p:spPr>
          <a:xfrm>
            <a:off x="379800" y="443350"/>
            <a:ext cx="6702000" cy="347100"/>
          </a:xfrm>
          <a:prstGeom prst="rect">
            <a:avLst/>
          </a:prstGeom>
          <a:noFill/>
          <a:ln>
            <a:noFill/>
          </a:ln>
        </p:spPr>
        <p:txBody>
          <a:bodyPr spcFirstLastPara="1" wrap="square" lIns="32025" tIns="37825" rIns="32025" bIns="37825" anchor="t" anchorCtr="0">
            <a:noAutofit/>
          </a:bodyPr>
          <a:lstStyle/>
          <a:p>
            <a:pPr marL="0" marR="0" lvl="0" indent="0" algn="l" rtl="0">
              <a:lnSpc>
                <a:spcPct val="100000"/>
              </a:lnSpc>
              <a:spcBef>
                <a:spcPts val="300"/>
              </a:spcBef>
              <a:spcAft>
                <a:spcPts val="0"/>
              </a:spcAft>
              <a:buClr>
                <a:srgbClr val="000000"/>
              </a:buClr>
              <a:buSzPts val="2000"/>
              <a:buFont typeface="Arial"/>
              <a:buNone/>
            </a:pPr>
            <a:r>
              <a:rPr lang="en-GB" sz="2000">
                <a:latin typeface="Playfair Display"/>
                <a:ea typeface="Playfair Display"/>
                <a:cs typeface="Playfair Display"/>
                <a:sym typeface="Playfair Display"/>
              </a:rPr>
              <a:t>There is a </a:t>
            </a:r>
            <a:r>
              <a:rPr lang="en-GB" sz="2000" b="1">
                <a:latin typeface="Playfair Display"/>
                <a:ea typeface="Playfair Display"/>
                <a:cs typeface="Playfair Display"/>
                <a:sym typeface="Playfair Display"/>
              </a:rPr>
              <a:t>n</a:t>
            </a:r>
            <a:r>
              <a:rPr lang="en-GB" sz="2000" b="1" i="0" u="none" strike="noStrike" cap="none">
                <a:solidFill>
                  <a:srgbClr val="000000"/>
                </a:solidFill>
                <a:latin typeface="Playfair Display"/>
                <a:ea typeface="Playfair Display"/>
                <a:cs typeface="Playfair Display"/>
                <a:sym typeface="Playfair Display"/>
              </a:rPr>
              <a:t>eed </a:t>
            </a:r>
            <a:r>
              <a:rPr lang="en-GB" sz="2000">
                <a:latin typeface="Playfair Display"/>
                <a:ea typeface="Playfair Display"/>
                <a:cs typeface="Playfair Display"/>
                <a:sym typeface="Playfair Display"/>
              </a:rPr>
              <a:t>for</a:t>
            </a:r>
            <a:r>
              <a:rPr lang="en-GB" sz="2000" b="1">
                <a:latin typeface="Playfair Display"/>
                <a:ea typeface="Playfair Display"/>
                <a:cs typeface="Playfair Display"/>
                <a:sym typeface="Playfair Display"/>
              </a:rPr>
              <a:t> </a:t>
            </a:r>
            <a:r>
              <a:rPr lang="en-GB" sz="2000">
                <a:latin typeface="Playfair Display"/>
                <a:ea typeface="Playfair Display"/>
                <a:cs typeface="Playfair Display"/>
                <a:sym typeface="Playfair Display"/>
              </a:rPr>
              <a:t>content showing</a:t>
            </a:r>
            <a:r>
              <a:rPr lang="en-GB" sz="2000" b="1" i="1">
                <a:latin typeface="Playfair Display"/>
                <a:ea typeface="Playfair Display"/>
                <a:cs typeface="Playfair Display"/>
                <a:sym typeface="Playfair Display"/>
              </a:rPr>
              <a:t> best practice</a:t>
            </a:r>
            <a:endParaRPr sz="2000" u="none" strike="noStrike" cap="none">
              <a:solidFill>
                <a:srgbClr val="000000"/>
              </a:solidFill>
              <a:latin typeface="Playfair Display"/>
              <a:ea typeface="Playfair Display"/>
              <a:cs typeface="Playfair Display"/>
              <a:sym typeface="Playfair Display"/>
            </a:endParaRPr>
          </a:p>
        </p:txBody>
      </p:sp>
      <p:grpSp>
        <p:nvGrpSpPr>
          <p:cNvPr id="873" name="Google Shape;873;g1069dad8cb3_0_1591"/>
          <p:cNvGrpSpPr/>
          <p:nvPr/>
        </p:nvGrpSpPr>
        <p:grpSpPr>
          <a:xfrm>
            <a:off x="296790" y="862475"/>
            <a:ext cx="8457706" cy="9300"/>
            <a:chOff x="296790" y="862475"/>
            <a:chExt cx="8457706" cy="9300"/>
          </a:xfrm>
        </p:grpSpPr>
        <p:sp>
          <p:nvSpPr>
            <p:cNvPr id="874" name="Google Shape;874;g1069dad8cb3_0_1591"/>
            <p:cNvSpPr/>
            <p:nvPr/>
          </p:nvSpPr>
          <p:spPr>
            <a:xfrm flipH="1">
              <a:off x="296790" y="862475"/>
              <a:ext cx="2819100" cy="9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5" name="Google Shape;875;g1069dad8cb3_0_1591"/>
            <p:cNvSpPr/>
            <p:nvPr/>
          </p:nvSpPr>
          <p:spPr>
            <a:xfrm flipH="1">
              <a:off x="3116093" y="862475"/>
              <a:ext cx="2819100" cy="9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6" name="Google Shape;876;g1069dad8cb3_0_1591"/>
            <p:cNvSpPr/>
            <p:nvPr/>
          </p:nvSpPr>
          <p:spPr>
            <a:xfrm flipH="1">
              <a:off x="5935396" y="862475"/>
              <a:ext cx="2819100" cy="9300"/>
            </a:xfrm>
            <a:prstGeom prst="rect">
              <a:avLst/>
            </a:prstGeom>
            <a:solidFill>
              <a:srgbClr val="F8A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77" name="Google Shape;877;g1069dad8cb3_0_159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GB" sz="1000">
                <a:latin typeface="Playfair Display"/>
                <a:ea typeface="Playfair Display"/>
                <a:cs typeface="Playfair Display"/>
                <a:sym typeface="Playfair Display"/>
              </a:rPr>
              <a:t>22</a:t>
            </a:fld>
            <a:endParaRPr sz="1000">
              <a:latin typeface="Playfair Display"/>
              <a:ea typeface="Playfair Display"/>
              <a:cs typeface="Playfair Display"/>
              <a:sym typeface="Playfair Display"/>
            </a:endParaRPr>
          </a:p>
        </p:txBody>
      </p:sp>
      <p:pic>
        <p:nvPicPr>
          <p:cNvPr id="878" name="Google Shape;878;g1069dad8cb3_0_1591"/>
          <p:cNvPicPr preferRelativeResize="0"/>
          <p:nvPr/>
        </p:nvPicPr>
        <p:blipFill rotWithShape="1">
          <a:blip r:embed="rId3">
            <a:alphaModFix/>
          </a:blip>
          <a:srcRect/>
          <a:stretch/>
        </p:blipFill>
        <p:spPr>
          <a:xfrm>
            <a:off x="8060050" y="131217"/>
            <a:ext cx="694449" cy="666674"/>
          </a:xfrm>
          <a:prstGeom prst="rect">
            <a:avLst/>
          </a:prstGeom>
          <a:noFill/>
          <a:ln>
            <a:noFill/>
          </a:ln>
        </p:spPr>
      </p:pic>
      <p:sp>
        <p:nvSpPr>
          <p:cNvPr id="879" name="Google Shape;879;g1069dad8cb3_0_1591"/>
          <p:cNvSpPr/>
          <p:nvPr/>
        </p:nvSpPr>
        <p:spPr>
          <a:xfrm>
            <a:off x="333000" y="992225"/>
            <a:ext cx="8457600" cy="666600"/>
          </a:xfrm>
          <a:prstGeom prst="rect">
            <a:avLst/>
          </a:prstGeom>
          <a:solidFill>
            <a:srgbClr val="F9FFFF"/>
          </a:solidFill>
          <a:ln>
            <a:noFill/>
          </a:ln>
          <a:effectLst>
            <a:outerShdw blurRad="85725" dist="47625" dir="5400000" algn="bl" rotWithShape="0">
              <a:srgbClr val="000000">
                <a:alpha val="20000"/>
              </a:srgbClr>
            </a:outerShdw>
          </a:effectLst>
        </p:spPr>
        <p:txBody>
          <a:bodyPr spcFirstLastPara="1" wrap="square" lIns="198000" tIns="90000" rIns="91425" bIns="91425" anchor="ctr" anchorCtr="0">
            <a:noAutofit/>
          </a:bodyPr>
          <a:lstStyle/>
          <a:p>
            <a:pPr marL="0" lvl="0" indent="0" algn="l" rtl="0">
              <a:spcBef>
                <a:spcPts val="0"/>
              </a:spcBef>
              <a:spcAft>
                <a:spcPts val="0"/>
              </a:spcAft>
              <a:buClr>
                <a:srgbClr val="000000"/>
              </a:buClr>
              <a:buSzPts val="1000"/>
              <a:buFont typeface="Arial"/>
              <a:buNone/>
            </a:pPr>
            <a:r>
              <a:rPr lang="en-GB" sz="1200" b="1" u="sng">
                <a:latin typeface="Roboto"/>
                <a:ea typeface="Roboto"/>
                <a:cs typeface="Roboto"/>
                <a:sym typeface="Roboto"/>
              </a:rPr>
              <a:t>As a user</a:t>
            </a:r>
            <a:r>
              <a:rPr lang="en-GB" sz="1200">
                <a:latin typeface="Roboto"/>
                <a:ea typeface="Roboto"/>
                <a:cs typeface="Roboto"/>
                <a:sym typeface="Roboto"/>
              </a:rPr>
              <a:t> </a:t>
            </a:r>
            <a:r>
              <a:rPr lang="en-GB" sz="1200" b="1">
                <a:latin typeface="Roboto"/>
                <a:ea typeface="Roboto"/>
                <a:cs typeface="Roboto"/>
                <a:sym typeface="Roboto"/>
              </a:rPr>
              <a:t>I need</a:t>
            </a:r>
            <a:r>
              <a:rPr lang="en-GB" sz="1200">
                <a:latin typeface="Roboto"/>
                <a:ea typeface="Roboto"/>
                <a:cs typeface="Roboto"/>
                <a:sym typeface="Roboto"/>
              </a:rPr>
              <a:t> </a:t>
            </a:r>
            <a:r>
              <a:rPr lang="en-GB" sz="1200"/>
              <a:t>to have a baseline of best practice for Welsh procurement </a:t>
            </a:r>
            <a:r>
              <a:rPr lang="en-GB" sz="1200" b="1"/>
              <a:t>so that I </a:t>
            </a:r>
            <a:r>
              <a:rPr lang="en-GB" sz="1200"/>
              <a:t>can learn from case studies and start from a place of correct practice.</a:t>
            </a:r>
            <a:endParaRPr sz="1200"/>
          </a:p>
        </p:txBody>
      </p:sp>
      <p:sp>
        <p:nvSpPr>
          <p:cNvPr id="880" name="Google Shape;880;g1069dad8cb3_0_1591"/>
          <p:cNvSpPr/>
          <p:nvPr/>
        </p:nvSpPr>
        <p:spPr>
          <a:xfrm>
            <a:off x="333000" y="992225"/>
            <a:ext cx="70800" cy="666600"/>
          </a:xfrm>
          <a:prstGeom prst="rect">
            <a:avLst/>
          </a:prstGeom>
          <a:solidFill>
            <a:srgbClr val="F8A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g1069dad8cb3_0_1591"/>
          <p:cNvSpPr/>
          <p:nvPr/>
        </p:nvSpPr>
        <p:spPr>
          <a:xfrm>
            <a:off x="333000" y="1846375"/>
            <a:ext cx="4401000" cy="2721300"/>
          </a:xfrm>
          <a:prstGeom prst="rect">
            <a:avLst/>
          </a:prstGeom>
          <a:solidFill>
            <a:srgbClr val="F9FFFF"/>
          </a:solidFill>
          <a:ln>
            <a:noFill/>
          </a:ln>
          <a:effectLst>
            <a:outerShdw blurRad="85725" dist="47625" dir="5400000" algn="bl" rotWithShape="0">
              <a:srgbClr val="000000">
                <a:alpha val="20000"/>
              </a:srgbClr>
            </a:outerShdw>
          </a:effectLst>
        </p:spPr>
        <p:txBody>
          <a:bodyPr spcFirstLastPara="1" wrap="square" lIns="198000" tIns="90000" rIns="91425" bIns="91425" anchor="t" anchorCtr="0">
            <a:noAutofit/>
          </a:bodyPr>
          <a:lstStyle/>
          <a:p>
            <a:pPr marL="0" lvl="0" indent="0" algn="l" rtl="0">
              <a:spcBef>
                <a:spcPts val="0"/>
              </a:spcBef>
              <a:spcAft>
                <a:spcPts val="0"/>
              </a:spcAft>
              <a:buClr>
                <a:srgbClr val="000000"/>
              </a:buClr>
              <a:buSzPts val="1000"/>
              <a:buFont typeface="Arial"/>
              <a:buNone/>
            </a:pPr>
            <a:r>
              <a:rPr lang="en-GB" sz="1200" b="1">
                <a:latin typeface="Roboto"/>
                <a:ea typeface="Roboto"/>
                <a:cs typeface="Roboto"/>
                <a:sym typeface="Roboto"/>
              </a:rPr>
              <a:t>Needs Detail</a:t>
            </a:r>
            <a:endParaRPr sz="1200" b="1">
              <a:latin typeface="Roboto"/>
              <a:ea typeface="Roboto"/>
              <a:cs typeface="Roboto"/>
              <a:sym typeface="Roboto"/>
            </a:endParaRPr>
          </a:p>
          <a:p>
            <a:pPr marL="0" lvl="0" indent="0" algn="l" rtl="0">
              <a:spcBef>
                <a:spcPts val="0"/>
              </a:spcBef>
              <a:spcAft>
                <a:spcPts val="0"/>
              </a:spcAft>
              <a:buClr>
                <a:srgbClr val="000000"/>
              </a:buClr>
              <a:buSzPts val="1000"/>
              <a:buFont typeface="Arial"/>
              <a:buNone/>
            </a:pPr>
            <a:endParaRPr sz="1200" b="1">
              <a:latin typeface="Roboto"/>
              <a:ea typeface="Roboto"/>
              <a:cs typeface="Roboto"/>
              <a:sym typeface="Roboto"/>
            </a:endParaRPr>
          </a:p>
          <a:p>
            <a:pPr marL="0" lvl="0" indent="0" algn="l" rtl="0">
              <a:spcBef>
                <a:spcPts val="0"/>
              </a:spcBef>
              <a:spcAft>
                <a:spcPts val="0"/>
              </a:spcAft>
              <a:buClr>
                <a:srgbClr val="000000"/>
              </a:buClr>
              <a:buSzPts val="1000"/>
              <a:buFont typeface="Arial"/>
              <a:buNone/>
            </a:pPr>
            <a:r>
              <a:rPr lang="en-GB" sz="1100">
                <a:latin typeface="Roboto"/>
                <a:ea typeface="Roboto"/>
                <a:cs typeface="Roboto"/>
                <a:sym typeface="Roboto"/>
              </a:rPr>
              <a:t>The challenge for the community in driving policy outcomes through procurement is that the community has varied understanding of the standard of best practice in procurement and limited ‘real life’, relevant material to understand this.</a:t>
            </a: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r>
              <a:rPr lang="en-GB" sz="1100">
                <a:latin typeface="Roboto"/>
                <a:ea typeface="Roboto"/>
                <a:cs typeface="Roboto"/>
                <a:sym typeface="Roboto"/>
              </a:rPr>
              <a:t>The need is therefore that there is a place or a method for the users to access best practice in a central place that has one level for all, and somewhere that also provides relevant case studies to compliment best practice.</a:t>
            </a: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r>
              <a:rPr lang="en-GB" sz="1100">
                <a:latin typeface="Roboto"/>
                <a:ea typeface="Roboto"/>
                <a:cs typeface="Roboto"/>
                <a:sym typeface="Roboto"/>
              </a:rPr>
              <a:t>There is a wider concern that the PCoE will be driven from one direction only.</a:t>
            </a:r>
            <a:endParaRPr sz="1200">
              <a:latin typeface="Roboto"/>
              <a:ea typeface="Roboto"/>
              <a:cs typeface="Roboto"/>
              <a:sym typeface="Roboto"/>
            </a:endParaRPr>
          </a:p>
        </p:txBody>
      </p:sp>
      <p:sp>
        <p:nvSpPr>
          <p:cNvPr id="882" name="Google Shape;882;g1069dad8cb3_0_1591"/>
          <p:cNvSpPr/>
          <p:nvPr/>
        </p:nvSpPr>
        <p:spPr>
          <a:xfrm>
            <a:off x="333000" y="1846375"/>
            <a:ext cx="70800" cy="2721300"/>
          </a:xfrm>
          <a:prstGeom prst="rect">
            <a:avLst/>
          </a:prstGeom>
          <a:solidFill>
            <a:srgbClr val="F8A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3" name="Google Shape;883;g1069dad8cb3_0_1591"/>
          <p:cNvSpPr txBox="1"/>
          <p:nvPr/>
        </p:nvSpPr>
        <p:spPr>
          <a:xfrm>
            <a:off x="228600" y="0"/>
            <a:ext cx="1749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a:solidFill>
                  <a:srgbClr val="F8A700"/>
                </a:solidFill>
                <a:latin typeface="Roboto"/>
                <a:ea typeface="Roboto"/>
                <a:cs typeface="Roboto"/>
                <a:sym typeface="Roboto"/>
              </a:rPr>
              <a:t>03 - Content</a:t>
            </a:r>
            <a:endParaRPr sz="700">
              <a:solidFill>
                <a:srgbClr val="F8A700"/>
              </a:solidFill>
              <a:latin typeface="Roboto"/>
              <a:ea typeface="Roboto"/>
              <a:cs typeface="Roboto"/>
              <a:sym typeface="Roboto"/>
            </a:endParaRPr>
          </a:p>
        </p:txBody>
      </p:sp>
      <p:sp>
        <p:nvSpPr>
          <p:cNvPr id="884" name="Google Shape;884;g1069dad8cb3_0_1591"/>
          <p:cNvSpPr/>
          <p:nvPr/>
        </p:nvSpPr>
        <p:spPr>
          <a:xfrm>
            <a:off x="4946402" y="1853150"/>
            <a:ext cx="3844200" cy="423000"/>
          </a:xfrm>
          <a:prstGeom prst="roundRect">
            <a:avLst>
              <a:gd name="adj" fmla="val 16667"/>
            </a:avLst>
          </a:prstGeom>
          <a:solidFill>
            <a:srgbClr val="F8A700">
              <a:alpha val="23530"/>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Provide somewhere where people can go to understand and then deploy best practice.</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885" name="Google Shape;885;g1069dad8cb3_0_1591"/>
          <p:cNvPicPr preferRelativeResize="0"/>
          <p:nvPr/>
        </p:nvPicPr>
        <p:blipFill rotWithShape="1">
          <a:blip r:embed="rId4">
            <a:alphaModFix/>
          </a:blip>
          <a:srcRect/>
          <a:stretch/>
        </p:blipFill>
        <p:spPr>
          <a:xfrm>
            <a:off x="5087180" y="1916522"/>
            <a:ext cx="303145" cy="296259"/>
          </a:xfrm>
          <a:prstGeom prst="rect">
            <a:avLst/>
          </a:prstGeom>
          <a:noFill/>
          <a:ln>
            <a:noFill/>
          </a:ln>
          <a:effectLst>
            <a:outerShdw blurRad="57150" dist="19050" dir="5400000" algn="bl" rotWithShape="0">
              <a:srgbClr val="FF9900"/>
            </a:outerShdw>
          </a:effectLst>
        </p:spPr>
      </p:pic>
      <p:sp>
        <p:nvSpPr>
          <p:cNvPr id="886" name="Google Shape;886;g1069dad8cb3_0_1591"/>
          <p:cNvSpPr/>
          <p:nvPr/>
        </p:nvSpPr>
        <p:spPr>
          <a:xfrm>
            <a:off x="4946402" y="2436450"/>
            <a:ext cx="3844200" cy="423000"/>
          </a:xfrm>
          <a:prstGeom prst="roundRect">
            <a:avLst>
              <a:gd name="adj" fmla="val 16667"/>
            </a:avLst>
          </a:prstGeom>
          <a:solidFill>
            <a:srgbClr val="F8A700">
              <a:alpha val="23530"/>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Access to best practice and model form contracts</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887" name="Google Shape;887;g1069dad8cb3_0_1591"/>
          <p:cNvPicPr preferRelativeResize="0"/>
          <p:nvPr/>
        </p:nvPicPr>
        <p:blipFill rotWithShape="1">
          <a:blip r:embed="rId4">
            <a:alphaModFix/>
          </a:blip>
          <a:srcRect/>
          <a:stretch/>
        </p:blipFill>
        <p:spPr>
          <a:xfrm>
            <a:off x="5087180" y="2499822"/>
            <a:ext cx="303145" cy="296259"/>
          </a:xfrm>
          <a:prstGeom prst="rect">
            <a:avLst/>
          </a:prstGeom>
          <a:noFill/>
          <a:ln>
            <a:noFill/>
          </a:ln>
          <a:effectLst>
            <a:outerShdw blurRad="57150" dist="19050" dir="5400000" algn="bl" rotWithShape="0">
              <a:srgbClr val="FF9900"/>
            </a:outerShdw>
          </a:effectLst>
        </p:spPr>
      </p:pic>
      <p:sp>
        <p:nvSpPr>
          <p:cNvPr id="888" name="Google Shape;888;g1069dad8cb3_0_1591"/>
          <p:cNvSpPr/>
          <p:nvPr/>
        </p:nvSpPr>
        <p:spPr>
          <a:xfrm>
            <a:off x="4946402" y="3019750"/>
            <a:ext cx="3844200" cy="423000"/>
          </a:xfrm>
          <a:prstGeom prst="roundRect">
            <a:avLst>
              <a:gd name="adj" fmla="val 16667"/>
            </a:avLst>
          </a:prstGeom>
          <a:solidFill>
            <a:srgbClr val="F8A700">
              <a:alpha val="23530"/>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A place to have case studies available</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889" name="Google Shape;889;g1069dad8cb3_0_1591"/>
          <p:cNvPicPr preferRelativeResize="0"/>
          <p:nvPr/>
        </p:nvPicPr>
        <p:blipFill rotWithShape="1">
          <a:blip r:embed="rId4">
            <a:alphaModFix/>
          </a:blip>
          <a:srcRect/>
          <a:stretch/>
        </p:blipFill>
        <p:spPr>
          <a:xfrm>
            <a:off x="5087180" y="3083122"/>
            <a:ext cx="303145" cy="296259"/>
          </a:xfrm>
          <a:prstGeom prst="rect">
            <a:avLst/>
          </a:prstGeom>
          <a:noFill/>
          <a:ln>
            <a:noFill/>
          </a:ln>
          <a:effectLst>
            <a:outerShdw blurRad="57150" dist="19050" dir="5400000" algn="bl" rotWithShape="0">
              <a:srgbClr val="FF9900"/>
            </a:outerShdw>
          </a:effectLst>
        </p:spPr>
      </p:pic>
      <p:sp>
        <p:nvSpPr>
          <p:cNvPr id="890" name="Google Shape;890;g1069dad8cb3_0_1591"/>
          <p:cNvSpPr/>
          <p:nvPr/>
        </p:nvSpPr>
        <p:spPr>
          <a:xfrm>
            <a:off x="4946402" y="3561463"/>
            <a:ext cx="3844200" cy="423000"/>
          </a:xfrm>
          <a:prstGeom prst="roundRect">
            <a:avLst>
              <a:gd name="adj" fmla="val 16667"/>
            </a:avLst>
          </a:prstGeom>
          <a:solidFill>
            <a:srgbClr val="F8A700">
              <a:alpha val="23530"/>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i="1">
                <a:solidFill>
                  <a:schemeClr val="dk1"/>
                </a:solidFill>
                <a:latin typeface="Roboto"/>
                <a:ea typeface="Roboto"/>
                <a:cs typeface="Roboto"/>
                <a:sym typeface="Roboto"/>
              </a:rPr>
              <a:t>"Somewhere to gather case studies and showcase our own"</a:t>
            </a:r>
            <a:endParaRPr sz="1000" b="1" i="1" u="none" strike="noStrike" cap="none">
              <a:solidFill>
                <a:schemeClr val="dk1"/>
              </a:solidFill>
              <a:latin typeface="Roboto"/>
              <a:ea typeface="Roboto"/>
              <a:cs typeface="Roboto"/>
              <a:sym typeface="Roboto"/>
            </a:endParaRPr>
          </a:p>
        </p:txBody>
      </p:sp>
      <p:pic>
        <p:nvPicPr>
          <p:cNvPr id="891" name="Google Shape;891;g1069dad8cb3_0_1591"/>
          <p:cNvPicPr preferRelativeResize="0"/>
          <p:nvPr/>
        </p:nvPicPr>
        <p:blipFill rotWithShape="1">
          <a:blip r:embed="rId4">
            <a:alphaModFix/>
          </a:blip>
          <a:srcRect/>
          <a:stretch/>
        </p:blipFill>
        <p:spPr>
          <a:xfrm>
            <a:off x="5087180" y="3624835"/>
            <a:ext cx="303145" cy="296259"/>
          </a:xfrm>
          <a:prstGeom prst="rect">
            <a:avLst/>
          </a:prstGeom>
          <a:noFill/>
          <a:ln>
            <a:noFill/>
          </a:ln>
          <a:effectLst>
            <a:outerShdw blurRad="57150" dist="19050" dir="5400000" algn="bl" rotWithShape="0">
              <a:srgbClr val="FF9900"/>
            </a:outerShdw>
          </a:effectLst>
        </p:spPr>
      </p:pic>
      <p:sp>
        <p:nvSpPr>
          <p:cNvPr id="892" name="Google Shape;892;g1069dad8cb3_0_1591"/>
          <p:cNvSpPr/>
          <p:nvPr/>
        </p:nvSpPr>
        <p:spPr>
          <a:xfrm>
            <a:off x="4946402" y="4144763"/>
            <a:ext cx="3844200" cy="423000"/>
          </a:xfrm>
          <a:prstGeom prst="roundRect">
            <a:avLst>
              <a:gd name="adj" fmla="val 16667"/>
            </a:avLst>
          </a:prstGeom>
          <a:solidFill>
            <a:srgbClr val="F8A700">
              <a:alpha val="23530"/>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Need to understand best practice to know what to deliver</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893" name="Google Shape;893;g1069dad8cb3_0_1591"/>
          <p:cNvPicPr preferRelativeResize="0"/>
          <p:nvPr/>
        </p:nvPicPr>
        <p:blipFill rotWithShape="1">
          <a:blip r:embed="rId4">
            <a:alphaModFix/>
          </a:blip>
          <a:srcRect/>
          <a:stretch/>
        </p:blipFill>
        <p:spPr>
          <a:xfrm>
            <a:off x="5087180" y="4208135"/>
            <a:ext cx="303145" cy="296259"/>
          </a:xfrm>
          <a:prstGeom prst="rect">
            <a:avLst/>
          </a:prstGeom>
          <a:noFill/>
          <a:ln>
            <a:noFill/>
          </a:ln>
          <a:effectLst>
            <a:outerShdw blurRad="57150" dist="19050" dir="5400000" algn="bl" rotWithShape="0">
              <a:srgbClr val="FF9900"/>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g1069dad8cb3_0_1617"/>
          <p:cNvSpPr txBox="1"/>
          <p:nvPr/>
        </p:nvSpPr>
        <p:spPr>
          <a:xfrm>
            <a:off x="379800" y="443350"/>
            <a:ext cx="6702000" cy="347100"/>
          </a:xfrm>
          <a:prstGeom prst="rect">
            <a:avLst/>
          </a:prstGeom>
          <a:noFill/>
          <a:ln>
            <a:noFill/>
          </a:ln>
        </p:spPr>
        <p:txBody>
          <a:bodyPr spcFirstLastPara="1" wrap="square" lIns="32025" tIns="37825" rIns="32025" bIns="37825" anchor="t" anchorCtr="0">
            <a:noAutofit/>
          </a:bodyPr>
          <a:lstStyle/>
          <a:p>
            <a:pPr marL="0" marR="0" lvl="0" indent="0" algn="l" rtl="0">
              <a:lnSpc>
                <a:spcPct val="100000"/>
              </a:lnSpc>
              <a:spcBef>
                <a:spcPts val="300"/>
              </a:spcBef>
              <a:spcAft>
                <a:spcPts val="0"/>
              </a:spcAft>
              <a:buClr>
                <a:srgbClr val="000000"/>
              </a:buClr>
              <a:buSzPts val="2000"/>
              <a:buFont typeface="Arial"/>
              <a:buNone/>
            </a:pPr>
            <a:r>
              <a:rPr lang="en-GB" sz="2000">
                <a:latin typeface="Playfair Display"/>
                <a:ea typeface="Playfair Display"/>
                <a:cs typeface="Playfair Display"/>
                <a:sym typeface="Playfair Display"/>
              </a:rPr>
              <a:t>There is a </a:t>
            </a:r>
            <a:r>
              <a:rPr lang="en-GB" sz="2000" b="1">
                <a:latin typeface="Playfair Display"/>
                <a:ea typeface="Playfair Display"/>
                <a:cs typeface="Playfair Display"/>
                <a:sym typeface="Playfair Display"/>
              </a:rPr>
              <a:t>n</a:t>
            </a:r>
            <a:r>
              <a:rPr lang="en-GB" sz="2000" b="1" i="0" u="none" strike="noStrike" cap="none">
                <a:solidFill>
                  <a:srgbClr val="000000"/>
                </a:solidFill>
                <a:latin typeface="Playfair Display"/>
                <a:ea typeface="Playfair Display"/>
                <a:cs typeface="Playfair Display"/>
                <a:sym typeface="Playfair Display"/>
              </a:rPr>
              <a:t>eed </a:t>
            </a:r>
            <a:r>
              <a:rPr lang="en-GB" sz="2000">
                <a:latin typeface="Playfair Display"/>
                <a:ea typeface="Playfair Display"/>
                <a:cs typeface="Playfair Display"/>
                <a:sym typeface="Playfair Display"/>
              </a:rPr>
              <a:t>for a place to find </a:t>
            </a:r>
            <a:r>
              <a:rPr lang="en-GB" sz="2000" b="1" i="1">
                <a:latin typeface="Playfair Display"/>
                <a:ea typeface="Playfair Display"/>
                <a:cs typeface="Playfair Display"/>
                <a:sym typeface="Playfair Display"/>
              </a:rPr>
              <a:t>contacts </a:t>
            </a:r>
            <a:r>
              <a:rPr lang="en-GB" sz="2000">
                <a:latin typeface="Playfair Display"/>
                <a:ea typeface="Playfair Display"/>
                <a:cs typeface="Playfair Display"/>
                <a:sym typeface="Playfair Display"/>
              </a:rPr>
              <a:t>and expertise</a:t>
            </a:r>
            <a:endParaRPr sz="2000" u="none" strike="noStrike" cap="none">
              <a:solidFill>
                <a:srgbClr val="000000"/>
              </a:solidFill>
              <a:latin typeface="Playfair Display"/>
              <a:ea typeface="Playfair Display"/>
              <a:cs typeface="Playfair Display"/>
              <a:sym typeface="Playfair Display"/>
            </a:endParaRPr>
          </a:p>
        </p:txBody>
      </p:sp>
      <p:grpSp>
        <p:nvGrpSpPr>
          <p:cNvPr id="899" name="Google Shape;899;g1069dad8cb3_0_1617"/>
          <p:cNvGrpSpPr/>
          <p:nvPr/>
        </p:nvGrpSpPr>
        <p:grpSpPr>
          <a:xfrm>
            <a:off x="296790" y="862475"/>
            <a:ext cx="8457706" cy="9300"/>
            <a:chOff x="296790" y="862475"/>
            <a:chExt cx="8457706" cy="9300"/>
          </a:xfrm>
        </p:grpSpPr>
        <p:sp>
          <p:nvSpPr>
            <p:cNvPr id="900" name="Google Shape;900;g1069dad8cb3_0_1617"/>
            <p:cNvSpPr/>
            <p:nvPr/>
          </p:nvSpPr>
          <p:spPr>
            <a:xfrm flipH="1">
              <a:off x="296790" y="862475"/>
              <a:ext cx="2819100" cy="9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g1069dad8cb3_0_1617"/>
            <p:cNvSpPr/>
            <p:nvPr/>
          </p:nvSpPr>
          <p:spPr>
            <a:xfrm flipH="1">
              <a:off x="3116093" y="862475"/>
              <a:ext cx="2819100" cy="9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2" name="Google Shape;902;g1069dad8cb3_0_1617"/>
            <p:cNvSpPr/>
            <p:nvPr/>
          </p:nvSpPr>
          <p:spPr>
            <a:xfrm flipH="1">
              <a:off x="5935396" y="862475"/>
              <a:ext cx="2819100" cy="9300"/>
            </a:xfrm>
            <a:prstGeom prst="rect">
              <a:avLst/>
            </a:prstGeom>
            <a:solidFill>
              <a:srgbClr val="F8A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03" name="Google Shape;903;g1069dad8cb3_0_161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GB" sz="1000">
                <a:latin typeface="Playfair Display"/>
                <a:ea typeface="Playfair Display"/>
                <a:cs typeface="Playfair Display"/>
                <a:sym typeface="Playfair Display"/>
              </a:rPr>
              <a:t>23</a:t>
            </a:fld>
            <a:endParaRPr sz="1000">
              <a:latin typeface="Playfair Display"/>
              <a:ea typeface="Playfair Display"/>
              <a:cs typeface="Playfair Display"/>
              <a:sym typeface="Playfair Display"/>
            </a:endParaRPr>
          </a:p>
        </p:txBody>
      </p:sp>
      <p:pic>
        <p:nvPicPr>
          <p:cNvPr id="904" name="Google Shape;904;g1069dad8cb3_0_1617"/>
          <p:cNvPicPr preferRelativeResize="0"/>
          <p:nvPr/>
        </p:nvPicPr>
        <p:blipFill rotWithShape="1">
          <a:blip r:embed="rId3">
            <a:alphaModFix/>
          </a:blip>
          <a:srcRect/>
          <a:stretch/>
        </p:blipFill>
        <p:spPr>
          <a:xfrm>
            <a:off x="8060050" y="131217"/>
            <a:ext cx="694449" cy="666674"/>
          </a:xfrm>
          <a:prstGeom prst="rect">
            <a:avLst/>
          </a:prstGeom>
          <a:noFill/>
          <a:ln>
            <a:noFill/>
          </a:ln>
        </p:spPr>
      </p:pic>
      <p:sp>
        <p:nvSpPr>
          <p:cNvPr id="905" name="Google Shape;905;g1069dad8cb3_0_1617"/>
          <p:cNvSpPr/>
          <p:nvPr/>
        </p:nvSpPr>
        <p:spPr>
          <a:xfrm>
            <a:off x="333000" y="992225"/>
            <a:ext cx="8457600" cy="666600"/>
          </a:xfrm>
          <a:prstGeom prst="rect">
            <a:avLst/>
          </a:prstGeom>
          <a:solidFill>
            <a:srgbClr val="F9FFFF"/>
          </a:solidFill>
          <a:ln>
            <a:noFill/>
          </a:ln>
          <a:effectLst>
            <a:outerShdw blurRad="85725" dist="47625" dir="5400000" algn="bl" rotWithShape="0">
              <a:srgbClr val="000000">
                <a:alpha val="20000"/>
              </a:srgbClr>
            </a:outerShdw>
          </a:effectLst>
        </p:spPr>
        <p:txBody>
          <a:bodyPr spcFirstLastPara="1" wrap="square" lIns="198000" tIns="90000" rIns="91425" bIns="91425" anchor="ctr" anchorCtr="0">
            <a:noAutofit/>
          </a:bodyPr>
          <a:lstStyle/>
          <a:p>
            <a:pPr marL="0" lvl="0" indent="0" algn="l" rtl="0">
              <a:spcBef>
                <a:spcPts val="0"/>
              </a:spcBef>
              <a:spcAft>
                <a:spcPts val="0"/>
              </a:spcAft>
              <a:buClr>
                <a:srgbClr val="000000"/>
              </a:buClr>
              <a:buSzPts val="1000"/>
              <a:buFont typeface="Arial"/>
              <a:buNone/>
            </a:pPr>
            <a:r>
              <a:rPr lang="en-GB" sz="1200" b="1" u="sng">
                <a:latin typeface="Roboto"/>
                <a:ea typeface="Roboto"/>
                <a:cs typeface="Roboto"/>
                <a:sym typeface="Roboto"/>
              </a:rPr>
              <a:t>As a user</a:t>
            </a:r>
            <a:r>
              <a:rPr lang="en-GB" sz="1200">
                <a:latin typeface="Roboto"/>
                <a:ea typeface="Roboto"/>
                <a:cs typeface="Roboto"/>
                <a:sym typeface="Roboto"/>
              </a:rPr>
              <a:t> </a:t>
            </a:r>
            <a:r>
              <a:rPr lang="en-GB" sz="1200" b="1">
                <a:latin typeface="Roboto"/>
                <a:ea typeface="Roboto"/>
                <a:cs typeface="Roboto"/>
                <a:sym typeface="Roboto"/>
              </a:rPr>
              <a:t>I need</a:t>
            </a:r>
            <a:r>
              <a:rPr lang="en-GB" sz="1200">
                <a:latin typeface="Roboto"/>
                <a:ea typeface="Roboto"/>
                <a:cs typeface="Roboto"/>
                <a:sym typeface="Roboto"/>
              </a:rPr>
              <a:t> </a:t>
            </a:r>
            <a:r>
              <a:rPr lang="en-GB" sz="1200"/>
              <a:t>to understand where expertise and knowledge is located across Wales </a:t>
            </a:r>
            <a:r>
              <a:rPr lang="en-GB" sz="1200" b="1"/>
              <a:t>so that I </a:t>
            </a:r>
            <a:r>
              <a:rPr lang="en-GB" sz="1200"/>
              <a:t>know who where to go to get advice.</a:t>
            </a:r>
            <a:endParaRPr sz="1200"/>
          </a:p>
        </p:txBody>
      </p:sp>
      <p:sp>
        <p:nvSpPr>
          <p:cNvPr id="906" name="Google Shape;906;g1069dad8cb3_0_1617"/>
          <p:cNvSpPr/>
          <p:nvPr/>
        </p:nvSpPr>
        <p:spPr>
          <a:xfrm>
            <a:off x="333000" y="992225"/>
            <a:ext cx="70800" cy="666600"/>
          </a:xfrm>
          <a:prstGeom prst="rect">
            <a:avLst/>
          </a:prstGeom>
          <a:solidFill>
            <a:srgbClr val="F8A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7" name="Google Shape;907;g1069dad8cb3_0_1617"/>
          <p:cNvSpPr/>
          <p:nvPr/>
        </p:nvSpPr>
        <p:spPr>
          <a:xfrm>
            <a:off x="333000" y="1846375"/>
            <a:ext cx="4401000" cy="2721300"/>
          </a:xfrm>
          <a:prstGeom prst="rect">
            <a:avLst/>
          </a:prstGeom>
          <a:solidFill>
            <a:srgbClr val="F9FFFF"/>
          </a:solidFill>
          <a:ln>
            <a:noFill/>
          </a:ln>
          <a:effectLst>
            <a:outerShdw blurRad="85725" dist="47625" dir="5400000" algn="bl" rotWithShape="0">
              <a:srgbClr val="000000">
                <a:alpha val="20000"/>
              </a:srgbClr>
            </a:outerShdw>
          </a:effectLst>
        </p:spPr>
        <p:txBody>
          <a:bodyPr spcFirstLastPara="1" wrap="square" lIns="198000" tIns="90000" rIns="91425" bIns="91425" anchor="t" anchorCtr="0">
            <a:noAutofit/>
          </a:bodyPr>
          <a:lstStyle/>
          <a:p>
            <a:pPr marL="0" lvl="0" indent="0" algn="l" rtl="0">
              <a:spcBef>
                <a:spcPts val="0"/>
              </a:spcBef>
              <a:spcAft>
                <a:spcPts val="0"/>
              </a:spcAft>
              <a:buClr>
                <a:srgbClr val="000000"/>
              </a:buClr>
              <a:buSzPts val="1000"/>
              <a:buFont typeface="Arial"/>
              <a:buNone/>
            </a:pPr>
            <a:r>
              <a:rPr lang="en-GB" sz="1200" b="1">
                <a:latin typeface="Roboto"/>
                <a:ea typeface="Roboto"/>
                <a:cs typeface="Roboto"/>
                <a:sym typeface="Roboto"/>
              </a:rPr>
              <a:t>Needs Detail</a:t>
            </a:r>
            <a:endParaRPr sz="1200" b="1">
              <a:latin typeface="Roboto"/>
              <a:ea typeface="Roboto"/>
              <a:cs typeface="Roboto"/>
              <a:sym typeface="Roboto"/>
            </a:endParaRPr>
          </a:p>
          <a:p>
            <a:pPr marL="0" lvl="0" indent="0" algn="l" rtl="0">
              <a:spcBef>
                <a:spcPts val="0"/>
              </a:spcBef>
              <a:spcAft>
                <a:spcPts val="0"/>
              </a:spcAft>
              <a:buClr>
                <a:srgbClr val="000000"/>
              </a:buClr>
              <a:buSzPts val="1000"/>
              <a:buFont typeface="Arial"/>
              <a:buNone/>
            </a:pPr>
            <a:endParaRPr sz="1200" b="1">
              <a:latin typeface="Roboto"/>
              <a:ea typeface="Roboto"/>
              <a:cs typeface="Roboto"/>
              <a:sym typeface="Roboto"/>
            </a:endParaRPr>
          </a:p>
          <a:p>
            <a:pPr marL="0" lvl="0" indent="0" algn="l" rtl="0">
              <a:spcBef>
                <a:spcPts val="0"/>
              </a:spcBef>
              <a:spcAft>
                <a:spcPts val="0"/>
              </a:spcAft>
              <a:buClr>
                <a:srgbClr val="000000"/>
              </a:buClr>
              <a:buSzPts val="1000"/>
              <a:buFont typeface="Arial"/>
              <a:buNone/>
            </a:pPr>
            <a:r>
              <a:rPr lang="en-GB" sz="1200">
                <a:latin typeface="Roboto"/>
                <a:ea typeface="Roboto"/>
                <a:cs typeface="Roboto"/>
                <a:sym typeface="Roboto"/>
              </a:rPr>
              <a:t>A challenge for the community is that users rely on their experience and network to find expertise. Going to the same people for advice, no matter what their role is, causes single points of dependency, resource drain and pressure.</a:t>
            </a:r>
            <a:endParaRPr sz="12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endParaRPr sz="12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r>
              <a:rPr lang="en-GB" sz="1200">
                <a:latin typeface="Roboto"/>
                <a:ea typeface="Roboto"/>
                <a:cs typeface="Roboto"/>
                <a:sym typeface="Roboto"/>
              </a:rPr>
              <a:t>The need is therefore to have a central signpost to the correct expertise and contacts. This can also encourage experts to showcase their expertise for people to see.</a:t>
            </a:r>
            <a:endParaRPr sz="12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endParaRPr sz="12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r>
              <a:rPr lang="en-GB" sz="1200">
                <a:latin typeface="Roboto"/>
                <a:ea typeface="Roboto"/>
                <a:cs typeface="Roboto"/>
                <a:sym typeface="Roboto"/>
              </a:rPr>
              <a:t>There is a wider concern that the </a:t>
            </a:r>
            <a:r>
              <a:rPr lang="en-GB" sz="1200"/>
              <a:t>PCoE only points to certain expertise and users keep going to their network of known experts instead.</a:t>
            </a:r>
            <a:endParaRPr sz="1200">
              <a:latin typeface="Roboto"/>
              <a:ea typeface="Roboto"/>
              <a:cs typeface="Roboto"/>
              <a:sym typeface="Roboto"/>
            </a:endParaRPr>
          </a:p>
        </p:txBody>
      </p:sp>
      <p:sp>
        <p:nvSpPr>
          <p:cNvPr id="908" name="Google Shape;908;g1069dad8cb3_0_1617"/>
          <p:cNvSpPr/>
          <p:nvPr/>
        </p:nvSpPr>
        <p:spPr>
          <a:xfrm>
            <a:off x="333000" y="1846375"/>
            <a:ext cx="70800" cy="2721300"/>
          </a:xfrm>
          <a:prstGeom prst="rect">
            <a:avLst/>
          </a:prstGeom>
          <a:solidFill>
            <a:srgbClr val="F8A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g1069dad8cb3_0_1617"/>
          <p:cNvSpPr txBox="1"/>
          <p:nvPr/>
        </p:nvSpPr>
        <p:spPr>
          <a:xfrm>
            <a:off x="228600" y="0"/>
            <a:ext cx="1749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a:solidFill>
                  <a:srgbClr val="F8A700"/>
                </a:solidFill>
                <a:latin typeface="Roboto"/>
                <a:ea typeface="Roboto"/>
                <a:cs typeface="Roboto"/>
                <a:sym typeface="Roboto"/>
              </a:rPr>
              <a:t>03 - Content</a:t>
            </a:r>
            <a:endParaRPr sz="700">
              <a:solidFill>
                <a:srgbClr val="F8A700"/>
              </a:solidFill>
              <a:latin typeface="Roboto"/>
              <a:ea typeface="Roboto"/>
              <a:cs typeface="Roboto"/>
              <a:sym typeface="Roboto"/>
            </a:endParaRPr>
          </a:p>
        </p:txBody>
      </p:sp>
      <p:sp>
        <p:nvSpPr>
          <p:cNvPr id="910" name="Google Shape;910;g1069dad8cb3_0_1617"/>
          <p:cNvSpPr/>
          <p:nvPr/>
        </p:nvSpPr>
        <p:spPr>
          <a:xfrm>
            <a:off x="4946402" y="1853150"/>
            <a:ext cx="3844200" cy="423000"/>
          </a:xfrm>
          <a:prstGeom prst="roundRect">
            <a:avLst>
              <a:gd name="adj" fmla="val 16667"/>
            </a:avLst>
          </a:prstGeom>
          <a:solidFill>
            <a:srgbClr val="F8A700">
              <a:alpha val="23530"/>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A central place to understand where expertise is and what work is happening that others can learn from.</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911" name="Google Shape;911;g1069dad8cb3_0_1617"/>
          <p:cNvPicPr preferRelativeResize="0"/>
          <p:nvPr/>
        </p:nvPicPr>
        <p:blipFill rotWithShape="1">
          <a:blip r:embed="rId4">
            <a:alphaModFix/>
          </a:blip>
          <a:srcRect/>
          <a:stretch/>
        </p:blipFill>
        <p:spPr>
          <a:xfrm>
            <a:off x="5087180" y="1916522"/>
            <a:ext cx="303145" cy="296259"/>
          </a:xfrm>
          <a:prstGeom prst="rect">
            <a:avLst/>
          </a:prstGeom>
          <a:noFill/>
          <a:ln>
            <a:noFill/>
          </a:ln>
          <a:effectLst>
            <a:outerShdw blurRad="57150" dist="19050" dir="5400000" algn="bl" rotWithShape="0">
              <a:srgbClr val="FF9900"/>
            </a:outerShdw>
          </a:effectLst>
        </p:spPr>
      </p:pic>
      <p:sp>
        <p:nvSpPr>
          <p:cNvPr id="912" name="Google Shape;912;g1069dad8cb3_0_1617"/>
          <p:cNvSpPr/>
          <p:nvPr/>
        </p:nvSpPr>
        <p:spPr>
          <a:xfrm>
            <a:off x="4946402" y="2436450"/>
            <a:ext cx="3844200" cy="423000"/>
          </a:xfrm>
          <a:prstGeom prst="roundRect">
            <a:avLst>
              <a:gd name="adj" fmla="val 16667"/>
            </a:avLst>
          </a:prstGeom>
          <a:solidFill>
            <a:srgbClr val="F8A700">
              <a:alpha val="23530"/>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We need to have up to date key contact information</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913" name="Google Shape;913;g1069dad8cb3_0_1617"/>
          <p:cNvPicPr preferRelativeResize="0"/>
          <p:nvPr/>
        </p:nvPicPr>
        <p:blipFill rotWithShape="1">
          <a:blip r:embed="rId4">
            <a:alphaModFix/>
          </a:blip>
          <a:srcRect/>
          <a:stretch/>
        </p:blipFill>
        <p:spPr>
          <a:xfrm>
            <a:off x="5087180" y="2499822"/>
            <a:ext cx="303145" cy="296259"/>
          </a:xfrm>
          <a:prstGeom prst="rect">
            <a:avLst/>
          </a:prstGeom>
          <a:noFill/>
          <a:ln>
            <a:noFill/>
          </a:ln>
          <a:effectLst>
            <a:outerShdw blurRad="57150" dist="19050" dir="5400000" algn="bl" rotWithShape="0">
              <a:srgbClr val="FF9900"/>
            </a:outerShdw>
          </a:effectLst>
        </p:spPr>
      </p:pic>
      <p:sp>
        <p:nvSpPr>
          <p:cNvPr id="914" name="Google Shape;914;g1069dad8cb3_0_1617"/>
          <p:cNvSpPr/>
          <p:nvPr/>
        </p:nvSpPr>
        <p:spPr>
          <a:xfrm>
            <a:off x="4946402" y="3019750"/>
            <a:ext cx="3844200" cy="423000"/>
          </a:xfrm>
          <a:prstGeom prst="roundRect">
            <a:avLst>
              <a:gd name="adj" fmla="val 16667"/>
            </a:avLst>
          </a:prstGeom>
          <a:solidFill>
            <a:srgbClr val="F8A700">
              <a:alpha val="23530"/>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Access to resources is always last minute</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915" name="Google Shape;915;g1069dad8cb3_0_1617"/>
          <p:cNvPicPr preferRelativeResize="0"/>
          <p:nvPr/>
        </p:nvPicPr>
        <p:blipFill rotWithShape="1">
          <a:blip r:embed="rId4">
            <a:alphaModFix/>
          </a:blip>
          <a:srcRect/>
          <a:stretch/>
        </p:blipFill>
        <p:spPr>
          <a:xfrm>
            <a:off x="5087180" y="3083122"/>
            <a:ext cx="303145" cy="296259"/>
          </a:xfrm>
          <a:prstGeom prst="rect">
            <a:avLst/>
          </a:prstGeom>
          <a:noFill/>
          <a:ln>
            <a:noFill/>
          </a:ln>
          <a:effectLst>
            <a:outerShdw blurRad="57150" dist="19050" dir="5400000" algn="bl" rotWithShape="0">
              <a:srgbClr val="FF9900"/>
            </a:outerShdw>
          </a:effectLst>
        </p:spPr>
      </p:pic>
      <p:sp>
        <p:nvSpPr>
          <p:cNvPr id="916" name="Google Shape;916;g1069dad8cb3_0_1617"/>
          <p:cNvSpPr/>
          <p:nvPr/>
        </p:nvSpPr>
        <p:spPr>
          <a:xfrm>
            <a:off x="4946402" y="3561463"/>
            <a:ext cx="3844200" cy="423000"/>
          </a:xfrm>
          <a:prstGeom prst="roundRect">
            <a:avLst>
              <a:gd name="adj" fmla="val 16667"/>
            </a:avLst>
          </a:prstGeom>
          <a:solidFill>
            <a:srgbClr val="F8A700">
              <a:alpha val="23530"/>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This could support capability identification across the community”</a:t>
            </a:r>
            <a:endParaRPr sz="1000" b="1" i="1" u="none" strike="noStrike" cap="none">
              <a:solidFill>
                <a:schemeClr val="dk1"/>
              </a:solidFill>
              <a:latin typeface="Roboto"/>
              <a:ea typeface="Roboto"/>
              <a:cs typeface="Roboto"/>
              <a:sym typeface="Roboto"/>
            </a:endParaRPr>
          </a:p>
        </p:txBody>
      </p:sp>
      <p:pic>
        <p:nvPicPr>
          <p:cNvPr id="917" name="Google Shape;917;g1069dad8cb3_0_1617"/>
          <p:cNvPicPr preferRelativeResize="0"/>
          <p:nvPr/>
        </p:nvPicPr>
        <p:blipFill rotWithShape="1">
          <a:blip r:embed="rId4">
            <a:alphaModFix/>
          </a:blip>
          <a:srcRect/>
          <a:stretch/>
        </p:blipFill>
        <p:spPr>
          <a:xfrm>
            <a:off x="5087180" y="3624835"/>
            <a:ext cx="303145" cy="296259"/>
          </a:xfrm>
          <a:prstGeom prst="rect">
            <a:avLst/>
          </a:prstGeom>
          <a:noFill/>
          <a:ln>
            <a:noFill/>
          </a:ln>
          <a:effectLst>
            <a:outerShdw blurRad="57150" dist="19050" dir="5400000" algn="bl" rotWithShape="0">
              <a:srgbClr val="FF9900"/>
            </a:outerShdw>
          </a:effectLst>
        </p:spPr>
      </p:pic>
      <p:sp>
        <p:nvSpPr>
          <p:cNvPr id="918" name="Google Shape;918;g1069dad8cb3_0_1617"/>
          <p:cNvSpPr/>
          <p:nvPr/>
        </p:nvSpPr>
        <p:spPr>
          <a:xfrm>
            <a:off x="4946402" y="4144763"/>
            <a:ext cx="3844200" cy="423000"/>
          </a:xfrm>
          <a:prstGeom prst="roundRect">
            <a:avLst>
              <a:gd name="adj" fmla="val 16667"/>
            </a:avLst>
          </a:prstGeom>
          <a:solidFill>
            <a:srgbClr val="F8A700">
              <a:alpha val="23530"/>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We feel forgotten and want to collaborate</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919" name="Google Shape;919;g1069dad8cb3_0_1617"/>
          <p:cNvPicPr preferRelativeResize="0"/>
          <p:nvPr/>
        </p:nvPicPr>
        <p:blipFill rotWithShape="1">
          <a:blip r:embed="rId4">
            <a:alphaModFix/>
          </a:blip>
          <a:srcRect/>
          <a:stretch/>
        </p:blipFill>
        <p:spPr>
          <a:xfrm>
            <a:off x="5087180" y="4208135"/>
            <a:ext cx="303145" cy="296259"/>
          </a:xfrm>
          <a:prstGeom prst="rect">
            <a:avLst/>
          </a:prstGeom>
          <a:noFill/>
          <a:ln>
            <a:noFill/>
          </a:ln>
          <a:effectLst>
            <a:outerShdw blurRad="57150" dist="19050" dir="5400000" algn="bl" rotWithShape="0">
              <a:srgbClr val="FF9900"/>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g1069dad8cb3_0_1643"/>
          <p:cNvSpPr txBox="1"/>
          <p:nvPr/>
        </p:nvSpPr>
        <p:spPr>
          <a:xfrm>
            <a:off x="379800" y="443350"/>
            <a:ext cx="6702000" cy="347100"/>
          </a:xfrm>
          <a:prstGeom prst="rect">
            <a:avLst/>
          </a:prstGeom>
          <a:noFill/>
          <a:ln>
            <a:noFill/>
          </a:ln>
        </p:spPr>
        <p:txBody>
          <a:bodyPr spcFirstLastPara="1" wrap="square" lIns="32025" tIns="37825" rIns="32025" bIns="37825" anchor="t" anchorCtr="0">
            <a:noAutofit/>
          </a:bodyPr>
          <a:lstStyle/>
          <a:p>
            <a:pPr marL="0" marR="0" lvl="0" indent="0" algn="l" rtl="0">
              <a:lnSpc>
                <a:spcPct val="100000"/>
              </a:lnSpc>
              <a:spcBef>
                <a:spcPts val="300"/>
              </a:spcBef>
              <a:spcAft>
                <a:spcPts val="0"/>
              </a:spcAft>
              <a:buClr>
                <a:srgbClr val="000000"/>
              </a:buClr>
              <a:buSzPts val="2000"/>
              <a:buFont typeface="Arial"/>
              <a:buNone/>
            </a:pPr>
            <a:r>
              <a:rPr lang="en-GB" sz="2000">
                <a:latin typeface="Playfair Display"/>
                <a:ea typeface="Playfair Display"/>
                <a:cs typeface="Playfair Display"/>
                <a:sym typeface="Playfair Display"/>
              </a:rPr>
              <a:t>There is a </a:t>
            </a:r>
            <a:r>
              <a:rPr lang="en-GB" sz="2000" b="1">
                <a:latin typeface="Playfair Display"/>
                <a:ea typeface="Playfair Display"/>
                <a:cs typeface="Playfair Display"/>
                <a:sym typeface="Playfair Display"/>
              </a:rPr>
              <a:t>n</a:t>
            </a:r>
            <a:r>
              <a:rPr lang="en-GB" sz="2000" b="1" i="0" u="none" strike="noStrike" cap="none">
                <a:solidFill>
                  <a:srgbClr val="000000"/>
                </a:solidFill>
                <a:latin typeface="Playfair Display"/>
                <a:ea typeface="Playfair Display"/>
                <a:cs typeface="Playfair Display"/>
                <a:sym typeface="Playfair Display"/>
              </a:rPr>
              <a:t>eed </a:t>
            </a:r>
            <a:r>
              <a:rPr lang="en-GB" sz="2000">
                <a:latin typeface="Playfair Display"/>
                <a:ea typeface="Playfair Display"/>
                <a:cs typeface="Playfair Display"/>
                <a:sym typeface="Playfair Display"/>
              </a:rPr>
              <a:t>for </a:t>
            </a:r>
            <a:r>
              <a:rPr lang="en-GB" sz="2000" b="1" i="1">
                <a:latin typeface="Playfair Display"/>
                <a:ea typeface="Playfair Display"/>
                <a:cs typeface="Playfair Display"/>
                <a:sym typeface="Playfair Display"/>
              </a:rPr>
              <a:t>insight </a:t>
            </a:r>
            <a:r>
              <a:rPr lang="en-GB" sz="2000">
                <a:latin typeface="Playfair Display"/>
                <a:ea typeface="Playfair Display"/>
                <a:cs typeface="Playfair Display"/>
                <a:sym typeface="Playfair Display"/>
              </a:rPr>
              <a:t>into current and future activity</a:t>
            </a:r>
            <a:endParaRPr sz="2000" u="none" strike="noStrike" cap="none">
              <a:solidFill>
                <a:srgbClr val="000000"/>
              </a:solidFill>
              <a:latin typeface="Playfair Display"/>
              <a:ea typeface="Playfair Display"/>
              <a:cs typeface="Playfair Display"/>
              <a:sym typeface="Playfair Display"/>
            </a:endParaRPr>
          </a:p>
        </p:txBody>
      </p:sp>
      <p:grpSp>
        <p:nvGrpSpPr>
          <p:cNvPr id="925" name="Google Shape;925;g1069dad8cb3_0_1643"/>
          <p:cNvGrpSpPr/>
          <p:nvPr/>
        </p:nvGrpSpPr>
        <p:grpSpPr>
          <a:xfrm>
            <a:off x="296790" y="862475"/>
            <a:ext cx="8457706" cy="9300"/>
            <a:chOff x="296790" y="862475"/>
            <a:chExt cx="8457706" cy="9300"/>
          </a:xfrm>
        </p:grpSpPr>
        <p:sp>
          <p:nvSpPr>
            <p:cNvPr id="926" name="Google Shape;926;g1069dad8cb3_0_1643"/>
            <p:cNvSpPr/>
            <p:nvPr/>
          </p:nvSpPr>
          <p:spPr>
            <a:xfrm flipH="1">
              <a:off x="296790" y="862475"/>
              <a:ext cx="2819100" cy="9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g1069dad8cb3_0_1643"/>
            <p:cNvSpPr/>
            <p:nvPr/>
          </p:nvSpPr>
          <p:spPr>
            <a:xfrm flipH="1">
              <a:off x="3116093" y="862475"/>
              <a:ext cx="2819100" cy="9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g1069dad8cb3_0_1643"/>
            <p:cNvSpPr/>
            <p:nvPr/>
          </p:nvSpPr>
          <p:spPr>
            <a:xfrm flipH="1">
              <a:off x="5935396" y="862475"/>
              <a:ext cx="2819100" cy="9300"/>
            </a:xfrm>
            <a:prstGeom prst="rect">
              <a:avLst/>
            </a:prstGeom>
            <a:solidFill>
              <a:srgbClr val="F8A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29" name="Google Shape;929;g1069dad8cb3_0_164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GB" sz="1000">
                <a:latin typeface="Playfair Display"/>
                <a:ea typeface="Playfair Display"/>
                <a:cs typeface="Playfair Display"/>
                <a:sym typeface="Playfair Display"/>
              </a:rPr>
              <a:t>24</a:t>
            </a:fld>
            <a:endParaRPr sz="1000">
              <a:latin typeface="Playfair Display"/>
              <a:ea typeface="Playfair Display"/>
              <a:cs typeface="Playfair Display"/>
              <a:sym typeface="Playfair Display"/>
            </a:endParaRPr>
          </a:p>
        </p:txBody>
      </p:sp>
      <p:pic>
        <p:nvPicPr>
          <p:cNvPr id="930" name="Google Shape;930;g1069dad8cb3_0_1643"/>
          <p:cNvPicPr preferRelativeResize="0"/>
          <p:nvPr/>
        </p:nvPicPr>
        <p:blipFill rotWithShape="1">
          <a:blip r:embed="rId3">
            <a:alphaModFix/>
          </a:blip>
          <a:srcRect/>
          <a:stretch/>
        </p:blipFill>
        <p:spPr>
          <a:xfrm>
            <a:off x="8060050" y="131217"/>
            <a:ext cx="694449" cy="666674"/>
          </a:xfrm>
          <a:prstGeom prst="rect">
            <a:avLst/>
          </a:prstGeom>
          <a:noFill/>
          <a:ln>
            <a:noFill/>
          </a:ln>
        </p:spPr>
      </p:pic>
      <p:sp>
        <p:nvSpPr>
          <p:cNvPr id="931" name="Google Shape;931;g1069dad8cb3_0_1643"/>
          <p:cNvSpPr/>
          <p:nvPr/>
        </p:nvSpPr>
        <p:spPr>
          <a:xfrm>
            <a:off x="333000" y="992225"/>
            <a:ext cx="8457600" cy="666600"/>
          </a:xfrm>
          <a:prstGeom prst="rect">
            <a:avLst/>
          </a:prstGeom>
          <a:solidFill>
            <a:srgbClr val="F9FFFF"/>
          </a:solidFill>
          <a:ln>
            <a:noFill/>
          </a:ln>
          <a:effectLst>
            <a:outerShdw blurRad="85725" dist="47625" dir="5400000" algn="bl" rotWithShape="0">
              <a:srgbClr val="000000">
                <a:alpha val="20000"/>
              </a:srgbClr>
            </a:outerShdw>
          </a:effectLst>
        </p:spPr>
        <p:txBody>
          <a:bodyPr spcFirstLastPara="1" wrap="square" lIns="198000" tIns="90000" rIns="91425" bIns="91425" anchor="ctr" anchorCtr="0">
            <a:noAutofit/>
          </a:bodyPr>
          <a:lstStyle/>
          <a:p>
            <a:pPr marL="0" lvl="0" indent="0" algn="l" rtl="0">
              <a:spcBef>
                <a:spcPts val="0"/>
              </a:spcBef>
              <a:spcAft>
                <a:spcPts val="0"/>
              </a:spcAft>
              <a:buClr>
                <a:srgbClr val="000000"/>
              </a:buClr>
              <a:buSzPts val="1000"/>
              <a:buFont typeface="Arial"/>
              <a:buNone/>
            </a:pPr>
            <a:r>
              <a:rPr lang="en-GB" sz="1200" b="1" u="sng">
                <a:latin typeface="Roboto"/>
                <a:ea typeface="Roboto"/>
                <a:cs typeface="Roboto"/>
                <a:sym typeface="Roboto"/>
              </a:rPr>
              <a:t>As a user</a:t>
            </a:r>
            <a:r>
              <a:rPr lang="en-GB" sz="1200">
                <a:latin typeface="Roboto"/>
                <a:ea typeface="Roboto"/>
                <a:cs typeface="Roboto"/>
                <a:sym typeface="Roboto"/>
              </a:rPr>
              <a:t> </a:t>
            </a:r>
            <a:r>
              <a:rPr lang="en-GB" sz="1200" b="1">
                <a:latin typeface="Roboto"/>
                <a:ea typeface="Roboto"/>
                <a:cs typeface="Roboto"/>
                <a:sym typeface="Roboto"/>
              </a:rPr>
              <a:t>I need</a:t>
            </a:r>
            <a:r>
              <a:rPr lang="en-GB" sz="1200">
                <a:latin typeface="Roboto"/>
                <a:ea typeface="Roboto"/>
                <a:cs typeface="Roboto"/>
                <a:sym typeface="Roboto"/>
              </a:rPr>
              <a:t> </a:t>
            </a:r>
            <a:r>
              <a:rPr lang="en-GB" sz="1200"/>
              <a:t>to</a:t>
            </a:r>
            <a:r>
              <a:rPr lang="en-GB" sz="1200">
                <a:latin typeface="Roboto"/>
                <a:ea typeface="Roboto"/>
                <a:cs typeface="Roboto"/>
                <a:sym typeface="Roboto"/>
              </a:rPr>
              <a:t> be incentivised to use the PCoE </a:t>
            </a:r>
            <a:r>
              <a:rPr lang="en-GB" sz="1200" b="1">
                <a:latin typeface="Roboto"/>
                <a:ea typeface="Roboto"/>
                <a:cs typeface="Roboto"/>
                <a:sym typeface="Roboto"/>
              </a:rPr>
              <a:t>so that I </a:t>
            </a:r>
            <a:r>
              <a:rPr lang="en-GB" sz="1200">
                <a:latin typeface="Roboto"/>
                <a:ea typeface="Roboto"/>
                <a:cs typeface="Roboto"/>
                <a:sym typeface="Roboto"/>
              </a:rPr>
              <a:t>am motivated to collaborate, return and view insight and open lines of live communication.</a:t>
            </a:r>
            <a:endParaRPr sz="1200"/>
          </a:p>
        </p:txBody>
      </p:sp>
      <p:sp>
        <p:nvSpPr>
          <p:cNvPr id="932" name="Google Shape;932;g1069dad8cb3_0_1643"/>
          <p:cNvSpPr/>
          <p:nvPr/>
        </p:nvSpPr>
        <p:spPr>
          <a:xfrm>
            <a:off x="333000" y="992225"/>
            <a:ext cx="70800" cy="666600"/>
          </a:xfrm>
          <a:prstGeom prst="rect">
            <a:avLst/>
          </a:prstGeom>
          <a:solidFill>
            <a:srgbClr val="F8A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3" name="Google Shape;933;g1069dad8cb3_0_1643"/>
          <p:cNvSpPr/>
          <p:nvPr/>
        </p:nvSpPr>
        <p:spPr>
          <a:xfrm>
            <a:off x="333000" y="1846375"/>
            <a:ext cx="4401000" cy="2721300"/>
          </a:xfrm>
          <a:prstGeom prst="rect">
            <a:avLst/>
          </a:prstGeom>
          <a:solidFill>
            <a:srgbClr val="F9FFFF"/>
          </a:solidFill>
          <a:ln>
            <a:noFill/>
          </a:ln>
          <a:effectLst>
            <a:outerShdw blurRad="85725" dist="47625" dir="5400000" algn="bl" rotWithShape="0">
              <a:srgbClr val="000000">
                <a:alpha val="20000"/>
              </a:srgbClr>
            </a:outerShdw>
          </a:effectLst>
        </p:spPr>
        <p:txBody>
          <a:bodyPr spcFirstLastPara="1" wrap="square" lIns="198000" tIns="90000" rIns="91425" bIns="91425" anchor="t" anchorCtr="0">
            <a:noAutofit/>
          </a:bodyPr>
          <a:lstStyle/>
          <a:p>
            <a:pPr marL="0" lvl="0" indent="0" algn="l" rtl="0">
              <a:spcBef>
                <a:spcPts val="0"/>
              </a:spcBef>
              <a:spcAft>
                <a:spcPts val="0"/>
              </a:spcAft>
              <a:buClr>
                <a:srgbClr val="000000"/>
              </a:buClr>
              <a:buSzPts val="1000"/>
              <a:buFont typeface="Arial"/>
              <a:buNone/>
            </a:pPr>
            <a:r>
              <a:rPr lang="en-GB" sz="1200" b="1">
                <a:latin typeface="Roboto"/>
                <a:ea typeface="Roboto"/>
                <a:cs typeface="Roboto"/>
                <a:sym typeface="Roboto"/>
              </a:rPr>
              <a:t>Needs Detail</a:t>
            </a:r>
            <a:endParaRPr sz="1200" b="1">
              <a:latin typeface="Roboto"/>
              <a:ea typeface="Roboto"/>
              <a:cs typeface="Roboto"/>
              <a:sym typeface="Roboto"/>
            </a:endParaRPr>
          </a:p>
          <a:p>
            <a:pPr marL="0" lvl="0" indent="0" algn="l" rtl="0">
              <a:spcBef>
                <a:spcPts val="0"/>
              </a:spcBef>
              <a:spcAft>
                <a:spcPts val="0"/>
              </a:spcAft>
              <a:buClr>
                <a:srgbClr val="000000"/>
              </a:buClr>
              <a:buSzPts val="1000"/>
              <a:buFont typeface="Arial"/>
              <a:buNone/>
            </a:pPr>
            <a:endParaRPr sz="1200" b="1">
              <a:latin typeface="Roboto"/>
              <a:ea typeface="Roboto"/>
              <a:cs typeface="Roboto"/>
              <a:sym typeface="Roboto"/>
            </a:endParaRPr>
          </a:p>
          <a:p>
            <a:pPr marL="0" lvl="0" indent="0" algn="l" rtl="0">
              <a:spcBef>
                <a:spcPts val="0"/>
              </a:spcBef>
              <a:spcAft>
                <a:spcPts val="0"/>
              </a:spcAft>
              <a:buClr>
                <a:srgbClr val="000000"/>
              </a:buClr>
              <a:buSzPts val="1000"/>
              <a:buFont typeface="Arial"/>
              <a:buNone/>
            </a:pPr>
            <a:r>
              <a:rPr lang="en-GB" sz="1100">
                <a:latin typeface="Roboto"/>
                <a:ea typeface="Roboto"/>
                <a:cs typeface="Roboto"/>
                <a:sym typeface="Roboto"/>
              </a:rPr>
              <a:t>The challenge for the community is that there is not a source to find live insight into what is happening in the procurement community and what is coming up. </a:t>
            </a: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r>
              <a:rPr lang="en-GB" sz="1100">
                <a:latin typeface="Roboto"/>
                <a:ea typeface="Roboto"/>
                <a:cs typeface="Roboto"/>
                <a:sym typeface="Roboto"/>
              </a:rPr>
              <a:t>The need is therefore for a PCoE to provide a place where insight on wide impacting activity can be showcased to the users of the PCoE so that they can stay abreast of procurement insight that may affect them. There is a need for this to be something they can then add to and collaborate on if required.</a:t>
            </a: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endParaRPr sz="1100">
              <a:latin typeface="Roboto"/>
              <a:ea typeface="Roboto"/>
              <a:cs typeface="Roboto"/>
              <a:sym typeface="Roboto"/>
            </a:endParaRPr>
          </a:p>
          <a:p>
            <a:pPr marL="0" lvl="0" indent="0" algn="l" rtl="0">
              <a:spcBef>
                <a:spcPts val="0"/>
              </a:spcBef>
              <a:spcAft>
                <a:spcPts val="0"/>
              </a:spcAft>
              <a:buClr>
                <a:srgbClr val="000000"/>
              </a:buClr>
              <a:buSzPts val="1000"/>
              <a:buFont typeface="Arial"/>
              <a:buNone/>
            </a:pPr>
            <a:r>
              <a:rPr lang="en-GB" sz="1100">
                <a:latin typeface="Roboto"/>
                <a:ea typeface="Roboto"/>
                <a:cs typeface="Roboto"/>
                <a:sym typeface="Roboto"/>
              </a:rPr>
              <a:t>There is a wider concern that the </a:t>
            </a:r>
            <a:r>
              <a:rPr lang="en-GB" sz="1100"/>
              <a:t>PCoE will be too static, not encouraging return use from users</a:t>
            </a:r>
            <a:endParaRPr sz="1100">
              <a:latin typeface="Roboto"/>
              <a:ea typeface="Roboto"/>
              <a:cs typeface="Roboto"/>
              <a:sym typeface="Roboto"/>
            </a:endParaRPr>
          </a:p>
        </p:txBody>
      </p:sp>
      <p:sp>
        <p:nvSpPr>
          <p:cNvPr id="934" name="Google Shape;934;g1069dad8cb3_0_1643"/>
          <p:cNvSpPr/>
          <p:nvPr/>
        </p:nvSpPr>
        <p:spPr>
          <a:xfrm>
            <a:off x="333000" y="1846375"/>
            <a:ext cx="70800" cy="2721300"/>
          </a:xfrm>
          <a:prstGeom prst="rect">
            <a:avLst/>
          </a:prstGeom>
          <a:solidFill>
            <a:srgbClr val="F8A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5" name="Google Shape;935;g1069dad8cb3_0_1643"/>
          <p:cNvSpPr txBox="1"/>
          <p:nvPr/>
        </p:nvSpPr>
        <p:spPr>
          <a:xfrm>
            <a:off x="228600" y="0"/>
            <a:ext cx="1749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a:solidFill>
                  <a:srgbClr val="F8A700"/>
                </a:solidFill>
                <a:latin typeface="Roboto"/>
                <a:ea typeface="Roboto"/>
                <a:cs typeface="Roboto"/>
                <a:sym typeface="Roboto"/>
              </a:rPr>
              <a:t>03 - Content</a:t>
            </a:r>
            <a:endParaRPr sz="700">
              <a:solidFill>
                <a:srgbClr val="F8A700"/>
              </a:solidFill>
              <a:latin typeface="Roboto"/>
              <a:ea typeface="Roboto"/>
              <a:cs typeface="Roboto"/>
              <a:sym typeface="Roboto"/>
            </a:endParaRPr>
          </a:p>
        </p:txBody>
      </p:sp>
      <p:sp>
        <p:nvSpPr>
          <p:cNvPr id="936" name="Google Shape;936;g1069dad8cb3_0_1643"/>
          <p:cNvSpPr/>
          <p:nvPr/>
        </p:nvSpPr>
        <p:spPr>
          <a:xfrm>
            <a:off x="4946402" y="1853150"/>
            <a:ext cx="3844200" cy="423000"/>
          </a:xfrm>
          <a:prstGeom prst="roundRect">
            <a:avLst>
              <a:gd name="adj" fmla="val 16667"/>
            </a:avLst>
          </a:prstGeom>
          <a:solidFill>
            <a:srgbClr val="F8A700">
              <a:alpha val="23530"/>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It should be live and continuously improving so that the procurement community is incentivised to use it.</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937" name="Google Shape;937;g1069dad8cb3_0_1643"/>
          <p:cNvPicPr preferRelativeResize="0"/>
          <p:nvPr/>
        </p:nvPicPr>
        <p:blipFill rotWithShape="1">
          <a:blip r:embed="rId4">
            <a:alphaModFix/>
          </a:blip>
          <a:srcRect/>
          <a:stretch/>
        </p:blipFill>
        <p:spPr>
          <a:xfrm>
            <a:off x="5087180" y="1916522"/>
            <a:ext cx="303145" cy="296259"/>
          </a:xfrm>
          <a:prstGeom prst="rect">
            <a:avLst/>
          </a:prstGeom>
          <a:noFill/>
          <a:ln>
            <a:noFill/>
          </a:ln>
          <a:effectLst>
            <a:outerShdw blurRad="57150" dist="19050" dir="5400000" algn="bl" rotWithShape="0">
              <a:srgbClr val="FF9900"/>
            </a:outerShdw>
          </a:effectLst>
        </p:spPr>
      </p:pic>
      <p:sp>
        <p:nvSpPr>
          <p:cNvPr id="938" name="Google Shape;938;g1069dad8cb3_0_1643"/>
          <p:cNvSpPr/>
          <p:nvPr/>
        </p:nvSpPr>
        <p:spPr>
          <a:xfrm>
            <a:off x="4946402" y="2436450"/>
            <a:ext cx="3844200" cy="423000"/>
          </a:xfrm>
          <a:prstGeom prst="roundRect">
            <a:avLst>
              <a:gd name="adj" fmla="val 16667"/>
            </a:avLst>
          </a:prstGeom>
          <a:solidFill>
            <a:srgbClr val="F8A700">
              <a:alpha val="23530"/>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The PCoE needs to be live and dynamic</a:t>
            </a:r>
            <a:endParaRPr sz="1000" b="1" i="1" u="none" strike="noStrike" cap="none">
              <a:solidFill>
                <a:schemeClr val="dk1"/>
              </a:solidFill>
              <a:latin typeface="Roboto"/>
              <a:ea typeface="Roboto"/>
              <a:cs typeface="Roboto"/>
              <a:sym typeface="Roboto"/>
            </a:endParaRPr>
          </a:p>
        </p:txBody>
      </p:sp>
      <p:pic>
        <p:nvPicPr>
          <p:cNvPr id="939" name="Google Shape;939;g1069dad8cb3_0_1643"/>
          <p:cNvPicPr preferRelativeResize="0"/>
          <p:nvPr/>
        </p:nvPicPr>
        <p:blipFill rotWithShape="1">
          <a:blip r:embed="rId4">
            <a:alphaModFix/>
          </a:blip>
          <a:srcRect/>
          <a:stretch/>
        </p:blipFill>
        <p:spPr>
          <a:xfrm>
            <a:off x="5087180" y="2499822"/>
            <a:ext cx="303145" cy="296259"/>
          </a:xfrm>
          <a:prstGeom prst="rect">
            <a:avLst/>
          </a:prstGeom>
          <a:noFill/>
          <a:ln>
            <a:noFill/>
          </a:ln>
          <a:effectLst>
            <a:outerShdw blurRad="57150" dist="19050" dir="5400000" algn="bl" rotWithShape="0">
              <a:srgbClr val="FF9900"/>
            </a:outerShdw>
          </a:effectLst>
        </p:spPr>
      </p:pic>
      <p:sp>
        <p:nvSpPr>
          <p:cNvPr id="940" name="Google Shape;940;g1069dad8cb3_0_1643"/>
          <p:cNvSpPr/>
          <p:nvPr/>
        </p:nvSpPr>
        <p:spPr>
          <a:xfrm>
            <a:off x="4946402" y="3019750"/>
            <a:ext cx="3844200" cy="423000"/>
          </a:xfrm>
          <a:prstGeom prst="roundRect">
            <a:avLst>
              <a:gd name="adj" fmla="val 16667"/>
            </a:avLst>
          </a:prstGeom>
          <a:solidFill>
            <a:srgbClr val="F8A700">
              <a:alpha val="23530"/>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i="1">
                <a:solidFill>
                  <a:schemeClr val="dk1"/>
                </a:solidFill>
                <a:latin typeface="Roboto"/>
                <a:ea typeface="Roboto"/>
                <a:cs typeface="Roboto"/>
                <a:sym typeface="Roboto"/>
              </a:rPr>
              <a:t>“Could dynamically create journeys, based on a user? Supplier, buyer, professional etc</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941" name="Google Shape;941;g1069dad8cb3_0_1643"/>
          <p:cNvPicPr preferRelativeResize="0"/>
          <p:nvPr/>
        </p:nvPicPr>
        <p:blipFill rotWithShape="1">
          <a:blip r:embed="rId4">
            <a:alphaModFix/>
          </a:blip>
          <a:srcRect/>
          <a:stretch/>
        </p:blipFill>
        <p:spPr>
          <a:xfrm>
            <a:off x="5087180" y="3083122"/>
            <a:ext cx="303145" cy="296259"/>
          </a:xfrm>
          <a:prstGeom prst="rect">
            <a:avLst/>
          </a:prstGeom>
          <a:noFill/>
          <a:ln>
            <a:noFill/>
          </a:ln>
          <a:effectLst>
            <a:outerShdw blurRad="57150" dist="19050" dir="5400000" algn="bl" rotWithShape="0">
              <a:srgbClr val="FF9900"/>
            </a:outerShdw>
          </a:effectLst>
        </p:spPr>
      </p:pic>
      <p:sp>
        <p:nvSpPr>
          <p:cNvPr id="942" name="Google Shape;942;g1069dad8cb3_0_1643"/>
          <p:cNvSpPr/>
          <p:nvPr/>
        </p:nvSpPr>
        <p:spPr>
          <a:xfrm>
            <a:off x="4946402" y="3561463"/>
            <a:ext cx="3844200" cy="423000"/>
          </a:xfrm>
          <a:prstGeom prst="roundRect">
            <a:avLst>
              <a:gd name="adj" fmla="val 16667"/>
            </a:avLst>
          </a:prstGeom>
          <a:solidFill>
            <a:srgbClr val="F8A700">
              <a:alpha val="23530"/>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i="1">
                <a:solidFill>
                  <a:schemeClr val="dk1"/>
                </a:solidFill>
                <a:latin typeface="Roboto"/>
                <a:ea typeface="Roboto"/>
                <a:cs typeface="Roboto"/>
                <a:sym typeface="Roboto"/>
              </a:rPr>
              <a:t>“Needs to be insightful, maintained and kept relevant</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943" name="Google Shape;943;g1069dad8cb3_0_1643"/>
          <p:cNvPicPr preferRelativeResize="0"/>
          <p:nvPr/>
        </p:nvPicPr>
        <p:blipFill rotWithShape="1">
          <a:blip r:embed="rId4">
            <a:alphaModFix/>
          </a:blip>
          <a:srcRect/>
          <a:stretch/>
        </p:blipFill>
        <p:spPr>
          <a:xfrm>
            <a:off x="5087180" y="3624835"/>
            <a:ext cx="303145" cy="296259"/>
          </a:xfrm>
          <a:prstGeom prst="rect">
            <a:avLst/>
          </a:prstGeom>
          <a:noFill/>
          <a:ln>
            <a:noFill/>
          </a:ln>
          <a:effectLst>
            <a:outerShdw blurRad="57150" dist="19050" dir="5400000" algn="bl" rotWithShape="0">
              <a:srgbClr val="FF9900"/>
            </a:outerShdw>
          </a:effectLst>
        </p:spPr>
      </p:pic>
      <p:sp>
        <p:nvSpPr>
          <p:cNvPr id="944" name="Google Shape;944;g1069dad8cb3_0_1643"/>
          <p:cNvSpPr/>
          <p:nvPr/>
        </p:nvSpPr>
        <p:spPr>
          <a:xfrm>
            <a:off x="4946402" y="4144763"/>
            <a:ext cx="3844200" cy="423000"/>
          </a:xfrm>
          <a:prstGeom prst="roundRect">
            <a:avLst>
              <a:gd name="adj" fmla="val 16667"/>
            </a:avLst>
          </a:prstGeom>
          <a:solidFill>
            <a:srgbClr val="F8A700">
              <a:alpha val="23530"/>
            </a:srgbClr>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chemeClr val="dk1"/>
                </a:solidFill>
                <a:latin typeface="Roboto"/>
                <a:ea typeface="Roboto"/>
                <a:cs typeface="Roboto"/>
                <a:sym typeface="Roboto"/>
              </a:rPr>
              <a:t>“</a:t>
            </a:r>
            <a:r>
              <a:rPr lang="en-GB" sz="1000" i="1">
                <a:solidFill>
                  <a:schemeClr val="dk1"/>
                </a:solidFill>
                <a:latin typeface="Roboto"/>
                <a:ea typeface="Roboto"/>
                <a:cs typeface="Roboto"/>
                <a:sym typeface="Roboto"/>
              </a:rPr>
              <a:t>We need to see and feel that information is relevant to us</a:t>
            </a:r>
            <a:r>
              <a:rPr lang="en-GB" sz="1000" b="0" i="1" u="none" strike="noStrike" cap="none">
                <a:solidFill>
                  <a:schemeClr val="dk1"/>
                </a:solidFill>
                <a:latin typeface="Roboto"/>
                <a:ea typeface="Roboto"/>
                <a:cs typeface="Roboto"/>
                <a:sym typeface="Roboto"/>
              </a:rPr>
              <a:t>”</a:t>
            </a:r>
            <a:endParaRPr sz="1000" b="1" i="1" u="none" strike="noStrike" cap="none">
              <a:solidFill>
                <a:schemeClr val="dk1"/>
              </a:solidFill>
              <a:latin typeface="Roboto"/>
              <a:ea typeface="Roboto"/>
              <a:cs typeface="Roboto"/>
              <a:sym typeface="Roboto"/>
            </a:endParaRPr>
          </a:p>
        </p:txBody>
      </p:sp>
      <p:pic>
        <p:nvPicPr>
          <p:cNvPr id="945" name="Google Shape;945;g1069dad8cb3_0_1643"/>
          <p:cNvPicPr preferRelativeResize="0"/>
          <p:nvPr/>
        </p:nvPicPr>
        <p:blipFill rotWithShape="1">
          <a:blip r:embed="rId4">
            <a:alphaModFix/>
          </a:blip>
          <a:srcRect/>
          <a:stretch/>
        </p:blipFill>
        <p:spPr>
          <a:xfrm>
            <a:off x="5087180" y="4208135"/>
            <a:ext cx="303145" cy="296259"/>
          </a:xfrm>
          <a:prstGeom prst="rect">
            <a:avLst/>
          </a:prstGeom>
          <a:noFill/>
          <a:ln>
            <a:noFill/>
          </a:ln>
          <a:effectLst>
            <a:outerShdw blurRad="57150" dist="19050" dir="5400000" algn="bl" rotWithShape="0">
              <a:srgbClr val="FF9900"/>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g1069dad8cb3_0_985"/>
          <p:cNvSpPr txBox="1"/>
          <p:nvPr/>
        </p:nvSpPr>
        <p:spPr>
          <a:xfrm>
            <a:off x="379800" y="443350"/>
            <a:ext cx="6702000" cy="347100"/>
          </a:xfrm>
          <a:prstGeom prst="rect">
            <a:avLst/>
          </a:prstGeom>
          <a:noFill/>
          <a:ln>
            <a:noFill/>
          </a:ln>
        </p:spPr>
        <p:txBody>
          <a:bodyPr spcFirstLastPara="1" wrap="square" lIns="32025" tIns="37825" rIns="32025" bIns="37825" anchor="t" anchorCtr="0">
            <a:noAutofit/>
          </a:bodyPr>
          <a:lstStyle/>
          <a:p>
            <a:pPr marL="0" marR="0" lvl="0" indent="0" algn="l" rtl="0">
              <a:lnSpc>
                <a:spcPct val="100000"/>
              </a:lnSpc>
              <a:spcBef>
                <a:spcPts val="300"/>
              </a:spcBef>
              <a:spcAft>
                <a:spcPts val="0"/>
              </a:spcAft>
              <a:buClr>
                <a:srgbClr val="000000"/>
              </a:buClr>
              <a:buSzPts val="2000"/>
              <a:buFont typeface="Arial"/>
              <a:buNone/>
            </a:pPr>
            <a:r>
              <a:rPr lang="en-GB" sz="2000" b="1" i="0" u="none" strike="noStrike" cap="none">
                <a:solidFill>
                  <a:srgbClr val="000000"/>
                </a:solidFill>
                <a:latin typeface="Playfair Display"/>
                <a:ea typeface="Playfair Display"/>
                <a:cs typeface="Playfair Display"/>
                <a:sym typeface="Playfair Display"/>
              </a:rPr>
              <a:t>Challenges </a:t>
            </a:r>
            <a:r>
              <a:rPr lang="en-GB" sz="2000" b="0" i="0" u="none" strike="noStrike" cap="none">
                <a:solidFill>
                  <a:srgbClr val="000000"/>
                </a:solidFill>
                <a:latin typeface="Playfair Display"/>
                <a:ea typeface="Playfair Display"/>
                <a:cs typeface="Playfair Display"/>
                <a:sym typeface="Playfair Display"/>
              </a:rPr>
              <a:t>Being Raised of a PCoE Concept</a:t>
            </a:r>
            <a:endParaRPr sz="2000" b="0" i="0" u="none" strike="noStrike" cap="none">
              <a:solidFill>
                <a:srgbClr val="000000"/>
              </a:solidFill>
              <a:latin typeface="Playfair Display"/>
              <a:ea typeface="Playfair Display"/>
              <a:cs typeface="Playfair Display"/>
              <a:sym typeface="Playfair Display"/>
            </a:endParaRPr>
          </a:p>
        </p:txBody>
      </p:sp>
      <p:grpSp>
        <p:nvGrpSpPr>
          <p:cNvPr id="951" name="Google Shape;951;g1069dad8cb3_0_985"/>
          <p:cNvGrpSpPr/>
          <p:nvPr/>
        </p:nvGrpSpPr>
        <p:grpSpPr>
          <a:xfrm>
            <a:off x="296790" y="862475"/>
            <a:ext cx="8457706" cy="9300"/>
            <a:chOff x="296790" y="862475"/>
            <a:chExt cx="8457706" cy="9300"/>
          </a:xfrm>
        </p:grpSpPr>
        <p:sp>
          <p:nvSpPr>
            <p:cNvPr id="952" name="Google Shape;952;g1069dad8cb3_0_985"/>
            <p:cNvSpPr/>
            <p:nvPr/>
          </p:nvSpPr>
          <p:spPr>
            <a:xfrm flipH="1">
              <a:off x="296790" y="862475"/>
              <a:ext cx="2819100" cy="9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3" name="Google Shape;953;g1069dad8cb3_0_985"/>
            <p:cNvSpPr/>
            <p:nvPr/>
          </p:nvSpPr>
          <p:spPr>
            <a:xfrm flipH="1">
              <a:off x="3116093" y="862475"/>
              <a:ext cx="2819100" cy="9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4" name="Google Shape;954;g1069dad8cb3_0_985"/>
            <p:cNvSpPr/>
            <p:nvPr/>
          </p:nvSpPr>
          <p:spPr>
            <a:xfrm flipH="1">
              <a:off x="5935396" y="862475"/>
              <a:ext cx="2819100" cy="9300"/>
            </a:xfrm>
            <a:prstGeom prst="rect">
              <a:avLst/>
            </a:prstGeom>
            <a:solidFill>
              <a:srgbClr val="F8A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55" name="Google Shape;955;g1069dad8cb3_0_98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GB"/>
              <a:t>25</a:t>
            </a:fld>
            <a:endParaRPr/>
          </a:p>
        </p:txBody>
      </p:sp>
      <p:sp>
        <p:nvSpPr>
          <p:cNvPr id="956" name="Google Shape;956;g1069dad8cb3_0_985"/>
          <p:cNvSpPr/>
          <p:nvPr/>
        </p:nvSpPr>
        <p:spPr>
          <a:xfrm>
            <a:off x="351625" y="1265000"/>
            <a:ext cx="1208400" cy="1075200"/>
          </a:xfrm>
          <a:prstGeom prst="foldedCorner">
            <a:avLst>
              <a:gd name="adj" fmla="val 16667"/>
            </a:avLst>
          </a:prstGeom>
          <a:solidFill>
            <a:srgbClr val="F4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Roboto"/>
                <a:ea typeface="Roboto"/>
                <a:cs typeface="Roboto"/>
                <a:sym typeface="Roboto"/>
              </a:rPr>
              <a:t>The term Centre of Excellence has had mixed reception.</a:t>
            </a:r>
            <a:endParaRPr sz="1000" b="0" i="0" u="none" strike="noStrike" cap="none">
              <a:solidFill>
                <a:srgbClr val="000000"/>
              </a:solidFill>
              <a:latin typeface="Roboto"/>
              <a:ea typeface="Roboto"/>
              <a:cs typeface="Roboto"/>
              <a:sym typeface="Roboto"/>
            </a:endParaRPr>
          </a:p>
        </p:txBody>
      </p:sp>
      <p:sp>
        <p:nvSpPr>
          <p:cNvPr id="957" name="Google Shape;957;g1069dad8cb3_0_985"/>
          <p:cNvSpPr/>
          <p:nvPr/>
        </p:nvSpPr>
        <p:spPr>
          <a:xfrm>
            <a:off x="351625" y="2425050"/>
            <a:ext cx="1208400" cy="1075200"/>
          </a:xfrm>
          <a:prstGeom prst="foldedCorner">
            <a:avLst>
              <a:gd name="adj" fmla="val 16667"/>
            </a:avLst>
          </a:prstGeom>
          <a:solidFill>
            <a:srgbClr val="F4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Roboto"/>
                <a:ea typeface="Roboto"/>
                <a:cs typeface="Roboto"/>
                <a:sym typeface="Roboto"/>
              </a:rPr>
              <a:t>There is a concern this will be a repetition of previous efforts e.g. NPS. </a:t>
            </a:r>
            <a:endParaRPr sz="1000" b="0" i="0" u="none" strike="noStrike" cap="none">
              <a:solidFill>
                <a:srgbClr val="000000"/>
              </a:solidFill>
              <a:latin typeface="Roboto"/>
              <a:ea typeface="Roboto"/>
              <a:cs typeface="Roboto"/>
              <a:sym typeface="Roboto"/>
            </a:endParaRPr>
          </a:p>
        </p:txBody>
      </p:sp>
      <p:sp>
        <p:nvSpPr>
          <p:cNvPr id="958" name="Google Shape;958;g1069dad8cb3_0_985"/>
          <p:cNvSpPr/>
          <p:nvPr/>
        </p:nvSpPr>
        <p:spPr>
          <a:xfrm>
            <a:off x="351625" y="3585100"/>
            <a:ext cx="1208400" cy="1075200"/>
          </a:xfrm>
          <a:prstGeom prst="foldedCorner">
            <a:avLst>
              <a:gd name="adj" fmla="val 16667"/>
            </a:avLst>
          </a:prstGeom>
          <a:solidFill>
            <a:srgbClr val="F4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Roboto"/>
                <a:ea typeface="Roboto"/>
                <a:cs typeface="Roboto"/>
                <a:sym typeface="Roboto"/>
              </a:rPr>
              <a:t>That the solution is just a policy document repository that is unhelpful.</a:t>
            </a:r>
            <a:endParaRPr sz="1000" b="0" i="0" u="none" strike="noStrike" cap="none">
              <a:solidFill>
                <a:srgbClr val="000000"/>
              </a:solidFill>
              <a:latin typeface="Roboto"/>
              <a:ea typeface="Roboto"/>
              <a:cs typeface="Roboto"/>
              <a:sym typeface="Roboto"/>
            </a:endParaRPr>
          </a:p>
        </p:txBody>
      </p:sp>
      <p:sp>
        <p:nvSpPr>
          <p:cNvPr id="959" name="Google Shape;959;g1069dad8cb3_0_985"/>
          <p:cNvSpPr/>
          <p:nvPr/>
        </p:nvSpPr>
        <p:spPr>
          <a:xfrm>
            <a:off x="1686201" y="1265000"/>
            <a:ext cx="1208400" cy="1075200"/>
          </a:xfrm>
          <a:prstGeom prst="foldedCorner">
            <a:avLst>
              <a:gd name="adj" fmla="val 16667"/>
            </a:avLst>
          </a:prstGeom>
          <a:solidFill>
            <a:srgbClr val="F4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Roboto"/>
                <a:ea typeface="Roboto"/>
                <a:cs typeface="Roboto"/>
                <a:sym typeface="Roboto"/>
              </a:rPr>
              <a:t>That the PCoE adds to workloads rather than reduces them.</a:t>
            </a:r>
            <a:endParaRPr sz="1000" b="0" i="0" u="none" strike="noStrike" cap="none">
              <a:solidFill>
                <a:srgbClr val="000000"/>
              </a:solidFill>
              <a:latin typeface="Roboto"/>
              <a:ea typeface="Roboto"/>
              <a:cs typeface="Roboto"/>
              <a:sym typeface="Roboto"/>
            </a:endParaRPr>
          </a:p>
        </p:txBody>
      </p:sp>
      <p:sp>
        <p:nvSpPr>
          <p:cNvPr id="960" name="Google Shape;960;g1069dad8cb3_0_985"/>
          <p:cNvSpPr/>
          <p:nvPr/>
        </p:nvSpPr>
        <p:spPr>
          <a:xfrm>
            <a:off x="3064625" y="1265000"/>
            <a:ext cx="5731800" cy="3395400"/>
          </a:xfrm>
          <a:prstGeom prst="rect">
            <a:avLst/>
          </a:prstGeom>
          <a:solidFill>
            <a:srgbClr val="E7E6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1" name="Google Shape;961;g1069dad8cb3_0_985"/>
          <p:cNvSpPr txBox="1"/>
          <p:nvPr/>
        </p:nvSpPr>
        <p:spPr>
          <a:xfrm>
            <a:off x="281811" y="943800"/>
            <a:ext cx="86301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Throughout the initial interviews a number of consistent concerns are being raised about a potential PCoE:</a:t>
            </a:r>
            <a:endParaRPr sz="1100" b="0" i="0" u="none" strike="noStrike" cap="none">
              <a:solidFill>
                <a:srgbClr val="000000"/>
              </a:solidFill>
              <a:latin typeface="Roboto"/>
              <a:ea typeface="Roboto"/>
              <a:cs typeface="Roboto"/>
              <a:sym typeface="Roboto"/>
            </a:endParaRPr>
          </a:p>
        </p:txBody>
      </p:sp>
      <p:sp>
        <p:nvSpPr>
          <p:cNvPr id="962" name="Google Shape;962;g1069dad8cb3_0_985"/>
          <p:cNvSpPr/>
          <p:nvPr/>
        </p:nvSpPr>
        <p:spPr>
          <a:xfrm>
            <a:off x="3127157" y="4128192"/>
            <a:ext cx="5557500" cy="423000"/>
          </a:xfrm>
          <a:prstGeom prst="roundRect">
            <a:avLst>
              <a:gd name="adj" fmla="val 16667"/>
            </a:avLst>
          </a:prstGeom>
          <a:solidFill>
            <a:srgbClr val="F7F7F7"/>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000"/>
              <a:buFont typeface="Arial"/>
              <a:buNone/>
            </a:pPr>
            <a:r>
              <a:rPr lang="en-GB" sz="1000" b="0" i="1" u="none" strike="noStrike" cap="none">
                <a:solidFill>
                  <a:srgbClr val="000000"/>
                </a:solidFill>
                <a:latin typeface="Roboto"/>
                <a:ea typeface="Roboto"/>
                <a:cs typeface="Roboto"/>
                <a:sym typeface="Roboto"/>
              </a:rPr>
              <a:t>“The PCoE will struggle to get Ministers to collectively agree on policy prioritisation and that is the critical driver of challenges.”</a:t>
            </a:r>
            <a:endParaRPr sz="1000" b="1" i="1" u="none" strike="noStrike" cap="none">
              <a:solidFill>
                <a:srgbClr val="000000"/>
              </a:solidFill>
              <a:latin typeface="Roboto"/>
              <a:ea typeface="Roboto"/>
              <a:cs typeface="Roboto"/>
              <a:sym typeface="Roboto"/>
            </a:endParaRPr>
          </a:p>
        </p:txBody>
      </p:sp>
      <p:pic>
        <p:nvPicPr>
          <p:cNvPr id="963" name="Google Shape;963;g1069dad8cb3_0_985"/>
          <p:cNvPicPr preferRelativeResize="0"/>
          <p:nvPr/>
        </p:nvPicPr>
        <p:blipFill rotWithShape="1">
          <a:blip r:embed="rId3">
            <a:alphaModFix/>
          </a:blip>
          <a:srcRect/>
          <a:stretch/>
        </p:blipFill>
        <p:spPr>
          <a:xfrm>
            <a:off x="3289155" y="4185821"/>
            <a:ext cx="303145" cy="296259"/>
          </a:xfrm>
          <a:prstGeom prst="rect">
            <a:avLst/>
          </a:prstGeom>
          <a:noFill/>
          <a:ln>
            <a:noFill/>
          </a:ln>
        </p:spPr>
      </p:pic>
      <p:sp>
        <p:nvSpPr>
          <p:cNvPr id="964" name="Google Shape;964;g1069dad8cb3_0_985"/>
          <p:cNvSpPr/>
          <p:nvPr/>
        </p:nvSpPr>
        <p:spPr>
          <a:xfrm>
            <a:off x="3127157" y="3584297"/>
            <a:ext cx="5557500" cy="423000"/>
          </a:xfrm>
          <a:prstGeom prst="roundRect">
            <a:avLst>
              <a:gd name="adj" fmla="val 16667"/>
            </a:avLst>
          </a:prstGeom>
          <a:solidFill>
            <a:srgbClr val="F7F7F7"/>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000"/>
              <a:buFont typeface="Arial"/>
              <a:buNone/>
            </a:pPr>
            <a:r>
              <a:rPr lang="en-GB" sz="1000" b="0" i="1" u="none" strike="noStrike" cap="none">
                <a:solidFill>
                  <a:srgbClr val="000000"/>
                </a:solidFill>
                <a:latin typeface="Roboto"/>
                <a:ea typeface="Roboto"/>
                <a:cs typeface="Roboto"/>
                <a:sym typeface="Roboto"/>
              </a:rPr>
              <a:t>“Risk is that it is a little governing body developing guidance that doesn’t go anywhere.”</a:t>
            </a:r>
            <a:endParaRPr sz="1000" b="1" i="1" u="none" strike="noStrike" cap="none">
              <a:solidFill>
                <a:srgbClr val="000000"/>
              </a:solidFill>
              <a:latin typeface="Roboto"/>
              <a:ea typeface="Roboto"/>
              <a:cs typeface="Roboto"/>
              <a:sym typeface="Roboto"/>
            </a:endParaRPr>
          </a:p>
        </p:txBody>
      </p:sp>
      <p:pic>
        <p:nvPicPr>
          <p:cNvPr id="965" name="Google Shape;965;g1069dad8cb3_0_985"/>
          <p:cNvPicPr preferRelativeResize="0"/>
          <p:nvPr/>
        </p:nvPicPr>
        <p:blipFill rotWithShape="1">
          <a:blip r:embed="rId3">
            <a:alphaModFix/>
          </a:blip>
          <a:srcRect/>
          <a:stretch/>
        </p:blipFill>
        <p:spPr>
          <a:xfrm>
            <a:off x="3289155" y="3641927"/>
            <a:ext cx="303145" cy="296259"/>
          </a:xfrm>
          <a:prstGeom prst="rect">
            <a:avLst/>
          </a:prstGeom>
          <a:noFill/>
          <a:ln>
            <a:noFill/>
          </a:ln>
        </p:spPr>
      </p:pic>
      <p:sp>
        <p:nvSpPr>
          <p:cNvPr id="966" name="Google Shape;966;g1069dad8cb3_0_985"/>
          <p:cNvSpPr/>
          <p:nvPr/>
        </p:nvSpPr>
        <p:spPr>
          <a:xfrm>
            <a:off x="3127157" y="3041003"/>
            <a:ext cx="5557500" cy="423000"/>
          </a:xfrm>
          <a:prstGeom prst="roundRect">
            <a:avLst>
              <a:gd name="adj" fmla="val 16667"/>
            </a:avLst>
          </a:prstGeom>
          <a:solidFill>
            <a:srgbClr val="F7F7F7"/>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000"/>
              <a:buFont typeface="Arial"/>
              <a:buNone/>
            </a:pPr>
            <a:r>
              <a:rPr lang="en-GB" sz="1000" b="0" i="1" u="none" strike="noStrike" cap="none">
                <a:solidFill>
                  <a:srgbClr val="000000"/>
                </a:solidFill>
                <a:latin typeface="Roboto"/>
                <a:ea typeface="Roboto"/>
                <a:cs typeface="Roboto"/>
                <a:sym typeface="Roboto"/>
              </a:rPr>
              <a:t>“A static website with policy documents is not the answer. Something that is intuitive, current and provides up to date insight is (that is easy to navigate).”</a:t>
            </a:r>
            <a:endParaRPr sz="1000" b="1" i="1" u="none" strike="noStrike" cap="none">
              <a:solidFill>
                <a:srgbClr val="000000"/>
              </a:solidFill>
              <a:latin typeface="Roboto"/>
              <a:ea typeface="Roboto"/>
              <a:cs typeface="Roboto"/>
              <a:sym typeface="Roboto"/>
            </a:endParaRPr>
          </a:p>
        </p:txBody>
      </p:sp>
      <p:sp>
        <p:nvSpPr>
          <p:cNvPr id="967" name="Google Shape;967;g1069dad8cb3_0_985"/>
          <p:cNvSpPr/>
          <p:nvPr/>
        </p:nvSpPr>
        <p:spPr>
          <a:xfrm>
            <a:off x="3127157" y="2486128"/>
            <a:ext cx="5557500" cy="423000"/>
          </a:xfrm>
          <a:prstGeom prst="roundRect">
            <a:avLst>
              <a:gd name="adj" fmla="val 16667"/>
            </a:avLst>
          </a:prstGeom>
          <a:solidFill>
            <a:srgbClr val="F7F7F7"/>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rgbClr val="000000"/>
                </a:solidFill>
                <a:latin typeface="Roboto"/>
                <a:ea typeface="Roboto"/>
                <a:cs typeface="Roboto"/>
                <a:sym typeface="Roboto"/>
              </a:rPr>
              <a:t>“We don’t need a PCoE, we need central support and this should be being provided by Welsh Gov/WLGA.”</a:t>
            </a:r>
            <a:endParaRPr sz="1000" b="1" i="1" u="none" strike="noStrike" cap="none">
              <a:solidFill>
                <a:srgbClr val="000000"/>
              </a:solidFill>
              <a:latin typeface="Roboto"/>
              <a:ea typeface="Roboto"/>
              <a:cs typeface="Roboto"/>
              <a:sym typeface="Roboto"/>
            </a:endParaRPr>
          </a:p>
        </p:txBody>
      </p:sp>
      <p:sp>
        <p:nvSpPr>
          <p:cNvPr id="968" name="Google Shape;968;g1069dad8cb3_0_985"/>
          <p:cNvSpPr/>
          <p:nvPr/>
        </p:nvSpPr>
        <p:spPr>
          <a:xfrm>
            <a:off x="3151882" y="1931254"/>
            <a:ext cx="5557500" cy="423000"/>
          </a:xfrm>
          <a:prstGeom prst="roundRect">
            <a:avLst>
              <a:gd name="adj" fmla="val 16667"/>
            </a:avLst>
          </a:prstGeom>
          <a:solidFill>
            <a:srgbClr val="F7F7F7"/>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rgbClr val="000000"/>
                </a:solidFill>
                <a:latin typeface="Roboto"/>
                <a:ea typeface="Roboto"/>
                <a:cs typeface="Roboto"/>
                <a:sym typeface="Roboto"/>
              </a:rPr>
              <a:t>“The PCoE could take on critical procurement expertise away from delivery roles in an environment where there is well known procurement skills shortage.”</a:t>
            </a:r>
            <a:endParaRPr sz="1000" b="1" i="1" u="none" strike="noStrike" cap="none">
              <a:solidFill>
                <a:srgbClr val="000000"/>
              </a:solidFill>
              <a:latin typeface="Roboto"/>
              <a:ea typeface="Roboto"/>
              <a:cs typeface="Roboto"/>
              <a:sym typeface="Roboto"/>
            </a:endParaRPr>
          </a:p>
        </p:txBody>
      </p:sp>
      <p:sp>
        <p:nvSpPr>
          <p:cNvPr id="969" name="Google Shape;969;g1069dad8cb3_0_985"/>
          <p:cNvSpPr/>
          <p:nvPr/>
        </p:nvSpPr>
        <p:spPr>
          <a:xfrm>
            <a:off x="3151882" y="1394678"/>
            <a:ext cx="5557500" cy="423000"/>
          </a:xfrm>
          <a:prstGeom prst="roundRect">
            <a:avLst>
              <a:gd name="adj" fmla="val 16667"/>
            </a:avLst>
          </a:prstGeom>
          <a:solidFill>
            <a:srgbClr val="F7F7F7"/>
          </a:solidFill>
          <a:ln>
            <a:noFill/>
          </a:ln>
          <a:effectLst>
            <a:outerShdw blurRad="71438" dist="47625" dir="5400000" algn="bl" rotWithShape="0">
              <a:srgbClr val="000000">
                <a:alpha val="20000"/>
              </a:srgbClr>
            </a:outerShdw>
          </a:effectLst>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100"/>
              <a:buFont typeface="Arial"/>
              <a:buNone/>
            </a:pPr>
            <a:r>
              <a:rPr lang="en-GB" sz="1000" b="0" i="1" u="none" strike="noStrike" cap="none">
                <a:solidFill>
                  <a:srgbClr val="000000"/>
                </a:solidFill>
                <a:latin typeface="Roboto"/>
                <a:ea typeface="Roboto"/>
                <a:cs typeface="Roboto"/>
                <a:sym typeface="Roboto"/>
              </a:rPr>
              <a:t>“Things have previously been tried and failed. NPS tried. Risk is this is just another attempt without success.”</a:t>
            </a:r>
            <a:endParaRPr sz="1000" b="1" i="1" u="none" strike="noStrike" cap="none">
              <a:solidFill>
                <a:srgbClr val="000000"/>
              </a:solidFill>
              <a:latin typeface="Roboto"/>
              <a:ea typeface="Roboto"/>
              <a:cs typeface="Roboto"/>
              <a:sym typeface="Roboto"/>
            </a:endParaRPr>
          </a:p>
        </p:txBody>
      </p:sp>
      <p:pic>
        <p:nvPicPr>
          <p:cNvPr id="970" name="Google Shape;970;g1069dad8cb3_0_985"/>
          <p:cNvPicPr preferRelativeResize="0"/>
          <p:nvPr/>
        </p:nvPicPr>
        <p:blipFill rotWithShape="1">
          <a:blip r:embed="rId3">
            <a:alphaModFix/>
          </a:blip>
          <a:srcRect/>
          <a:stretch/>
        </p:blipFill>
        <p:spPr>
          <a:xfrm>
            <a:off x="3289155" y="3110635"/>
            <a:ext cx="303145" cy="296259"/>
          </a:xfrm>
          <a:prstGeom prst="rect">
            <a:avLst/>
          </a:prstGeom>
          <a:noFill/>
          <a:ln>
            <a:noFill/>
          </a:ln>
        </p:spPr>
      </p:pic>
      <p:pic>
        <p:nvPicPr>
          <p:cNvPr id="971" name="Google Shape;971;g1069dad8cb3_0_985"/>
          <p:cNvPicPr preferRelativeResize="0"/>
          <p:nvPr/>
        </p:nvPicPr>
        <p:blipFill rotWithShape="1">
          <a:blip r:embed="rId3">
            <a:alphaModFix/>
          </a:blip>
          <a:srcRect/>
          <a:stretch/>
        </p:blipFill>
        <p:spPr>
          <a:xfrm>
            <a:off x="3289155" y="2555760"/>
            <a:ext cx="303145" cy="296259"/>
          </a:xfrm>
          <a:prstGeom prst="rect">
            <a:avLst/>
          </a:prstGeom>
          <a:noFill/>
          <a:ln>
            <a:noFill/>
          </a:ln>
        </p:spPr>
      </p:pic>
      <p:pic>
        <p:nvPicPr>
          <p:cNvPr id="972" name="Google Shape;972;g1069dad8cb3_0_985"/>
          <p:cNvPicPr preferRelativeResize="0"/>
          <p:nvPr/>
        </p:nvPicPr>
        <p:blipFill rotWithShape="1">
          <a:blip r:embed="rId3">
            <a:alphaModFix/>
          </a:blip>
          <a:srcRect/>
          <a:stretch/>
        </p:blipFill>
        <p:spPr>
          <a:xfrm>
            <a:off x="3289155" y="1988362"/>
            <a:ext cx="303145" cy="296259"/>
          </a:xfrm>
          <a:prstGeom prst="rect">
            <a:avLst/>
          </a:prstGeom>
          <a:noFill/>
          <a:ln>
            <a:noFill/>
          </a:ln>
        </p:spPr>
      </p:pic>
      <p:pic>
        <p:nvPicPr>
          <p:cNvPr id="973" name="Google Shape;973;g1069dad8cb3_0_985"/>
          <p:cNvPicPr preferRelativeResize="0"/>
          <p:nvPr/>
        </p:nvPicPr>
        <p:blipFill rotWithShape="1">
          <a:blip r:embed="rId3">
            <a:alphaModFix/>
          </a:blip>
          <a:srcRect/>
          <a:stretch/>
        </p:blipFill>
        <p:spPr>
          <a:xfrm>
            <a:off x="3289155" y="1451785"/>
            <a:ext cx="303145" cy="296259"/>
          </a:xfrm>
          <a:prstGeom prst="rect">
            <a:avLst/>
          </a:prstGeom>
          <a:noFill/>
          <a:ln>
            <a:noFill/>
          </a:ln>
        </p:spPr>
      </p:pic>
      <p:sp>
        <p:nvSpPr>
          <p:cNvPr id="974" name="Google Shape;974;g1069dad8cb3_0_985"/>
          <p:cNvSpPr/>
          <p:nvPr/>
        </p:nvSpPr>
        <p:spPr>
          <a:xfrm>
            <a:off x="1686201" y="2425100"/>
            <a:ext cx="1208400" cy="1075200"/>
          </a:xfrm>
          <a:prstGeom prst="foldedCorner">
            <a:avLst>
              <a:gd name="adj" fmla="val 16667"/>
            </a:avLst>
          </a:prstGeom>
          <a:solidFill>
            <a:srgbClr val="F4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Roboto"/>
                <a:ea typeface="Roboto"/>
                <a:cs typeface="Roboto"/>
                <a:sym typeface="Roboto"/>
              </a:rPr>
              <a:t>Resourcing the PCoE is going to be a challenge as there is a procurement skills shortage.</a:t>
            </a:r>
            <a:endParaRPr sz="1000" b="0" i="0" u="none" strike="noStrike" cap="none">
              <a:solidFill>
                <a:srgbClr val="000000"/>
              </a:solidFill>
              <a:latin typeface="Roboto"/>
              <a:ea typeface="Roboto"/>
              <a:cs typeface="Roboto"/>
              <a:sym typeface="Roboto"/>
            </a:endParaRPr>
          </a:p>
        </p:txBody>
      </p:sp>
      <p:sp>
        <p:nvSpPr>
          <p:cNvPr id="975" name="Google Shape;975;g1069dad8cb3_0_985"/>
          <p:cNvSpPr/>
          <p:nvPr/>
        </p:nvSpPr>
        <p:spPr>
          <a:xfrm>
            <a:off x="1686201" y="3585200"/>
            <a:ext cx="1208400" cy="1075200"/>
          </a:xfrm>
          <a:prstGeom prst="foldedCorner">
            <a:avLst>
              <a:gd name="adj" fmla="val 16667"/>
            </a:avLst>
          </a:prstGeom>
          <a:solidFill>
            <a:srgbClr val="F4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Roboto"/>
                <a:ea typeface="Roboto"/>
                <a:cs typeface="Roboto"/>
                <a:sym typeface="Roboto"/>
              </a:rPr>
              <a:t>Being a PCoE that is led out of a sector could drive to a focus just on that sector.</a:t>
            </a:r>
            <a:endParaRPr sz="1000" b="0" i="0" u="none" strike="noStrike" cap="none">
              <a:solidFill>
                <a:srgbClr val="000000"/>
              </a:solidFill>
              <a:latin typeface="Roboto"/>
              <a:ea typeface="Roboto"/>
              <a:cs typeface="Roboto"/>
              <a:sym typeface="Roboto"/>
            </a:endParaRPr>
          </a:p>
        </p:txBody>
      </p:sp>
      <p:pic>
        <p:nvPicPr>
          <p:cNvPr id="976" name="Google Shape;976;g1069dad8cb3_0_985"/>
          <p:cNvPicPr preferRelativeResize="0"/>
          <p:nvPr/>
        </p:nvPicPr>
        <p:blipFill rotWithShape="1">
          <a:blip r:embed="rId4">
            <a:alphaModFix/>
          </a:blip>
          <a:srcRect/>
          <a:stretch/>
        </p:blipFill>
        <p:spPr>
          <a:xfrm>
            <a:off x="8060050" y="131217"/>
            <a:ext cx="694449" cy="666674"/>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2292"/>
        <p:cNvGrpSpPr/>
        <p:nvPr/>
      </p:nvGrpSpPr>
      <p:grpSpPr>
        <a:xfrm>
          <a:off x="0" y="0"/>
          <a:ext cx="0" cy="0"/>
          <a:chOff x="0" y="0"/>
          <a:chExt cx="0" cy="0"/>
        </a:xfrm>
      </p:grpSpPr>
      <p:pic>
        <p:nvPicPr>
          <p:cNvPr id="2293" name="Google Shape;2293;gc725d39cfe_0_947"/>
          <p:cNvPicPr preferRelativeResize="0"/>
          <p:nvPr/>
        </p:nvPicPr>
        <p:blipFill rotWithShape="1">
          <a:blip r:embed="rId3">
            <a:alphaModFix/>
          </a:blip>
          <a:srcRect/>
          <a:stretch/>
        </p:blipFill>
        <p:spPr>
          <a:xfrm>
            <a:off x="120800" y="1342550"/>
            <a:ext cx="1195875" cy="421225"/>
          </a:xfrm>
          <a:prstGeom prst="rect">
            <a:avLst/>
          </a:prstGeom>
          <a:noFill/>
          <a:ln>
            <a:noFill/>
          </a:ln>
        </p:spPr>
      </p:pic>
      <p:sp>
        <p:nvSpPr>
          <p:cNvPr id="2294" name="Google Shape;2294;gc725d39cfe_0_947"/>
          <p:cNvSpPr/>
          <p:nvPr/>
        </p:nvSpPr>
        <p:spPr>
          <a:xfrm flipH="1">
            <a:off x="73" y="1837250"/>
            <a:ext cx="3047700" cy="75300"/>
          </a:xfrm>
          <a:prstGeom prst="rect">
            <a:avLst/>
          </a:prstGeom>
          <a:solidFill>
            <a:srgbClr val="28E1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5" name="Google Shape;2295;gc725d39cfe_0_947"/>
          <p:cNvSpPr/>
          <p:nvPr/>
        </p:nvSpPr>
        <p:spPr>
          <a:xfrm flipH="1">
            <a:off x="3048184" y="1837250"/>
            <a:ext cx="3047700" cy="75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6" name="Google Shape;2296;gc725d39cfe_0_947"/>
          <p:cNvSpPr/>
          <p:nvPr/>
        </p:nvSpPr>
        <p:spPr>
          <a:xfrm flipH="1">
            <a:off x="6096296" y="1837250"/>
            <a:ext cx="3047700" cy="75300"/>
          </a:xfrm>
          <a:prstGeom prst="rect">
            <a:avLst/>
          </a:prstGeom>
          <a:solidFill>
            <a:srgbClr val="F8A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7" name="Google Shape;2297;gc725d39cfe_0_947"/>
          <p:cNvSpPr/>
          <p:nvPr/>
        </p:nvSpPr>
        <p:spPr>
          <a:xfrm flipH="1">
            <a:off x="6096296" y="1837250"/>
            <a:ext cx="3047700" cy="75300"/>
          </a:xfrm>
          <a:prstGeom prst="rect">
            <a:avLst/>
          </a:prstGeom>
          <a:solidFill>
            <a:srgbClr val="F8A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8" name="Google Shape;2298;gc725d39cfe_0_947"/>
          <p:cNvSpPr/>
          <p:nvPr/>
        </p:nvSpPr>
        <p:spPr>
          <a:xfrm flipH="1">
            <a:off x="3048184" y="1837250"/>
            <a:ext cx="3047700" cy="75300"/>
          </a:xfrm>
          <a:prstGeom prst="rect">
            <a:avLst/>
          </a:prstGeom>
          <a:solidFill>
            <a:srgbClr val="2EC0F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gfbd1ead387_0_29"/>
          <p:cNvSpPr txBox="1"/>
          <p:nvPr/>
        </p:nvSpPr>
        <p:spPr>
          <a:xfrm>
            <a:off x="379800" y="443350"/>
            <a:ext cx="3014400" cy="347100"/>
          </a:xfrm>
          <a:prstGeom prst="rect">
            <a:avLst/>
          </a:prstGeom>
          <a:noFill/>
          <a:ln>
            <a:noFill/>
          </a:ln>
        </p:spPr>
        <p:txBody>
          <a:bodyPr spcFirstLastPara="1" wrap="square" lIns="32025" tIns="37825" rIns="32025" bIns="37825" anchor="t" anchorCtr="0">
            <a:noAutofit/>
          </a:bodyPr>
          <a:lstStyle/>
          <a:p>
            <a:pPr marL="0" marR="0" lvl="0" indent="0" algn="l" rtl="0">
              <a:lnSpc>
                <a:spcPct val="100000"/>
              </a:lnSpc>
              <a:spcBef>
                <a:spcPts val="300"/>
              </a:spcBef>
              <a:spcAft>
                <a:spcPts val="0"/>
              </a:spcAft>
              <a:buClr>
                <a:srgbClr val="000000"/>
              </a:buClr>
              <a:buSzPts val="2000"/>
              <a:buFont typeface="Arial"/>
              <a:buNone/>
            </a:pPr>
            <a:r>
              <a:rPr lang="en-GB" sz="2000" b="1">
                <a:latin typeface="Playfair Display"/>
                <a:ea typeface="Playfair Display"/>
                <a:cs typeface="Playfair Display"/>
                <a:sym typeface="Playfair Display"/>
              </a:rPr>
              <a:t>Background &amp; Context</a:t>
            </a:r>
            <a:endParaRPr sz="2000" b="1">
              <a:latin typeface="Playfair Display"/>
              <a:ea typeface="Playfair Display"/>
              <a:cs typeface="Playfair Display"/>
              <a:sym typeface="Playfair Display"/>
            </a:endParaRPr>
          </a:p>
        </p:txBody>
      </p:sp>
      <p:grpSp>
        <p:nvGrpSpPr>
          <p:cNvPr id="436" name="Google Shape;436;gfbd1ead387_0_29"/>
          <p:cNvGrpSpPr/>
          <p:nvPr/>
        </p:nvGrpSpPr>
        <p:grpSpPr>
          <a:xfrm>
            <a:off x="296790" y="862475"/>
            <a:ext cx="8457706" cy="9300"/>
            <a:chOff x="296790" y="862475"/>
            <a:chExt cx="8457706" cy="9300"/>
          </a:xfrm>
        </p:grpSpPr>
        <p:sp>
          <p:nvSpPr>
            <p:cNvPr id="437" name="Google Shape;437;gfbd1ead387_0_29"/>
            <p:cNvSpPr/>
            <p:nvPr/>
          </p:nvSpPr>
          <p:spPr>
            <a:xfrm flipH="1">
              <a:off x="296790" y="862475"/>
              <a:ext cx="2819100" cy="9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gfbd1ead387_0_29"/>
            <p:cNvSpPr/>
            <p:nvPr/>
          </p:nvSpPr>
          <p:spPr>
            <a:xfrm flipH="1">
              <a:off x="3116093" y="862475"/>
              <a:ext cx="2819100" cy="9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gfbd1ead387_0_29"/>
            <p:cNvSpPr/>
            <p:nvPr/>
          </p:nvSpPr>
          <p:spPr>
            <a:xfrm flipH="1">
              <a:off x="5935396" y="862475"/>
              <a:ext cx="2819100" cy="9300"/>
            </a:xfrm>
            <a:prstGeom prst="rect">
              <a:avLst/>
            </a:prstGeom>
            <a:solidFill>
              <a:srgbClr val="F8A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40" name="Google Shape;440;gfbd1ead387_0_2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GB" sz="1000">
                <a:latin typeface="Playfair Display"/>
                <a:ea typeface="Playfair Display"/>
                <a:cs typeface="Playfair Display"/>
                <a:sym typeface="Playfair Display"/>
              </a:rPr>
              <a:t>3</a:t>
            </a:fld>
            <a:endParaRPr sz="1000">
              <a:latin typeface="Playfair Display"/>
              <a:ea typeface="Playfair Display"/>
              <a:cs typeface="Playfair Display"/>
              <a:sym typeface="Playfair Display"/>
            </a:endParaRPr>
          </a:p>
        </p:txBody>
      </p:sp>
      <p:sp>
        <p:nvSpPr>
          <p:cNvPr id="441" name="Google Shape;441;gfbd1ead387_0_29"/>
          <p:cNvSpPr/>
          <p:nvPr/>
        </p:nvSpPr>
        <p:spPr>
          <a:xfrm>
            <a:off x="379800" y="1118403"/>
            <a:ext cx="8374800" cy="975600"/>
          </a:xfrm>
          <a:prstGeom prst="rect">
            <a:avLst/>
          </a:prstGeom>
          <a:solidFill>
            <a:srgbClr val="F9FFFC"/>
          </a:solidFill>
          <a:ln>
            <a:noFill/>
          </a:ln>
          <a:effectLst>
            <a:outerShdw blurRad="71438" dist="28575" dir="5400000" algn="bl" rotWithShape="0">
              <a:srgbClr val="000000">
                <a:alpha val="20000"/>
              </a:srgbClr>
            </a:outerShdw>
          </a:effectLst>
        </p:spPr>
        <p:txBody>
          <a:bodyPr spcFirstLastPara="1" wrap="square" lIns="954000" tIns="90000" rIns="91425" bIns="91425"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The Welsh Government has received two recommendations which have identified the need for a procurement centre of excellence. One recommendation was from the Future Generations Commissioner (FGC) and the other was from a procurement expert panel who are supporting work on the Foundational Economy in Wales.</a:t>
            </a:r>
            <a:endParaRPr sz="1200" b="0" i="0" u="none" strike="noStrike" cap="none">
              <a:solidFill>
                <a:srgbClr val="000000"/>
              </a:solidFill>
              <a:latin typeface="Roboto"/>
              <a:ea typeface="Roboto"/>
              <a:cs typeface="Roboto"/>
              <a:sym typeface="Roboto"/>
            </a:endParaRPr>
          </a:p>
        </p:txBody>
      </p:sp>
      <p:sp>
        <p:nvSpPr>
          <p:cNvPr id="442" name="Google Shape;442;gfbd1ead387_0_29"/>
          <p:cNvSpPr txBox="1"/>
          <p:nvPr/>
        </p:nvSpPr>
        <p:spPr>
          <a:xfrm>
            <a:off x="502549" y="1306254"/>
            <a:ext cx="545400" cy="734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2500" i="0" u="none" strike="noStrike" cap="none">
                <a:solidFill>
                  <a:srgbClr val="000000"/>
                </a:solidFill>
                <a:latin typeface="Roboto"/>
                <a:ea typeface="Roboto"/>
                <a:cs typeface="Roboto"/>
                <a:sym typeface="Roboto"/>
              </a:rPr>
              <a:t>01</a:t>
            </a:r>
            <a:endParaRPr sz="1500" i="0" u="none" strike="noStrike" cap="none">
              <a:solidFill>
                <a:srgbClr val="000000"/>
              </a:solidFill>
              <a:latin typeface="Roboto"/>
              <a:ea typeface="Roboto"/>
              <a:cs typeface="Roboto"/>
              <a:sym typeface="Roboto"/>
            </a:endParaRPr>
          </a:p>
        </p:txBody>
      </p:sp>
      <p:sp>
        <p:nvSpPr>
          <p:cNvPr id="443" name="Google Shape;443;gfbd1ead387_0_29"/>
          <p:cNvSpPr/>
          <p:nvPr/>
        </p:nvSpPr>
        <p:spPr>
          <a:xfrm>
            <a:off x="384600" y="2230705"/>
            <a:ext cx="8374800" cy="975600"/>
          </a:xfrm>
          <a:prstGeom prst="rect">
            <a:avLst/>
          </a:prstGeom>
          <a:solidFill>
            <a:srgbClr val="F9FFFC"/>
          </a:solidFill>
          <a:ln>
            <a:noFill/>
          </a:ln>
          <a:effectLst>
            <a:outerShdw blurRad="71438" dist="28575" dir="5400000" algn="bl" rotWithShape="0">
              <a:srgbClr val="000000">
                <a:alpha val="20000"/>
              </a:srgbClr>
            </a:outerShdw>
          </a:effectLst>
        </p:spPr>
        <p:txBody>
          <a:bodyPr spcFirstLastPara="1" wrap="square" lIns="972000" tIns="91425" rIns="91425" bIns="91425"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A procurement expert panel was appointed in 2020 by DMET (Deputy Minister for Economy and Transport) to initially review the Foundation Economy Challenge Fund procurement projects; following which the panel were asked to produce a paper giving initial thoughts on the development of a centre of excellence for procurement. </a:t>
            </a:r>
            <a:endParaRPr sz="1200" b="0" i="0" u="none" strike="noStrike" cap="none">
              <a:solidFill>
                <a:srgbClr val="000000"/>
              </a:solidFill>
              <a:latin typeface="Roboto"/>
              <a:ea typeface="Roboto"/>
              <a:cs typeface="Roboto"/>
              <a:sym typeface="Roboto"/>
            </a:endParaRPr>
          </a:p>
        </p:txBody>
      </p:sp>
      <p:sp>
        <p:nvSpPr>
          <p:cNvPr id="444" name="Google Shape;444;gfbd1ead387_0_29"/>
          <p:cNvSpPr/>
          <p:nvPr/>
        </p:nvSpPr>
        <p:spPr>
          <a:xfrm>
            <a:off x="379800" y="3343651"/>
            <a:ext cx="8374800" cy="975600"/>
          </a:xfrm>
          <a:prstGeom prst="rect">
            <a:avLst/>
          </a:prstGeom>
          <a:solidFill>
            <a:srgbClr val="F9FFFC"/>
          </a:solidFill>
          <a:ln>
            <a:noFill/>
          </a:ln>
          <a:effectLst>
            <a:outerShdw blurRad="71438" dist="28575" dir="5400000" algn="bl" rotWithShape="0">
              <a:srgbClr val="000000">
                <a:alpha val="20000"/>
              </a:srgbClr>
            </a:outerShdw>
          </a:effectLst>
        </p:spPr>
        <p:txBody>
          <a:bodyPr spcFirstLastPara="1" wrap="square" lIns="972000" tIns="91425" rIns="91425" bIns="91425"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Both the procurement panel and FGC report recommendations identified the need for an evidenced based review led by an external body to the Welsh Government, to map the current provision and make recommendations on approach going forward.  </a:t>
            </a:r>
            <a:endParaRPr sz="1200" b="0" i="0" u="none" strike="noStrike" cap="none">
              <a:solidFill>
                <a:srgbClr val="000000"/>
              </a:solidFill>
              <a:latin typeface="Roboto"/>
              <a:ea typeface="Roboto"/>
              <a:cs typeface="Roboto"/>
              <a:sym typeface="Roboto"/>
            </a:endParaRPr>
          </a:p>
        </p:txBody>
      </p:sp>
      <p:sp>
        <p:nvSpPr>
          <p:cNvPr id="445" name="Google Shape;445;gfbd1ead387_0_29"/>
          <p:cNvSpPr txBox="1"/>
          <p:nvPr/>
        </p:nvSpPr>
        <p:spPr>
          <a:xfrm>
            <a:off x="502549" y="2432830"/>
            <a:ext cx="545400" cy="74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2500" i="0" u="none" strike="noStrike" cap="none">
                <a:solidFill>
                  <a:srgbClr val="000000"/>
                </a:solidFill>
                <a:latin typeface="Roboto"/>
                <a:ea typeface="Roboto"/>
                <a:cs typeface="Roboto"/>
                <a:sym typeface="Roboto"/>
              </a:rPr>
              <a:t>02</a:t>
            </a:r>
            <a:endParaRPr sz="1500" i="0" u="none" strike="noStrike" cap="none">
              <a:solidFill>
                <a:srgbClr val="000000"/>
              </a:solidFill>
              <a:latin typeface="Roboto"/>
              <a:ea typeface="Roboto"/>
              <a:cs typeface="Roboto"/>
              <a:sym typeface="Roboto"/>
            </a:endParaRPr>
          </a:p>
        </p:txBody>
      </p:sp>
      <p:sp>
        <p:nvSpPr>
          <p:cNvPr id="446" name="Google Shape;446;gfbd1ead387_0_29"/>
          <p:cNvSpPr txBox="1"/>
          <p:nvPr/>
        </p:nvSpPr>
        <p:spPr>
          <a:xfrm>
            <a:off x="502550" y="3531292"/>
            <a:ext cx="606600" cy="73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2500" i="0" u="none" strike="noStrike" cap="none">
                <a:solidFill>
                  <a:srgbClr val="000000"/>
                </a:solidFill>
                <a:latin typeface="Roboto"/>
                <a:ea typeface="Roboto"/>
                <a:cs typeface="Roboto"/>
                <a:sym typeface="Roboto"/>
              </a:rPr>
              <a:t>03</a:t>
            </a:r>
            <a:endParaRPr sz="1500" i="0" u="none" strike="noStrike" cap="none">
              <a:solidFill>
                <a:srgbClr val="000000"/>
              </a:solidFill>
              <a:latin typeface="Roboto"/>
              <a:ea typeface="Roboto"/>
              <a:cs typeface="Roboto"/>
              <a:sym typeface="Roboto"/>
            </a:endParaRPr>
          </a:p>
        </p:txBody>
      </p:sp>
      <p:sp>
        <p:nvSpPr>
          <p:cNvPr id="447" name="Google Shape;447;gfbd1ead387_0_29"/>
          <p:cNvSpPr/>
          <p:nvPr/>
        </p:nvSpPr>
        <p:spPr>
          <a:xfrm>
            <a:off x="1157775" y="1238937"/>
            <a:ext cx="27600" cy="734100"/>
          </a:xfrm>
          <a:prstGeom prst="rect">
            <a:avLst/>
          </a:prstGeom>
          <a:solidFill>
            <a:srgbClr val="4141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500" b="0" i="0" u="none" strike="noStrike" cap="none">
              <a:solidFill>
                <a:srgbClr val="000000"/>
              </a:solidFill>
              <a:latin typeface="Arial"/>
              <a:ea typeface="Arial"/>
              <a:cs typeface="Arial"/>
              <a:sym typeface="Arial"/>
            </a:endParaRPr>
          </a:p>
        </p:txBody>
      </p:sp>
      <p:sp>
        <p:nvSpPr>
          <p:cNvPr id="448" name="Google Shape;448;gfbd1ead387_0_29"/>
          <p:cNvSpPr/>
          <p:nvPr/>
        </p:nvSpPr>
        <p:spPr>
          <a:xfrm>
            <a:off x="1157775" y="2350615"/>
            <a:ext cx="27600" cy="734100"/>
          </a:xfrm>
          <a:prstGeom prst="rect">
            <a:avLst/>
          </a:prstGeom>
          <a:solidFill>
            <a:srgbClr val="4141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500" b="0" i="0" u="none" strike="noStrike" cap="none">
              <a:solidFill>
                <a:srgbClr val="000000"/>
              </a:solidFill>
              <a:latin typeface="Arial"/>
              <a:ea typeface="Arial"/>
              <a:cs typeface="Arial"/>
              <a:sym typeface="Arial"/>
            </a:endParaRPr>
          </a:p>
        </p:txBody>
      </p:sp>
      <p:sp>
        <p:nvSpPr>
          <p:cNvPr id="449" name="Google Shape;449;gfbd1ead387_0_29"/>
          <p:cNvSpPr/>
          <p:nvPr/>
        </p:nvSpPr>
        <p:spPr>
          <a:xfrm>
            <a:off x="1157775" y="3463796"/>
            <a:ext cx="27600" cy="734100"/>
          </a:xfrm>
          <a:prstGeom prst="rect">
            <a:avLst/>
          </a:prstGeom>
          <a:solidFill>
            <a:srgbClr val="4141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500" b="0" i="0" u="none" strike="noStrike" cap="none">
              <a:solidFill>
                <a:srgbClr val="000000"/>
              </a:solidFill>
              <a:latin typeface="Arial"/>
              <a:ea typeface="Arial"/>
              <a:cs typeface="Arial"/>
              <a:sym typeface="Arial"/>
            </a:endParaRPr>
          </a:p>
        </p:txBody>
      </p:sp>
      <p:pic>
        <p:nvPicPr>
          <p:cNvPr id="450" name="Google Shape;450;gfbd1ead387_0_29"/>
          <p:cNvPicPr preferRelativeResize="0"/>
          <p:nvPr/>
        </p:nvPicPr>
        <p:blipFill rotWithShape="1">
          <a:blip r:embed="rId3">
            <a:alphaModFix/>
          </a:blip>
          <a:srcRect/>
          <a:stretch/>
        </p:blipFill>
        <p:spPr>
          <a:xfrm>
            <a:off x="8060050" y="131217"/>
            <a:ext cx="694449" cy="666674"/>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1069dad8cb3_0_21"/>
          <p:cNvSpPr txBox="1"/>
          <p:nvPr/>
        </p:nvSpPr>
        <p:spPr>
          <a:xfrm>
            <a:off x="379800" y="443350"/>
            <a:ext cx="3014400" cy="347100"/>
          </a:xfrm>
          <a:prstGeom prst="rect">
            <a:avLst/>
          </a:prstGeom>
          <a:noFill/>
          <a:ln>
            <a:noFill/>
          </a:ln>
        </p:spPr>
        <p:txBody>
          <a:bodyPr spcFirstLastPara="1" wrap="square" lIns="32025" tIns="37825" rIns="32025" bIns="37825" anchor="t" anchorCtr="0">
            <a:noAutofit/>
          </a:bodyPr>
          <a:lstStyle/>
          <a:p>
            <a:pPr marL="0" marR="0" lvl="0" indent="0" algn="l" rtl="0">
              <a:lnSpc>
                <a:spcPct val="100000"/>
              </a:lnSpc>
              <a:spcBef>
                <a:spcPts val="300"/>
              </a:spcBef>
              <a:spcAft>
                <a:spcPts val="0"/>
              </a:spcAft>
              <a:buClr>
                <a:srgbClr val="000000"/>
              </a:buClr>
              <a:buSzPts val="2000"/>
              <a:buFont typeface="Arial"/>
              <a:buNone/>
            </a:pPr>
            <a:r>
              <a:rPr lang="en-GB" sz="2000" b="1">
                <a:latin typeface="Playfair Display"/>
                <a:ea typeface="Playfair Display"/>
                <a:cs typeface="Playfair Display"/>
                <a:sym typeface="Playfair Display"/>
              </a:rPr>
              <a:t>Project Objectives</a:t>
            </a:r>
            <a:endParaRPr sz="2000" b="1" i="0" u="none" strike="noStrike" cap="none">
              <a:solidFill>
                <a:srgbClr val="000000"/>
              </a:solidFill>
              <a:latin typeface="Playfair Display"/>
              <a:ea typeface="Playfair Display"/>
              <a:cs typeface="Playfair Display"/>
              <a:sym typeface="Playfair Display"/>
            </a:endParaRPr>
          </a:p>
        </p:txBody>
      </p:sp>
      <p:grpSp>
        <p:nvGrpSpPr>
          <p:cNvPr id="456" name="Google Shape;456;g1069dad8cb3_0_21"/>
          <p:cNvGrpSpPr/>
          <p:nvPr/>
        </p:nvGrpSpPr>
        <p:grpSpPr>
          <a:xfrm>
            <a:off x="296790" y="862475"/>
            <a:ext cx="8457706" cy="9300"/>
            <a:chOff x="296790" y="862475"/>
            <a:chExt cx="8457706" cy="9300"/>
          </a:xfrm>
        </p:grpSpPr>
        <p:sp>
          <p:nvSpPr>
            <p:cNvPr id="457" name="Google Shape;457;g1069dad8cb3_0_21"/>
            <p:cNvSpPr/>
            <p:nvPr/>
          </p:nvSpPr>
          <p:spPr>
            <a:xfrm flipH="1">
              <a:off x="296790" y="862475"/>
              <a:ext cx="2819100" cy="9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g1069dad8cb3_0_21"/>
            <p:cNvSpPr/>
            <p:nvPr/>
          </p:nvSpPr>
          <p:spPr>
            <a:xfrm flipH="1">
              <a:off x="3116093" y="862475"/>
              <a:ext cx="2819100" cy="9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g1069dad8cb3_0_21"/>
            <p:cNvSpPr/>
            <p:nvPr/>
          </p:nvSpPr>
          <p:spPr>
            <a:xfrm flipH="1">
              <a:off x="5935396" y="862475"/>
              <a:ext cx="2819100" cy="9300"/>
            </a:xfrm>
            <a:prstGeom prst="rect">
              <a:avLst/>
            </a:prstGeom>
            <a:solidFill>
              <a:srgbClr val="F8A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60" name="Google Shape;460;g1069dad8cb3_0_21"/>
          <p:cNvPicPr preferRelativeResize="0"/>
          <p:nvPr/>
        </p:nvPicPr>
        <p:blipFill rotWithShape="1">
          <a:blip r:embed="rId3">
            <a:alphaModFix/>
          </a:blip>
          <a:srcRect/>
          <a:stretch/>
        </p:blipFill>
        <p:spPr>
          <a:xfrm>
            <a:off x="8060050" y="131217"/>
            <a:ext cx="694449" cy="666674"/>
          </a:xfrm>
          <a:prstGeom prst="rect">
            <a:avLst/>
          </a:prstGeom>
          <a:noFill/>
          <a:ln>
            <a:noFill/>
          </a:ln>
        </p:spPr>
      </p:pic>
      <p:sp>
        <p:nvSpPr>
          <p:cNvPr id="461" name="Google Shape;461;g1069dad8cb3_0_21"/>
          <p:cNvSpPr/>
          <p:nvPr/>
        </p:nvSpPr>
        <p:spPr>
          <a:xfrm>
            <a:off x="379800" y="1118403"/>
            <a:ext cx="8374800" cy="975600"/>
          </a:xfrm>
          <a:prstGeom prst="rect">
            <a:avLst/>
          </a:prstGeom>
          <a:solidFill>
            <a:srgbClr val="F9FFFC"/>
          </a:solidFill>
          <a:ln>
            <a:noFill/>
          </a:ln>
          <a:effectLst>
            <a:outerShdw blurRad="71438" dist="28575" dir="5400000" algn="bl" rotWithShape="0">
              <a:srgbClr val="000000">
                <a:alpha val="20000"/>
              </a:srgbClr>
            </a:outerShdw>
          </a:effectLst>
        </p:spPr>
        <p:txBody>
          <a:bodyPr spcFirstLastPara="1" wrap="square" lIns="954000" tIns="90000" rIns="91425" bIns="91425" anchor="ctr" anchorCtr="0">
            <a:noAutofit/>
          </a:bodyPr>
          <a:lstStyle/>
          <a:p>
            <a:pPr marL="0" lvl="0" indent="0" algn="l" rtl="0">
              <a:spcBef>
                <a:spcPts val="0"/>
              </a:spcBef>
              <a:spcAft>
                <a:spcPts val="0"/>
              </a:spcAft>
              <a:buNone/>
            </a:pPr>
            <a:r>
              <a:rPr lang="en-GB" sz="1500">
                <a:solidFill>
                  <a:schemeClr val="dk2"/>
                </a:solidFill>
                <a:latin typeface="Roboto"/>
                <a:ea typeface="Roboto"/>
                <a:cs typeface="Roboto"/>
                <a:sym typeface="Roboto"/>
              </a:rPr>
              <a:t>Determine how procurement best practice and knowledge are currently disseminated.</a:t>
            </a:r>
            <a:endParaRPr sz="1600" i="0" u="none" strike="noStrike" cap="none">
              <a:solidFill>
                <a:srgbClr val="000000"/>
              </a:solidFill>
              <a:latin typeface="Roboto"/>
              <a:ea typeface="Roboto"/>
              <a:cs typeface="Roboto"/>
              <a:sym typeface="Roboto"/>
            </a:endParaRPr>
          </a:p>
        </p:txBody>
      </p:sp>
      <p:sp>
        <p:nvSpPr>
          <p:cNvPr id="462" name="Google Shape;462;g1069dad8cb3_0_21"/>
          <p:cNvSpPr txBox="1"/>
          <p:nvPr/>
        </p:nvSpPr>
        <p:spPr>
          <a:xfrm>
            <a:off x="487725" y="1230042"/>
            <a:ext cx="582600" cy="734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2500" b="1" i="0" u="none" strike="noStrike" cap="none">
                <a:solidFill>
                  <a:schemeClr val="accent1"/>
                </a:solidFill>
                <a:latin typeface="Roboto"/>
                <a:ea typeface="Roboto"/>
                <a:cs typeface="Roboto"/>
                <a:sym typeface="Roboto"/>
              </a:rPr>
              <a:t>01</a:t>
            </a:r>
            <a:endParaRPr sz="1500" b="1" i="0" u="none" strike="noStrike" cap="none">
              <a:solidFill>
                <a:schemeClr val="accent1"/>
              </a:solidFill>
              <a:latin typeface="Roboto"/>
              <a:ea typeface="Roboto"/>
              <a:cs typeface="Roboto"/>
              <a:sym typeface="Roboto"/>
            </a:endParaRPr>
          </a:p>
        </p:txBody>
      </p:sp>
      <p:sp>
        <p:nvSpPr>
          <p:cNvPr id="463" name="Google Shape;463;g1069dad8cb3_0_21"/>
          <p:cNvSpPr/>
          <p:nvPr/>
        </p:nvSpPr>
        <p:spPr>
          <a:xfrm>
            <a:off x="384600" y="2230705"/>
            <a:ext cx="8374800" cy="975600"/>
          </a:xfrm>
          <a:prstGeom prst="rect">
            <a:avLst/>
          </a:prstGeom>
          <a:solidFill>
            <a:srgbClr val="F9FFFC"/>
          </a:solidFill>
          <a:ln>
            <a:noFill/>
          </a:ln>
          <a:effectLst>
            <a:outerShdw blurRad="71438" dist="28575" dir="5400000" algn="bl" rotWithShape="0">
              <a:srgbClr val="000000">
                <a:alpha val="20000"/>
              </a:srgbClr>
            </a:outerShdw>
          </a:effectLst>
        </p:spPr>
        <p:txBody>
          <a:bodyPr spcFirstLastPara="1" wrap="square" lIns="972000" tIns="91425" rIns="91425" bIns="91425" anchor="ctr" anchorCtr="0">
            <a:noAutofit/>
          </a:bodyPr>
          <a:lstStyle/>
          <a:p>
            <a:pPr marL="0" lvl="0" indent="0" algn="l" rtl="0">
              <a:spcBef>
                <a:spcPts val="0"/>
              </a:spcBef>
              <a:spcAft>
                <a:spcPts val="0"/>
              </a:spcAft>
              <a:buNone/>
            </a:pPr>
            <a:r>
              <a:rPr lang="en-GB" sz="1500">
                <a:solidFill>
                  <a:schemeClr val="dk2"/>
                </a:solidFill>
                <a:latin typeface="Roboto"/>
                <a:ea typeface="Roboto"/>
                <a:cs typeface="Roboto"/>
                <a:sym typeface="Roboto"/>
              </a:rPr>
              <a:t>To validate the findings and recommendations for a Procurement PCoE with users of the service.</a:t>
            </a:r>
            <a:endParaRPr sz="1600">
              <a:latin typeface="Roboto"/>
              <a:ea typeface="Roboto"/>
              <a:cs typeface="Roboto"/>
              <a:sym typeface="Roboto"/>
            </a:endParaRPr>
          </a:p>
        </p:txBody>
      </p:sp>
      <p:sp>
        <p:nvSpPr>
          <p:cNvPr id="464" name="Google Shape;464;g1069dad8cb3_0_21"/>
          <p:cNvSpPr/>
          <p:nvPr/>
        </p:nvSpPr>
        <p:spPr>
          <a:xfrm>
            <a:off x="379800" y="3343651"/>
            <a:ext cx="8374800" cy="975600"/>
          </a:xfrm>
          <a:prstGeom prst="rect">
            <a:avLst/>
          </a:prstGeom>
          <a:solidFill>
            <a:srgbClr val="F9FFFC"/>
          </a:solidFill>
          <a:ln>
            <a:noFill/>
          </a:ln>
          <a:effectLst>
            <a:outerShdw blurRad="71438" dist="28575" dir="5400000" algn="bl" rotWithShape="0">
              <a:srgbClr val="000000">
                <a:alpha val="20000"/>
              </a:srgbClr>
            </a:outerShdw>
          </a:effectLst>
        </p:spPr>
        <p:txBody>
          <a:bodyPr spcFirstLastPara="1" wrap="square" lIns="972000" tIns="91425" rIns="91425" bIns="91425"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en-GB" sz="1500">
                <a:solidFill>
                  <a:schemeClr val="dk2"/>
                </a:solidFill>
                <a:latin typeface="Roboto"/>
                <a:ea typeface="Roboto"/>
                <a:cs typeface="Roboto"/>
                <a:sym typeface="Roboto"/>
              </a:rPr>
              <a:t>To assess the needs of the ‘procurement community’ and develop services a Procurement PCoE could provide</a:t>
            </a:r>
            <a:r>
              <a:rPr lang="en-GB" sz="1600">
                <a:latin typeface="Roboto"/>
                <a:ea typeface="Roboto"/>
                <a:cs typeface="Roboto"/>
                <a:sym typeface="Roboto"/>
              </a:rPr>
              <a:t>.</a:t>
            </a:r>
            <a:r>
              <a:rPr lang="en-GB" sz="1600" i="0" u="none" strike="noStrike" cap="none">
                <a:solidFill>
                  <a:srgbClr val="000000"/>
                </a:solidFill>
                <a:latin typeface="Roboto"/>
                <a:ea typeface="Roboto"/>
                <a:cs typeface="Roboto"/>
                <a:sym typeface="Roboto"/>
              </a:rPr>
              <a:t> </a:t>
            </a:r>
            <a:endParaRPr sz="1600" i="0" u="none" strike="noStrike" cap="none">
              <a:solidFill>
                <a:srgbClr val="000000"/>
              </a:solidFill>
              <a:latin typeface="Roboto"/>
              <a:ea typeface="Roboto"/>
              <a:cs typeface="Roboto"/>
              <a:sym typeface="Roboto"/>
            </a:endParaRPr>
          </a:p>
        </p:txBody>
      </p:sp>
      <p:sp>
        <p:nvSpPr>
          <p:cNvPr id="465" name="Google Shape;465;g1069dad8cb3_0_21"/>
          <p:cNvSpPr txBox="1"/>
          <p:nvPr/>
        </p:nvSpPr>
        <p:spPr>
          <a:xfrm>
            <a:off x="487725" y="2356622"/>
            <a:ext cx="582600" cy="74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2500" b="1" i="0" u="none" strike="noStrike" cap="none">
                <a:solidFill>
                  <a:schemeClr val="accent1"/>
                </a:solidFill>
                <a:latin typeface="Roboto"/>
                <a:ea typeface="Roboto"/>
                <a:cs typeface="Roboto"/>
                <a:sym typeface="Roboto"/>
              </a:rPr>
              <a:t>02</a:t>
            </a:r>
            <a:endParaRPr sz="1500" b="1" i="0" u="none" strike="noStrike" cap="none">
              <a:solidFill>
                <a:schemeClr val="accent1"/>
              </a:solidFill>
              <a:latin typeface="Roboto"/>
              <a:ea typeface="Roboto"/>
              <a:cs typeface="Roboto"/>
              <a:sym typeface="Roboto"/>
            </a:endParaRPr>
          </a:p>
        </p:txBody>
      </p:sp>
      <p:sp>
        <p:nvSpPr>
          <p:cNvPr id="466" name="Google Shape;466;g1069dad8cb3_0_21"/>
          <p:cNvSpPr txBox="1"/>
          <p:nvPr/>
        </p:nvSpPr>
        <p:spPr>
          <a:xfrm>
            <a:off x="487726" y="3455089"/>
            <a:ext cx="648000" cy="738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2500" b="1" i="0" u="none" strike="noStrike" cap="none">
                <a:solidFill>
                  <a:schemeClr val="accent1"/>
                </a:solidFill>
                <a:latin typeface="Roboto"/>
                <a:ea typeface="Roboto"/>
                <a:cs typeface="Roboto"/>
                <a:sym typeface="Roboto"/>
              </a:rPr>
              <a:t>03</a:t>
            </a:r>
            <a:endParaRPr sz="1500" b="1" i="0" u="none" strike="noStrike" cap="none">
              <a:solidFill>
                <a:schemeClr val="accent1"/>
              </a:solidFill>
              <a:latin typeface="Roboto"/>
              <a:ea typeface="Roboto"/>
              <a:cs typeface="Roboto"/>
              <a:sym typeface="Roboto"/>
            </a:endParaRPr>
          </a:p>
        </p:txBody>
      </p:sp>
      <p:sp>
        <p:nvSpPr>
          <p:cNvPr id="467" name="Google Shape;467;g1069dad8cb3_0_21"/>
          <p:cNvSpPr/>
          <p:nvPr/>
        </p:nvSpPr>
        <p:spPr>
          <a:xfrm>
            <a:off x="1157775" y="1238937"/>
            <a:ext cx="27600" cy="734100"/>
          </a:xfrm>
          <a:prstGeom prst="rect">
            <a:avLst/>
          </a:prstGeom>
          <a:solidFill>
            <a:srgbClr val="4141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500" b="0" i="0" u="none" strike="noStrike" cap="none">
              <a:solidFill>
                <a:srgbClr val="000000"/>
              </a:solidFill>
              <a:latin typeface="Arial"/>
              <a:ea typeface="Arial"/>
              <a:cs typeface="Arial"/>
              <a:sym typeface="Arial"/>
            </a:endParaRPr>
          </a:p>
        </p:txBody>
      </p:sp>
      <p:sp>
        <p:nvSpPr>
          <p:cNvPr id="468" name="Google Shape;468;g1069dad8cb3_0_21"/>
          <p:cNvSpPr/>
          <p:nvPr/>
        </p:nvSpPr>
        <p:spPr>
          <a:xfrm>
            <a:off x="1157775" y="2350615"/>
            <a:ext cx="27600" cy="734100"/>
          </a:xfrm>
          <a:prstGeom prst="rect">
            <a:avLst/>
          </a:prstGeom>
          <a:solidFill>
            <a:srgbClr val="4141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500" b="0" i="0" u="none" strike="noStrike" cap="none">
              <a:solidFill>
                <a:srgbClr val="000000"/>
              </a:solidFill>
              <a:latin typeface="Arial"/>
              <a:ea typeface="Arial"/>
              <a:cs typeface="Arial"/>
              <a:sym typeface="Arial"/>
            </a:endParaRPr>
          </a:p>
        </p:txBody>
      </p:sp>
      <p:sp>
        <p:nvSpPr>
          <p:cNvPr id="469" name="Google Shape;469;g1069dad8cb3_0_21"/>
          <p:cNvSpPr/>
          <p:nvPr/>
        </p:nvSpPr>
        <p:spPr>
          <a:xfrm>
            <a:off x="1157775" y="3463796"/>
            <a:ext cx="27600" cy="734100"/>
          </a:xfrm>
          <a:prstGeom prst="rect">
            <a:avLst/>
          </a:prstGeom>
          <a:solidFill>
            <a:srgbClr val="4141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500" b="0" i="0" u="none" strike="noStrike" cap="none">
              <a:solidFill>
                <a:srgbClr val="000000"/>
              </a:solidFill>
              <a:latin typeface="Arial"/>
              <a:ea typeface="Arial"/>
              <a:cs typeface="Arial"/>
              <a:sym typeface="Arial"/>
            </a:endParaRPr>
          </a:p>
        </p:txBody>
      </p:sp>
      <p:sp>
        <p:nvSpPr>
          <p:cNvPr id="470" name="Google Shape;470;g1069dad8cb3_0_2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GB" sz="1000">
                <a:latin typeface="Playfair Display"/>
                <a:ea typeface="Playfair Display"/>
                <a:cs typeface="Playfair Display"/>
                <a:sym typeface="Playfair Display"/>
              </a:rPr>
              <a:t>4</a:t>
            </a:fld>
            <a:endParaRPr sz="1000">
              <a:latin typeface="Playfair Display"/>
              <a:ea typeface="Playfair Display"/>
              <a:cs typeface="Playfair Display"/>
              <a:sym typeface="Playfair Display"/>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g1069dad8cb3_0_40"/>
          <p:cNvSpPr/>
          <p:nvPr/>
        </p:nvSpPr>
        <p:spPr>
          <a:xfrm>
            <a:off x="379800" y="1963625"/>
            <a:ext cx="8298600" cy="2100600"/>
          </a:xfrm>
          <a:prstGeom prst="trapezoid">
            <a:avLst>
              <a:gd name="adj" fmla="val 25000"/>
            </a:avLst>
          </a:prstGeom>
          <a:solidFill>
            <a:srgbClr val="49C0F9">
              <a:alpha val="21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g1069dad8cb3_0_40"/>
          <p:cNvSpPr/>
          <p:nvPr/>
        </p:nvSpPr>
        <p:spPr>
          <a:xfrm>
            <a:off x="333000" y="1297025"/>
            <a:ext cx="8380800" cy="666600"/>
          </a:xfrm>
          <a:prstGeom prst="rect">
            <a:avLst/>
          </a:prstGeom>
          <a:solidFill>
            <a:srgbClr val="F9FFFF"/>
          </a:solidFill>
          <a:ln>
            <a:noFill/>
          </a:ln>
          <a:effectLst>
            <a:outerShdw blurRad="85725" dist="47625" dir="5400000" algn="bl" rotWithShape="0">
              <a:srgbClr val="000000">
                <a:alpha val="20000"/>
              </a:srgbClr>
            </a:outerShdw>
          </a:effectLst>
        </p:spPr>
        <p:txBody>
          <a:bodyPr spcFirstLastPara="1" wrap="square" lIns="198000" tIns="90000" rIns="91425" bIns="91425" anchor="ctr" anchorCtr="0">
            <a:noAutofit/>
          </a:bodyPr>
          <a:lstStyle/>
          <a:p>
            <a:pPr marL="0" lvl="0" indent="0" algn="l" rtl="0">
              <a:spcBef>
                <a:spcPts val="0"/>
              </a:spcBef>
              <a:spcAft>
                <a:spcPts val="0"/>
              </a:spcAft>
              <a:buClr>
                <a:srgbClr val="000000"/>
              </a:buClr>
              <a:buSzPts val="1100"/>
              <a:buFont typeface="Arial"/>
              <a:buNone/>
            </a:pPr>
            <a:r>
              <a:rPr lang="en-GB" b="1" i="1">
                <a:solidFill>
                  <a:schemeClr val="dk2"/>
                </a:solidFill>
                <a:latin typeface="Roboto"/>
                <a:ea typeface="Roboto"/>
                <a:cs typeface="Roboto"/>
                <a:sym typeface="Roboto"/>
              </a:rPr>
              <a:t>Overall Outcome: </a:t>
            </a:r>
            <a:r>
              <a:rPr lang="en-GB">
                <a:solidFill>
                  <a:schemeClr val="dk2"/>
                </a:solidFill>
                <a:latin typeface="Roboto"/>
                <a:ea typeface="Roboto"/>
                <a:cs typeface="Roboto"/>
                <a:sym typeface="Roboto"/>
              </a:rPr>
              <a:t>Document the needs for, and of, a Procurement PCoE and provide an overview of the services it could offer.</a:t>
            </a:r>
            <a:endParaRPr sz="1700"/>
          </a:p>
        </p:txBody>
      </p:sp>
      <p:sp>
        <p:nvSpPr>
          <p:cNvPr id="477" name="Google Shape;477;g1069dad8cb3_0_40"/>
          <p:cNvSpPr txBox="1"/>
          <p:nvPr/>
        </p:nvSpPr>
        <p:spPr>
          <a:xfrm>
            <a:off x="379800" y="443350"/>
            <a:ext cx="6184200" cy="347100"/>
          </a:xfrm>
          <a:prstGeom prst="rect">
            <a:avLst/>
          </a:prstGeom>
          <a:noFill/>
          <a:ln>
            <a:noFill/>
          </a:ln>
        </p:spPr>
        <p:txBody>
          <a:bodyPr spcFirstLastPara="1" wrap="square" lIns="32025" tIns="37825" rIns="32025" bIns="37825" anchor="t" anchorCtr="0">
            <a:noAutofit/>
          </a:bodyPr>
          <a:lstStyle/>
          <a:p>
            <a:pPr marL="0" marR="0" lvl="0" indent="0" algn="l" rtl="0">
              <a:lnSpc>
                <a:spcPct val="100000"/>
              </a:lnSpc>
              <a:spcBef>
                <a:spcPts val="300"/>
              </a:spcBef>
              <a:spcAft>
                <a:spcPts val="0"/>
              </a:spcAft>
              <a:buClr>
                <a:srgbClr val="000000"/>
              </a:buClr>
              <a:buSzPts val="2000"/>
              <a:buFont typeface="Arial"/>
              <a:buNone/>
            </a:pPr>
            <a:r>
              <a:rPr lang="en-GB" sz="2000" b="1">
                <a:latin typeface="Playfair Display"/>
                <a:ea typeface="Playfair Display"/>
                <a:cs typeface="Playfair Display"/>
                <a:sym typeface="Playfair Display"/>
              </a:rPr>
              <a:t>Desired Outcomes &amp; Deliverables</a:t>
            </a:r>
            <a:endParaRPr sz="2000" b="0" i="0" u="none" strike="noStrike" cap="none">
              <a:solidFill>
                <a:srgbClr val="000000"/>
              </a:solidFill>
              <a:latin typeface="Playfair Display"/>
              <a:ea typeface="Playfair Display"/>
              <a:cs typeface="Playfair Display"/>
              <a:sym typeface="Playfair Display"/>
            </a:endParaRPr>
          </a:p>
        </p:txBody>
      </p:sp>
      <p:sp>
        <p:nvSpPr>
          <p:cNvPr id="478" name="Google Shape;478;g1069dad8cb3_0_40"/>
          <p:cNvSpPr/>
          <p:nvPr/>
        </p:nvSpPr>
        <p:spPr>
          <a:xfrm>
            <a:off x="333000" y="1297025"/>
            <a:ext cx="70800" cy="6666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79" name="Google Shape;479;g1069dad8cb3_0_40"/>
          <p:cNvGrpSpPr/>
          <p:nvPr/>
        </p:nvGrpSpPr>
        <p:grpSpPr>
          <a:xfrm>
            <a:off x="296790" y="862475"/>
            <a:ext cx="8457706" cy="9300"/>
            <a:chOff x="296790" y="862475"/>
            <a:chExt cx="8457706" cy="9300"/>
          </a:xfrm>
        </p:grpSpPr>
        <p:sp>
          <p:nvSpPr>
            <p:cNvPr id="480" name="Google Shape;480;g1069dad8cb3_0_40"/>
            <p:cNvSpPr/>
            <p:nvPr/>
          </p:nvSpPr>
          <p:spPr>
            <a:xfrm flipH="1">
              <a:off x="296790" y="862475"/>
              <a:ext cx="2819100" cy="9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g1069dad8cb3_0_40"/>
            <p:cNvSpPr/>
            <p:nvPr/>
          </p:nvSpPr>
          <p:spPr>
            <a:xfrm flipH="1">
              <a:off x="3116093" y="862475"/>
              <a:ext cx="2819100" cy="9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g1069dad8cb3_0_40"/>
            <p:cNvSpPr/>
            <p:nvPr/>
          </p:nvSpPr>
          <p:spPr>
            <a:xfrm flipH="1">
              <a:off x="5935396" y="862475"/>
              <a:ext cx="2819100" cy="9300"/>
            </a:xfrm>
            <a:prstGeom prst="rect">
              <a:avLst/>
            </a:prstGeom>
            <a:solidFill>
              <a:srgbClr val="F8A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83" name="Google Shape;483;g1069dad8cb3_0_40"/>
          <p:cNvPicPr preferRelativeResize="0"/>
          <p:nvPr/>
        </p:nvPicPr>
        <p:blipFill rotWithShape="1">
          <a:blip r:embed="rId3">
            <a:alphaModFix/>
          </a:blip>
          <a:srcRect/>
          <a:stretch/>
        </p:blipFill>
        <p:spPr>
          <a:xfrm>
            <a:off x="8060050" y="131217"/>
            <a:ext cx="694449" cy="666674"/>
          </a:xfrm>
          <a:prstGeom prst="rect">
            <a:avLst/>
          </a:prstGeom>
          <a:noFill/>
          <a:ln>
            <a:noFill/>
          </a:ln>
        </p:spPr>
      </p:pic>
      <p:sp>
        <p:nvSpPr>
          <p:cNvPr id="484" name="Google Shape;484;g1069dad8cb3_0_40"/>
          <p:cNvSpPr/>
          <p:nvPr/>
        </p:nvSpPr>
        <p:spPr>
          <a:xfrm>
            <a:off x="333000" y="2732150"/>
            <a:ext cx="1773900" cy="1512600"/>
          </a:xfrm>
          <a:prstGeom prst="roundRect">
            <a:avLst>
              <a:gd name="adj" fmla="val 16667"/>
            </a:avLst>
          </a:pr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b="1">
                <a:solidFill>
                  <a:srgbClr val="F9FFFF"/>
                </a:solidFill>
                <a:latin typeface="Roboto"/>
                <a:ea typeface="Roboto"/>
                <a:cs typeface="Roboto"/>
                <a:sym typeface="Roboto"/>
              </a:rPr>
              <a:t>User Research Findings &amp; Supporting Data</a:t>
            </a:r>
            <a:endParaRPr sz="1600" b="1">
              <a:solidFill>
                <a:srgbClr val="F9FFFF"/>
              </a:solidFill>
            </a:endParaRPr>
          </a:p>
        </p:txBody>
      </p:sp>
      <p:sp>
        <p:nvSpPr>
          <p:cNvPr id="485" name="Google Shape;485;g1069dad8cb3_0_40"/>
          <p:cNvSpPr/>
          <p:nvPr/>
        </p:nvSpPr>
        <p:spPr>
          <a:xfrm>
            <a:off x="2523476" y="2732150"/>
            <a:ext cx="1773900" cy="1512600"/>
          </a:xfrm>
          <a:prstGeom prst="roundRect">
            <a:avLst>
              <a:gd name="adj" fmla="val 16667"/>
            </a:avLst>
          </a:pr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b="1">
                <a:solidFill>
                  <a:srgbClr val="F9FFFF"/>
                </a:solidFill>
                <a:latin typeface="Roboto"/>
                <a:ea typeface="Roboto"/>
                <a:cs typeface="Roboto"/>
                <a:sym typeface="Roboto"/>
              </a:rPr>
              <a:t>Wider Documentation supporting the recommendations</a:t>
            </a:r>
            <a:endParaRPr sz="1600" b="1">
              <a:solidFill>
                <a:srgbClr val="F9FFFF"/>
              </a:solidFill>
            </a:endParaRPr>
          </a:p>
        </p:txBody>
      </p:sp>
      <p:sp>
        <p:nvSpPr>
          <p:cNvPr id="486" name="Google Shape;486;g1069dad8cb3_0_40"/>
          <p:cNvSpPr/>
          <p:nvPr/>
        </p:nvSpPr>
        <p:spPr>
          <a:xfrm>
            <a:off x="4713953" y="2732150"/>
            <a:ext cx="1773900" cy="1512600"/>
          </a:xfrm>
          <a:prstGeom prst="roundRect">
            <a:avLst>
              <a:gd name="adj" fmla="val 16667"/>
            </a:avLst>
          </a:pr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b="1">
                <a:solidFill>
                  <a:srgbClr val="F9FFFF"/>
                </a:solidFill>
                <a:latin typeface="Roboto"/>
                <a:ea typeface="Roboto"/>
                <a:cs typeface="Roboto"/>
                <a:sym typeface="Roboto"/>
              </a:rPr>
              <a:t>Discovery report and recommendations</a:t>
            </a:r>
            <a:endParaRPr sz="1600" b="1">
              <a:solidFill>
                <a:srgbClr val="F9FFFF"/>
              </a:solidFill>
            </a:endParaRPr>
          </a:p>
        </p:txBody>
      </p:sp>
      <p:sp>
        <p:nvSpPr>
          <p:cNvPr id="487" name="Google Shape;487;g1069dad8cb3_0_40"/>
          <p:cNvSpPr/>
          <p:nvPr/>
        </p:nvSpPr>
        <p:spPr>
          <a:xfrm>
            <a:off x="6904429" y="2732150"/>
            <a:ext cx="1773900" cy="1512600"/>
          </a:xfrm>
          <a:prstGeom prst="roundRect">
            <a:avLst>
              <a:gd name="adj" fmla="val 16667"/>
            </a:avLst>
          </a:pr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b="1">
                <a:solidFill>
                  <a:srgbClr val="F9FFFF"/>
                </a:solidFill>
                <a:latin typeface="Roboto"/>
                <a:ea typeface="Roboto"/>
                <a:cs typeface="Roboto"/>
                <a:sym typeface="Roboto"/>
              </a:rPr>
              <a:t>Alpha proposal and clear next steps</a:t>
            </a:r>
            <a:endParaRPr sz="1600" b="1">
              <a:solidFill>
                <a:srgbClr val="F9FFFF"/>
              </a:solidFill>
            </a:endParaRPr>
          </a:p>
        </p:txBody>
      </p:sp>
      <p:sp>
        <p:nvSpPr>
          <p:cNvPr id="488" name="Google Shape;488;g1069dad8cb3_0_4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GB" sz="1000">
                <a:latin typeface="Playfair Display"/>
                <a:ea typeface="Playfair Display"/>
                <a:cs typeface="Playfair Display"/>
                <a:sym typeface="Playfair Display"/>
              </a:rPr>
              <a:t>5</a:t>
            </a:fld>
            <a:endParaRPr sz="1000">
              <a:latin typeface="Playfair Display"/>
              <a:ea typeface="Playfair Display"/>
              <a:cs typeface="Playfair Display"/>
              <a:sym typeface="Playfair Display"/>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g1069dad8cb3_0_65"/>
          <p:cNvSpPr txBox="1"/>
          <p:nvPr/>
        </p:nvSpPr>
        <p:spPr>
          <a:xfrm>
            <a:off x="379800" y="443350"/>
            <a:ext cx="3014400" cy="347100"/>
          </a:xfrm>
          <a:prstGeom prst="rect">
            <a:avLst/>
          </a:prstGeom>
          <a:noFill/>
          <a:ln>
            <a:noFill/>
          </a:ln>
        </p:spPr>
        <p:txBody>
          <a:bodyPr spcFirstLastPara="1" wrap="square" lIns="32025" tIns="37825" rIns="32025" bIns="37825" anchor="t" anchorCtr="0">
            <a:noAutofit/>
          </a:bodyPr>
          <a:lstStyle/>
          <a:p>
            <a:pPr marL="0" marR="0" lvl="0" indent="0" algn="l" rtl="0">
              <a:lnSpc>
                <a:spcPct val="100000"/>
              </a:lnSpc>
              <a:spcBef>
                <a:spcPts val="300"/>
              </a:spcBef>
              <a:spcAft>
                <a:spcPts val="0"/>
              </a:spcAft>
              <a:buClr>
                <a:srgbClr val="000000"/>
              </a:buClr>
              <a:buSzPts val="2000"/>
              <a:buFont typeface="Arial"/>
              <a:buNone/>
            </a:pPr>
            <a:r>
              <a:rPr lang="en-GB" sz="2000" b="1" i="0" u="none" strike="noStrike" cap="none">
                <a:solidFill>
                  <a:srgbClr val="000000"/>
                </a:solidFill>
                <a:latin typeface="Playfair Display"/>
                <a:ea typeface="Playfair Display"/>
                <a:cs typeface="Playfair Display"/>
                <a:sym typeface="Playfair Dis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Who are we speaking to.</a:t>
            </a:r>
            <a:endParaRPr sz="2000" b="0" i="0" u="none" strike="noStrike" cap="none">
              <a:solidFill>
                <a:srgbClr val="000000"/>
              </a:solidFill>
              <a:latin typeface="Playfair Display"/>
              <a:ea typeface="Playfair Display"/>
              <a:cs typeface="Playfair Display"/>
              <a:sym typeface="Playfair Display"/>
            </a:endParaRPr>
          </a:p>
        </p:txBody>
      </p:sp>
      <p:grpSp>
        <p:nvGrpSpPr>
          <p:cNvPr id="494" name="Google Shape;494;g1069dad8cb3_0_65"/>
          <p:cNvGrpSpPr/>
          <p:nvPr/>
        </p:nvGrpSpPr>
        <p:grpSpPr>
          <a:xfrm>
            <a:off x="296790" y="862475"/>
            <a:ext cx="8457706" cy="9300"/>
            <a:chOff x="296790" y="862475"/>
            <a:chExt cx="8457706" cy="9300"/>
          </a:xfrm>
        </p:grpSpPr>
        <p:sp>
          <p:nvSpPr>
            <p:cNvPr id="495" name="Google Shape;495;g1069dad8cb3_0_65"/>
            <p:cNvSpPr/>
            <p:nvPr/>
          </p:nvSpPr>
          <p:spPr>
            <a:xfrm flipH="1">
              <a:off x="296790" y="862475"/>
              <a:ext cx="2819100" cy="9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g1069dad8cb3_0_65"/>
            <p:cNvSpPr/>
            <p:nvPr/>
          </p:nvSpPr>
          <p:spPr>
            <a:xfrm flipH="1">
              <a:off x="3116093" y="862475"/>
              <a:ext cx="2819100" cy="9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g1069dad8cb3_0_65"/>
            <p:cNvSpPr/>
            <p:nvPr/>
          </p:nvSpPr>
          <p:spPr>
            <a:xfrm flipH="1">
              <a:off x="5935396" y="862475"/>
              <a:ext cx="2819100" cy="9300"/>
            </a:xfrm>
            <a:prstGeom prst="rect">
              <a:avLst/>
            </a:prstGeom>
            <a:solidFill>
              <a:srgbClr val="F8A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98" name="Google Shape;498;g1069dad8cb3_0_65"/>
          <p:cNvPicPr preferRelativeResize="0"/>
          <p:nvPr/>
        </p:nvPicPr>
        <p:blipFill rotWithShape="1">
          <a:blip r:embed="rId3">
            <a:alphaModFix/>
          </a:blip>
          <a:srcRect/>
          <a:stretch/>
        </p:blipFill>
        <p:spPr>
          <a:xfrm>
            <a:off x="8060050" y="131217"/>
            <a:ext cx="694449" cy="666674"/>
          </a:xfrm>
          <a:prstGeom prst="rect">
            <a:avLst/>
          </a:prstGeom>
          <a:noFill/>
          <a:ln>
            <a:noFill/>
          </a:ln>
        </p:spPr>
      </p:pic>
      <p:pic>
        <p:nvPicPr>
          <p:cNvPr id="499" name="Google Shape;499;g1069dad8cb3_0_65"/>
          <p:cNvPicPr preferRelativeResize="0"/>
          <p:nvPr/>
        </p:nvPicPr>
        <p:blipFill rotWithShape="1">
          <a:blip r:embed="rId4">
            <a:alphaModFix/>
          </a:blip>
          <a:srcRect l="9540" t="71980" r="42541"/>
          <a:stretch/>
        </p:blipFill>
        <p:spPr>
          <a:xfrm>
            <a:off x="3046150" y="3276575"/>
            <a:ext cx="2903825" cy="1312150"/>
          </a:xfrm>
          <a:prstGeom prst="rect">
            <a:avLst/>
          </a:prstGeom>
          <a:noFill/>
          <a:ln>
            <a:noFill/>
          </a:ln>
        </p:spPr>
      </p:pic>
      <p:sp>
        <p:nvSpPr>
          <p:cNvPr id="500" name="Google Shape;500;g1069dad8cb3_0_65"/>
          <p:cNvSpPr/>
          <p:nvPr/>
        </p:nvSpPr>
        <p:spPr>
          <a:xfrm>
            <a:off x="3148675" y="1689150"/>
            <a:ext cx="1265400" cy="1381200"/>
          </a:xfrm>
          <a:prstGeom prst="wedgeRoundRectCallout">
            <a:avLst>
              <a:gd name="adj1" fmla="val -20833"/>
              <a:gd name="adj2" fmla="val 62500"/>
              <a:gd name="adj3" fmla="val 0"/>
            </a:avLst>
          </a:prstGeom>
          <a:solidFill>
            <a:srgbClr val="FFD966"/>
          </a:solidFill>
          <a:ln>
            <a:noFill/>
          </a:ln>
        </p:spPr>
        <p:txBody>
          <a:bodyPr spcFirstLastPara="1" wrap="square" lIns="0" tIns="91425" rIns="0" bIns="91425" anchor="ctr" anchorCtr="0">
            <a:noAutofit/>
          </a:bodyPr>
          <a:lstStyle/>
          <a:p>
            <a:pPr marL="0" marR="0" lvl="0" indent="0" algn="ctr" rtl="0">
              <a:lnSpc>
                <a:spcPct val="115000"/>
              </a:lnSpc>
              <a:spcBef>
                <a:spcPts val="0"/>
              </a:spcBef>
              <a:spcAft>
                <a:spcPts val="0"/>
              </a:spcAft>
              <a:buClr>
                <a:srgbClr val="000000"/>
              </a:buClr>
              <a:buSzPts val="1300"/>
              <a:buFont typeface="Arial"/>
              <a:buNone/>
            </a:pPr>
            <a:r>
              <a:rPr lang="en-GB" sz="1300" b="0" i="0" u="none" strike="noStrike" cap="none">
                <a:solidFill>
                  <a:srgbClr val="222222"/>
                </a:solidFill>
                <a:latin typeface="Roboto"/>
                <a:ea typeface="Roboto"/>
                <a:cs typeface="Roboto"/>
                <a:sym typeface="Roboto"/>
              </a:rPr>
              <a:t>Policy Makers</a:t>
            </a:r>
            <a:endParaRPr sz="1400" b="0" i="0" u="none" strike="noStrike" cap="none">
              <a:solidFill>
                <a:srgbClr val="000000"/>
              </a:solidFill>
              <a:latin typeface="Arial"/>
              <a:ea typeface="Arial"/>
              <a:cs typeface="Arial"/>
              <a:sym typeface="Arial"/>
            </a:endParaRPr>
          </a:p>
        </p:txBody>
      </p:sp>
      <p:sp>
        <p:nvSpPr>
          <p:cNvPr id="501" name="Google Shape;501;g1069dad8cb3_0_65"/>
          <p:cNvSpPr/>
          <p:nvPr/>
        </p:nvSpPr>
        <p:spPr>
          <a:xfrm>
            <a:off x="4563800" y="1787600"/>
            <a:ext cx="1265400" cy="1282800"/>
          </a:xfrm>
          <a:prstGeom prst="wedgeRoundRectCallout">
            <a:avLst>
              <a:gd name="adj1" fmla="val 19612"/>
              <a:gd name="adj2" fmla="val 58920"/>
              <a:gd name="adj3" fmla="val 0"/>
            </a:avLst>
          </a:prstGeom>
          <a:solidFill>
            <a:srgbClr val="49C0F9"/>
          </a:solidFill>
          <a:ln>
            <a:noFill/>
          </a:ln>
        </p:spPr>
        <p:txBody>
          <a:bodyPr spcFirstLastPara="1" wrap="square" lIns="0" tIns="91425" rIns="91425" bIns="91425" anchor="ctr" anchorCtr="0">
            <a:noAutofit/>
          </a:bodyPr>
          <a:lstStyle/>
          <a:p>
            <a:pPr marL="0" marR="0" lvl="0" indent="0" algn="ctr" rtl="0">
              <a:lnSpc>
                <a:spcPct val="115000"/>
              </a:lnSpc>
              <a:spcBef>
                <a:spcPts val="0"/>
              </a:spcBef>
              <a:spcAft>
                <a:spcPts val="0"/>
              </a:spcAft>
              <a:buClr>
                <a:srgbClr val="000000"/>
              </a:buClr>
              <a:buSzPts val="1300"/>
              <a:buFont typeface="Arial"/>
              <a:buNone/>
            </a:pPr>
            <a:r>
              <a:rPr lang="en-GB" sz="1300" b="0" i="0" u="none" strike="noStrike" cap="none">
                <a:solidFill>
                  <a:srgbClr val="222222"/>
                </a:solidFill>
                <a:latin typeface="Roboto"/>
                <a:ea typeface="Roboto"/>
                <a:cs typeface="Roboto"/>
                <a:sym typeface="Roboto"/>
              </a:rPr>
              <a:t>Other wider stakeholders</a:t>
            </a:r>
            <a:endParaRPr sz="900" b="0" i="0" u="none" strike="noStrike" cap="none">
              <a:solidFill>
                <a:srgbClr val="000000"/>
              </a:solidFill>
              <a:latin typeface="Raleway"/>
              <a:ea typeface="Raleway"/>
              <a:cs typeface="Raleway"/>
              <a:sym typeface="Raleway"/>
            </a:endParaRPr>
          </a:p>
        </p:txBody>
      </p:sp>
      <p:sp>
        <p:nvSpPr>
          <p:cNvPr id="502" name="Google Shape;502;g1069dad8cb3_0_65"/>
          <p:cNvSpPr/>
          <p:nvPr/>
        </p:nvSpPr>
        <p:spPr>
          <a:xfrm>
            <a:off x="6206100" y="2313775"/>
            <a:ext cx="1652100" cy="1094700"/>
          </a:xfrm>
          <a:prstGeom prst="wedgeRoundRectCallout">
            <a:avLst>
              <a:gd name="adj1" fmla="val -63289"/>
              <a:gd name="adj2" fmla="val 38497"/>
              <a:gd name="adj3" fmla="val 0"/>
            </a:avLst>
          </a:prstGeom>
          <a:solidFill>
            <a:srgbClr val="BFBFBF"/>
          </a:solid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300"/>
              <a:buFont typeface="Arial"/>
              <a:buNone/>
            </a:pPr>
            <a:r>
              <a:rPr lang="en-GB" sz="1300" b="0" i="0" u="none" strike="noStrike" cap="none">
                <a:solidFill>
                  <a:srgbClr val="222222"/>
                </a:solidFill>
                <a:latin typeface="Roboto"/>
                <a:ea typeface="Roboto"/>
                <a:cs typeface="Roboto"/>
                <a:sym typeface="Roboto"/>
              </a:rPr>
              <a:t>Other Governments and Agencies outside of Wales</a:t>
            </a:r>
            <a:endParaRPr sz="900" b="0" i="0" u="none" strike="noStrike" cap="none">
              <a:solidFill>
                <a:srgbClr val="000000"/>
              </a:solidFill>
              <a:latin typeface="Raleway"/>
              <a:ea typeface="Raleway"/>
              <a:cs typeface="Raleway"/>
              <a:sym typeface="Raleway"/>
            </a:endParaRPr>
          </a:p>
        </p:txBody>
      </p:sp>
      <p:sp>
        <p:nvSpPr>
          <p:cNvPr id="503" name="Google Shape;503;g1069dad8cb3_0_65"/>
          <p:cNvSpPr/>
          <p:nvPr/>
        </p:nvSpPr>
        <p:spPr>
          <a:xfrm flipH="1">
            <a:off x="6166725" y="3611225"/>
            <a:ext cx="1652100" cy="992100"/>
          </a:xfrm>
          <a:prstGeom prst="wedgeRoundRectCallout">
            <a:avLst>
              <a:gd name="adj1" fmla="val 56054"/>
              <a:gd name="adj2" fmla="val 5860"/>
              <a:gd name="adj3" fmla="val 0"/>
            </a:avLst>
          </a:prstGeom>
          <a:solidFill>
            <a:srgbClr val="60DBA5"/>
          </a:solid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300"/>
              <a:buFont typeface="Arial"/>
              <a:buNone/>
            </a:pPr>
            <a:r>
              <a:rPr lang="en-GB" sz="1300" b="0" i="0" u="none" strike="noStrike" cap="none">
                <a:solidFill>
                  <a:srgbClr val="222222"/>
                </a:solidFill>
                <a:latin typeface="Roboto"/>
                <a:ea typeface="Roboto"/>
                <a:cs typeface="Roboto"/>
                <a:sym typeface="Roboto"/>
              </a:rPr>
              <a:t>Suppliers</a:t>
            </a:r>
            <a:endParaRPr sz="1300" b="0" i="0" u="none" strike="noStrike" cap="none">
              <a:solidFill>
                <a:srgbClr val="222222"/>
              </a:solidFill>
              <a:latin typeface="Roboto"/>
              <a:ea typeface="Roboto"/>
              <a:cs typeface="Roboto"/>
              <a:sym typeface="Roboto"/>
            </a:endParaRPr>
          </a:p>
        </p:txBody>
      </p:sp>
      <p:sp>
        <p:nvSpPr>
          <p:cNvPr id="504" name="Google Shape;504;g1069dad8cb3_0_65"/>
          <p:cNvSpPr/>
          <p:nvPr/>
        </p:nvSpPr>
        <p:spPr>
          <a:xfrm>
            <a:off x="866692" y="3655650"/>
            <a:ext cx="1868700" cy="951900"/>
          </a:xfrm>
          <a:prstGeom prst="wedgeRoundRectCallout">
            <a:avLst>
              <a:gd name="adj1" fmla="val 56054"/>
              <a:gd name="adj2" fmla="val 5860"/>
              <a:gd name="adj3" fmla="val 0"/>
            </a:avLst>
          </a:prstGeom>
          <a:solidFill>
            <a:srgbClr val="60DBA5"/>
          </a:solidFill>
          <a:ln>
            <a:noFill/>
          </a:ln>
        </p:spPr>
        <p:txBody>
          <a:bodyPr spcFirstLastPara="1" wrap="square" lIns="0" tIns="91425" rIns="0" bIns="91425" anchor="ctr" anchorCtr="0">
            <a:noAutofit/>
          </a:bodyPr>
          <a:lstStyle/>
          <a:p>
            <a:pPr marL="0" marR="0" lvl="0" indent="0" algn="ctr" rtl="0">
              <a:lnSpc>
                <a:spcPct val="115000"/>
              </a:lnSpc>
              <a:spcBef>
                <a:spcPts val="0"/>
              </a:spcBef>
              <a:spcAft>
                <a:spcPts val="0"/>
              </a:spcAft>
              <a:buClr>
                <a:srgbClr val="000000"/>
              </a:buClr>
              <a:buSzPts val="1300"/>
              <a:buFont typeface="Arial"/>
              <a:buNone/>
            </a:pPr>
            <a:r>
              <a:rPr lang="en-GB" sz="1300" b="0" i="0" u="none" strike="noStrike" cap="none">
                <a:solidFill>
                  <a:srgbClr val="222222"/>
                </a:solidFill>
                <a:latin typeface="Roboto"/>
                <a:ea typeface="Roboto"/>
                <a:cs typeface="Roboto"/>
                <a:sym typeface="Roboto"/>
              </a:rPr>
              <a:t>Buyers &amp; Procurement Professionals</a:t>
            </a:r>
            <a:endParaRPr sz="900" b="0" i="0" u="none" strike="noStrike" cap="none">
              <a:solidFill>
                <a:srgbClr val="000000"/>
              </a:solidFill>
              <a:latin typeface="Raleway"/>
              <a:ea typeface="Raleway"/>
              <a:cs typeface="Raleway"/>
              <a:sym typeface="Raleway"/>
            </a:endParaRPr>
          </a:p>
        </p:txBody>
      </p:sp>
      <p:sp>
        <p:nvSpPr>
          <p:cNvPr id="505" name="Google Shape;505;g1069dad8cb3_0_65"/>
          <p:cNvSpPr/>
          <p:nvPr/>
        </p:nvSpPr>
        <p:spPr>
          <a:xfrm>
            <a:off x="866692" y="2313775"/>
            <a:ext cx="1792500" cy="1146600"/>
          </a:xfrm>
          <a:prstGeom prst="wedgeRoundRectCallout">
            <a:avLst>
              <a:gd name="adj1" fmla="val 63743"/>
              <a:gd name="adj2" fmla="val 32941"/>
              <a:gd name="adj3" fmla="val 0"/>
            </a:avLst>
          </a:prstGeom>
          <a:solidFill>
            <a:srgbClr val="CCCCCC"/>
          </a:solidFill>
          <a:ln>
            <a:noFill/>
          </a:ln>
        </p:spPr>
        <p:txBody>
          <a:bodyPr spcFirstLastPara="1" wrap="square" lIns="0" tIns="91425" rIns="91425" bIns="91425" anchor="ctr" anchorCtr="0">
            <a:noAutofit/>
          </a:bodyPr>
          <a:lstStyle/>
          <a:p>
            <a:pPr marL="0" marR="0" lvl="0" indent="0" algn="ctr" rtl="0">
              <a:lnSpc>
                <a:spcPct val="115000"/>
              </a:lnSpc>
              <a:spcBef>
                <a:spcPts val="0"/>
              </a:spcBef>
              <a:spcAft>
                <a:spcPts val="0"/>
              </a:spcAft>
              <a:buClr>
                <a:srgbClr val="000000"/>
              </a:buClr>
              <a:buSzPts val="1300"/>
              <a:buFont typeface="Arial"/>
              <a:buNone/>
            </a:pPr>
            <a:r>
              <a:rPr lang="en-GB" sz="1300" b="0" i="0" u="none" strike="noStrike" cap="none">
                <a:solidFill>
                  <a:srgbClr val="222222"/>
                </a:solidFill>
                <a:latin typeface="Roboto"/>
                <a:ea typeface="Roboto"/>
                <a:cs typeface="Roboto"/>
                <a:sym typeface="Roboto"/>
              </a:rPr>
              <a:t>Commissioners of </a:t>
            </a:r>
            <a:endParaRPr/>
          </a:p>
          <a:p>
            <a:pPr marL="0" marR="0" lvl="0" indent="0" algn="ctr" rtl="0">
              <a:lnSpc>
                <a:spcPct val="115000"/>
              </a:lnSpc>
              <a:spcBef>
                <a:spcPts val="0"/>
              </a:spcBef>
              <a:spcAft>
                <a:spcPts val="0"/>
              </a:spcAft>
              <a:buClr>
                <a:srgbClr val="000000"/>
              </a:buClr>
              <a:buSzPts val="1300"/>
              <a:buFont typeface="Arial"/>
              <a:buNone/>
            </a:pPr>
            <a:r>
              <a:rPr lang="en-GB" sz="1300" b="0" i="0" u="none" strike="noStrike" cap="none">
                <a:solidFill>
                  <a:srgbClr val="222222"/>
                </a:solidFill>
                <a:latin typeface="Roboto"/>
                <a:ea typeface="Roboto"/>
                <a:cs typeface="Roboto"/>
                <a:sym typeface="Roboto"/>
              </a:rPr>
              <a:t>procurements</a:t>
            </a:r>
            <a:endParaRPr sz="900" b="0" i="0" u="none" strike="noStrike" cap="none">
              <a:solidFill>
                <a:srgbClr val="000000"/>
              </a:solidFill>
              <a:latin typeface="Raleway"/>
              <a:ea typeface="Raleway"/>
              <a:cs typeface="Raleway"/>
              <a:sym typeface="Raleway"/>
            </a:endParaRPr>
          </a:p>
        </p:txBody>
      </p:sp>
      <p:sp>
        <p:nvSpPr>
          <p:cNvPr id="506" name="Google Shape;506;g1069dad8cb3_0_6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GB" sz="1000">
                <a:latin typeface="Playfair Display"/>
                <a:ea typeface="Playfair Display"/>
                <a:cs typeface="Playfair Display"/>
                <a:sym typeface="Playfair Display"/>
              </a:rPr>
              <a:t>6</a:t>
            </a:fld>
            <a:endParaRPr sz="1000">
              <a:latin typeface="Playfair Display"/>
              <a:ea typeface="Playfair Display"/>
              <a:cs typeface="Playfair Display"/>
              <a:sym typeface="Playfair Display"/>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g1069dad8cb3_0_82"/>
          <p:cNvSpPr txBox="1"/>
          <p:nvPr/>
        </p:nvSpPr>
        <p:spPr>
          <a:xfrm>
            <a:off x="379800" y="427448"/>
            <a:ext cx="6702000" cy="347100"/>
          </a:xfrm>
          <a:prstGeom prst="rect">
            <a:avLst/>
          </a:prstGeom>
          <a:noFill/>
          <a:ln>
            <a:noFill/>
          </a:ln>
        </p:spPr>
        <p:txBody>
          <a:bodyPr spcFirstLastPara="1" wrap="square" lIns="32025" tIns="37825" rIns="32025" bIns="37825" anchor="t" anchorCtr="0">
            <a:noAutofit/>
          </a:bodyPr>
          <a:lstStyle/>
          <a:p>
            <a:pPr marL="0" marR="0" lvl="0" indent="0" algn="l" rtl="0">
              <a:lnSpc>
                <a:spcPct val="100000"/>
              </a:lnSpc>
              <a:spcBef>
                <a:spcPts val="300"/>
              </a:spcBef>
              <a:spcAft>
                <a:spcPts val="0"/>
              </a:spcAft>
              <a:buClr>
                <a:srgbClr val="000000"/>
              </a:buClr>
              <a:buSzPts val="2000"/>
              <a:buFont typeface="Arial"/>
              <a:buNone/>
            </a:pPr>
            <a:r>
              <a:rPr lang="en-GB" sz="2000" b="1">
                <a:latin typeface="Playfair Display"/>
                <a:ea typeface="Playfair Display"/>
                <a:cs typeface="Playfair Display"/>
                <a:sym typeface="Playfair Display"/>
              </a:rPr>
              <a:t>User Research Participants</a:t>
            </a:r>
            <a:endParaRPr sz="2000" b="0" i="0" u="none" strike="noStrike" cap="none">
              <a:solidFill>
                <a:srgbClr val="000000"/>
              </a:solidFill>
              <a:latin typeface="Playfair Display"/>
              <a:ea typeface="Playfair Display"/>
              <a:cs typeface="Playfair Display"/>
              <a:sym typeface="Playfair Display"/>
            </a:endParaRPr>
          </a:p>
        </p:txBody>
      </p:sp>
      <p:grpSp>
        <p:nvGrpSpPr>
          <p:cNvPr id="512" name="Google Shape;512;g1069dad8cb3_0_82"/>
          <p:cNvGrpSpPr/>
          <p:nvPr/>
        </p:nvGrpSpPr>
        <p:grpSpPr>
          <a:xfrm>
            <a:off x="296790" y="862475"/>
            <a:ext cx="8457706" cy="9300"/>
            <a:chOff x="296790" y="862475"/>
            <a:chExt cx="8457706" cy="9300"/>
          </a:xfrm>
        </p:grpSpPr>
        <p:sp>
          <p:nvSpPr>
            <p:cNvPr id="513" name="Google Shape;513;g1069dad8cb3_0_82"/>
            <p:cNvSpPr/>
            <p:nvPr/>
          </p:nvSpPr>
          <p:spPr>
            <a:xfrm flipH="1">
              <a:off x="296790" y="862475"/>
              <a:ext cx="2819100" cy="9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g1069dad8cb3_0_82"/>
            <p:cNvSpPr/>
            <p:nvPr/>
          </p:nvSpPr>
          <p:spPr>
            <a:xfrm flipH="1">
              <a:off x="3116093" y="862475"/>
              <a:ext cx="2819100" cy="9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g1069dad8cb3_0_82"/>
            <p:cNvSpPr/>
            <p:nvPr/>
          </p:nvSpPr>
          <p:spPr>
            <a:xfrm flipH="1">
              <a:off x="5935396" y="862475"/>
              <a:ext cx="2819100" cy="9300"/>
            </a:xfrm>
            <a:prstGeom prst="rect">
              <a:avLst/>
            </a:prstGeom>
            <a:solidFill>
              <a:srgbClr val="F8A7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16" name="Google Shape;516;g1069dad8cb3_0_82"/>
          <p:cNvPicPr preferRelativeResize="0"/>
          <p:nvPr/>
        </p:nvPicPr>
        <p:blipFill rotWithShape="1">
          <a:blip r:embed="rId3">
            <a:alphaModFix/>
          </a:blip>
          <a:srcRect/>
          <a:stretch/>
        </p:blipFill>
        <p:spPr>
          <a:xfrm>
            <a:off x="8060050" y="131217"/>
            <a:ext cx="694449" cy="666674"/>
          </a:xfrm>
          <a:prstGeom prst="rect">
            <a:avLst/>
          </a:prstGeom>
          <a:noFill/>
          <a:ln>
            <a:noFill/>
          </a:ln>
        </p:spPr>
      </p:pic>
      <p:sp>
        <p:nvSpPr>
          <p:cNvPr id="517" name="Google Shape;517;g1069dad8cb3_0_82"/>
          <p:cNvSpPr txBox="1"/>
          <p:nvPr/>
        </p:nvSpPr>
        <p:spPr>
          <a:xfrm>
            <a:off x="294498" y="888743"/>
            <a:ext cx="1812900" cy="25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0" i="1" u="none" strike="noStrike" cap="none">
                <a:solidFill>
                  <a:srgbClr val="000000"/>
                </a:solidFill>
                <a:latin typeface="Arial"/>
                <a:ea typeface="Arial"/>
                <a:cs typeface="Arial"/>
                <a:sym typeface="Arial"/>
              </a:rPr>
              <a:t>Data as at 1</a:t>
            </a:r>
            <a:r>
              <a:rPr lang="en-GB" sz="1050" i="1"/>
              <a:t>4</a:t>
            </a:r>
            <a:r>
              <a:rPr lang="en-GB" sz="1050" b="0" i="1" u="none" strike="noStrike" cap="none">
                <a:solidFill>
                  <a:srgbClr val="000000"/>
                </a:solidFill>
                <a:latin typeface="Arial"/>
                <a:ea typeface="Arial"/>
                <a:cs typeface="Arial"/>
                <a:sym typeface="Arial"/>
              </a:rPr>
              <a:t>/</a:t>
            </a:r>
            <a:r>
              <a:rPr lang="en-GB" sz="1050" i="1"/>
              <a:t>01</a:t>
            </a:r>
            <a:r>
              <a:rPr lang="en-GB" sz="1050" b="0" i="1" u="none" strike="noStrike" cap="none">
                <a:solidFill>
                  <a:srgbClr val="000000"/>
                </a:solidFill>
                <a:latin typeface="Arial"/>
                <a:ea typeface="Arial"/>
                <a:cs typeface="Arial"/>
                <a:sym typeface="Arial"/>
              </a:rPr>
              <a:t>/202</a:t>
            </a:r>
            <a:r>
              <a:rPr lang="en-GB" sz="1050" i="1"/>
              <a:t>2</a:t>
            </a:r>
            <a:endParaRPr sz="1400" b="0" i="0" u="none" strike="noStrike" cap="none">
              <a:solidFill>
                <a:srgbClr val="000000"/>
              </a:solidFill>
              <a:latin typeface="Arial"/>
              <a:ea typeface="Arial"/>
              <a:cs typeface="Arial"/>
              <a:sym typeface="Arial"/>
            </a:endParaRPr>
          </a:p>
        </p:txBody>
      </p:sp>
      <p:sp>
        <p:nvSpPr>
          <p:cNvPr id="518" name="Google Shape;518;g1069dad8cb3_0_82"/>
          <p:cNvSpPr txBox="1"/>
          <p:nvPr/>
        </p:nvSpPr>
        <p:spPr>
          <a:xfrm>
            <a:off x="374976" y="4422050"/>
            <a:ext cx="31632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rgbClr val="000000"/>
                </a:solidFill>
                <a:latin typeface="Roboto"/>
                <a:ea typeface="Roboto"/>
                <a:cs typeface="Roboto"/>
                <a:sym typeface="Roboto"/>
              </a:rPr>
              <a:t>3 above includes 3 focus group sessions.</a:t>
            </a:r>
            <a:endParaRPr sz="1100" b="0" i="1" u="none" strike="noStrike" cap="none">
              <a:solidFill>
                <a:srgbClr val="000000"/>
              </a:solidFill>
              <a:latin typeface="Roboto"/>
              <a:ea typeface="Roboto"/>
              <a:cs typeface="Roboto"/>
              <a:sym typeface="Roboto"/>
            </a:endParaRPr>
          </a:p>
        </p:txBody>
      </p:sp>
      <p:sp>
        <p:nvSpPr>
          <p:cNvPr id="519" name="Google Shape;519;g1069dad8cb3_0_82"/>
          <p:cNvSpPr/>
          <p:nvPr/>
        </p:nvSpPr>
        <p:spPr>
          <a:xfrm>
            <a:off x="389425" y="1729475"/>
            <a:ext cx="3432600" cy="529800"/>
          </a:xfrm>
          <a:prstGeom prst="roundRect">
            <a:avLst>
              <a:gd name="adj" fmla="val 16667"/>
            </a:avLst>
          </a:prstGeom>
          <a:solidFill>
            <a:srgbClr val="F7F7F9"/>
          </a:solidFill>
          <a:ln w="9525" cap="flat" cmpd="sng">
            <a:solidFill>
              <a:srgbClr val="35383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a:latin typeface="Roboto"/>
                <a:ea typeface="Roboto"/>
                <a:cs typeface="Roboto"/>
                <a:sym typeface="Roboto"/>
              </a:rPr>
              <a:t>Wider Stakeholders</a:t>
            </a:r>
            <a:endParaRPr>
              <a:latin typeface="Roboto"/>
              <a:ea typeface="Roboto"/>
              <a:cs typeface="Roboto"/>
              <a:sym typeface="Roboto"/>
            </a:endParaRPr>
          </a:p>
        </p:txBody>
      </p:sp>
      <p:sp>
        <p:nvSpPr>
          <p:cNvPr id="520" name="Google Shape;520;g1069dad8cb3_0_82"/>
          <p:cNvSpPr/>
          <p:nvPr/>
        </p:nvSpPr>
        <p:spPr>
          <a:xfrm>
            <a:off x="2213175" y="1729475"/>
            <a:ext cx="694500" cy="529800"/>
          </a:xfrm>
          <a:prstGeom prst="roundRect">
            <a:avLst>
              <a:gd name="adj" fmla="val 16667"/>
            </a:avLst>
          </a:prstGeom>
          <a:solidFill>
            <a:srgbClr val="45F5C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Roboto"/>
                <a:ea typeface="Roboto"/>
                <a:cs typeface="Roboto"/>
                <a:sym typeface="Roboto"/>
              </a:rPr>
              <a:t>40</a:t>
            </a:r>
            <a:endParaRPr>
              <a:latin typeface="Roboto"/>
              <a:ea typeface="Roboto"/>
              <a:cs typeface="Roboto"/>
              <a:sym typeface="Roboto"/>
            </a:endParaRPr>
          </a:p>
          <a:p>
            <a:pPr marL="0" lvl="0" indent="0" algn="ctr" rtl="0">
              <a:spcBef>
                <a:spcPts val="0"/>
              </a:spcBef>
              <a:spcAft>
                <a:spcPts val="0"/>
              </a:spcAft>
              <a:buNone/>
            </a:pPr>
            <a:r>
              <a:rPr lang="en-GB">
                <a:latin typeface="Roboto"/>
                <a:ea typeface="Roboto"/>
                <a:cs typeface="Roboto"/>
                <a:sym typeface="Roboto"/>
              </a:rPr>
              <a:t>(27)</a:t>
            </a:r>
            <a:endParaRPr>
              <a:latin typeface="Roboto"/>
              <a:ea typeface="Roboto"/>
              <a:cs typeface="Roboto"/>
              <a:sym typeface="Roboto"/>
            </a:endParaRPr>
          </a:p>
        </p:txBody>
      </p:sp>
      <p:sp>
        <p:nvSpPr>
          <p:cNvPr id="521" name="Google Shape;521;g1069dad8cb3_0_82"/>
          <p:cNvSpPr/>
          <p:nvPr/>
        </p:nvSpPr>
        <p:spPr>
          <a:xfrm>
            <a:off x="389425" y="2415275"/>
            <a:ext cx="3432600" cy="529800"/>
          </a:xfrm>
          <a:prstGeom prst="roundRect">
            <a:avLst>
              <a:gd name="adj" fmla="val 16667"/>
            </a:avLst>
          </a:prstGeom>
          <a:solidFill>
            <a:srgbClr val="F7F7F9"/>
          </a:solidFill>
          <a:ln w="9525" cap="flat" cmpd="sng">
            <a:solidFill>
              <a:srgbClr val="35383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a:latin typeface="Roboto"/>
                <a:ea typeface="Roboto"/>
                <a:cs typeface="Roboto"/>
                <a:sym typeface="Roboto"/>
              </a:rPr>
              <a:t>Procurement</a:t>
            </a:r>
            <a:endParaRPr>
              <a:latin typeface="Roboto"/>
              <a:ea typeface="Roboto"/>
              <a:cs typeface="Roboto"/>
              <a:sym typeface="Roboto"/>
            </a:endParaRPr>
          </a:p>
          <a:p>
            <a:pPr marL="0" lvl="0" indent="0" algn="l" rtl="0">
              <a:spcBef>
                <a:spcPts val="0"/>
              </a:spcBef>
              <a:spcAft>
                <a:spcPts val="0"/>
              </a:spcAft>
              <a:buNone/>
            </a:pPr>
            <a:r>
              <a:rPr lang="en-GB">
                <a:latin typeface="Roboto"/>
                <a:ea typeface="Roboto"/>
                <a:cs typeface="Roboto"/>
                <a:sym typeface="Roboto"/>
              </a:rPr>
              <a:t>Professionals</a:t>
            </a:r>
            <a:endParaRPr>
              <a:latin typeface="Roboto"/>
              <a:ea typeface="Roboto"/>
              <a:cs typeface="Roboto"/>
              <a:sym typeface="Roboto"/>
            </a:endParaRPr>
          </a:p>
        </p:txBody>
      </p:sp>
      <p:sp>
        <p:nvSpPr>
          <p:cNvPr id="522" name="Google Shape;522;g1069dad8cb3_0_82"/>
          <p:cNvSpPr/>
          <p:nvPr/>
        </p:nvSpPr>
        <p:spPr>
          <a:xfrm>
            <a:off x="2213175" y="2415275"/>
            <a:ext cx="694500" cy="529800"/>
          </a:xfrm>
          <a:prstGeom prst="roundRect">
            <a:avLst>
              <a:gd name="adj" fmla="val 16667"/>
            </a:avLst>
          </a:prstGeom>
          <a:solidFill>
            <a:srgbClr val="45F5C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Roboto"/>
                <a:ea typeface="Roboto"/>
                <a:cs typeface="Roboto"/>
                <a:sym typeface="Roboto"/>
              </a:rPr>
              <a:t>87</a:t>
            </a:r>
            <a:endParaRPr>
              <a:latin typeface="Roboto"/>
              <a:ea typeface="Roboto"/>
              <a:cs typeface="Roboto"/>
              <a:sym typeface="Roboto"/>
            </a:endParaRPr>
          </a:p>
          <a:p>
            <a:pPr marL="0" lvl="0" indent="0" algn="ctr" rtl="0">
              <a:spcBef>
                <a:spcPts val="0"/>
              </a:spcBef>
              <a:spcAft>
                <a:spcPts val="0"/>
              </a:spcAft>
              <a:buNone/>
            </a:pPr>
            <a:r>
              <a:rPr lang="en-GB">
                <a:latin typeface="Roboto"/>
                <a:ea typeface="Roboto"/>
                <a:cs typeface="Roboto"/>
                <a:sym typeface="Roboto"/>
              </a:rPr>
              <a:t>(79)</a:t>
            </a:r>
            <a:endParaRPr>
              <a:latin typeface="Roboto"/>
              <a:ea typeface="Roboto"/>
              <a:cs typeface="Roboto"/>
              <a:sym typeface="Roboto"/>
            </a:endParaRPr>
          </a:p>
        </p:txBody>
      </p:sp>
      <p:sp>
        <p:nvSpPr>
          <p:cNvPr id="523" name="Google Shape;523;g1069dad8cb3_0_82"/>
          <p:cNvSpPr/>
          <p:nvPr/>
        </p:nvSpPr>
        <p:spPr>
          <a:xfrm>
            <a:off x="389425" y="3101075"/>
            <a:ext cx="3432600" cy="529800"/>
          </a:xfrm>
          <a:prstGeom prst="roundRect">
            <a:avLst>
              <a:gd name="adj" fmla="val 16667"/>
            </a:avLst>
          </a:prstGeom>
          <a:solidFill>
            <a:srgbClr val="F7F7F9"/>
          </a:solidFill>
          <a:ln w="9525" cap="flat" cmpd="sng">
            <a:solidFill>
              <a:srgbClr val="35383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a:latin typeface="Roboto"/>
                <a:ea typeface="Roboto"/>
                <a:cs typeface="Roboto"/>
                <a:sym typeface="Roboto"/>
              </a:rPr>
              <a:t>Commissioners</a:t>
            </a:r>
            <a:endParaRPr>
              <a:latin typeface="Roboto"/>
              <a:ea typeface="Roboto"/>
              <a:cs typeface="Roboto"/>
              <a:sym typeface="Roboto"/>
            </a:endParaRPr>
          </a:p>
        </p:txBody>
      </p:sp>
      <p:sp>
        <p:nvSpPr>
          <p:cNvPr id="524" name="Google Shape;524;g1069dad8cb3_0_82"/>
          <p:cNvSpPr/>
          <p:nvPr/>
        </p:nvSpPr>
        <p:spPr>
          <a:xfrm>
            <a:off x="2213175" y="3101075"/>
            <a:ext cx="694500" cy="529800"/>
          </a:xfrm>
          <a:prstGeom prst="roundRect">
            <a:avLst>
              <a:gd name="adj" fmla="val 16667"/>
            </a:avLst>
          </a:prstGeom>
          <a:solidFill>
            <a:srgbClr val="45F5C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Roboto"/>
                <a:ea typeface="Roboto"/>
                <a:cs typeface="Roboto"/>
                <a:sym typeface="Roboto"/>
              </a:rPr>
              <a:t>4</a:t>
            </a:r>
            <a:endParaRPr>
              <a:latin typeface="Roboto"/>
              <a:ea typeface="Roboto"/>
              <a:cs typeface="Roboto"/>
              <a:sym typeface="Roboto"/>
            </a:endParaRPr>
          </a:p>
          <a:p>
            <a:pPr marL="0" lvl="0" indent="0" algn="ctr" rtl="0">
              <a:spcBef>
                <a:spcPts val="0"/>
              </a:spcBef>
              <a:spcAft>
                <a:spcPts val="0"/>
              </a:spcAft>
              <a:buNone/>
            </a:pPr>
            <a:r>
              <a:rPr lang="en-GB">
                <a:latin typeface="Roboto"/>
                <a:ea typeface="Roboto"/>
                <a:cs typeface="Roboto"/>
                <a:sym typeface="Roboto"/>
              </a:rPr>
              <a:t>(3)</a:t>
            </a:r>
            <a:endParaRPr>
              <a:latin typeface="Roboto"/>
              <a:ea typeface="Roboto"/>
              <a:cs typeface="Roboto"/>
              <a:sym typeface="Roboto"/>
            </a:endParaRPr>
          </a:p>
        </p:txBody>
      </p:sp>
      <p:sp>
        <p:nvSpPr>
          <p:cNvPr id="525" name="Google Shape;525;g1069dad8cb3_0_82"/>
          <p:cNvSpPr/>
          <p:nvPr/>
        </p:nvSpPr>
        <p:spPr>
          <a:xfrm>
            <a:off x="3127575" y="1729475"/>
            <a:ext cx="694500" cy="529800"/>
          </a:xfrm>
          <a:prstGeom prst="roundRect">
            <a:avLst>
              <a:gd name="adj" fmla="val 16667"/>
            </a:avLst>
          </a:prstGeom>
          <a:solidFill>
            <a:srgbClr val="2EC0F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Roboto"/>
                <a:ea typeface="Roboto"/>
                <a:cs typeface="Roboto"/>
                <a:sym typeface="Roboto"/>
              </a:rPr>
              <a:t>5</a:t>
            </a:r>
            <a:endParaRPr>
              <a:latin typeface="Roboto"/>
              <a:ea typeface="Roboto"/>
              <a:cs typeface="Roboto"/>
              <a:sym typeface="Roboto"/>
            </a:endParaRPr>
          </a:p>
        </p:txBody>
      </p:sp>
      <p:sp>
        <p:nvSpPr>
          <p:cNvPr id="526" name="Google Shape;526;g1069dad8cb3_0_82"/>
          <p:cNvSpPr/>
          <p:nvPr/>
        </p:nvSpPr>
        <p:spPr>
          <a:xfrm>
            <a:off x="3127575" y="2415275"/>
            <a:ext cx="694500" cy="529800"/>
          </a:xfrm>
          <a:prstGeom prst="roundRect">
            <a:avLst>
              <a:gd name="adj" fmla="val 16667"/>
            </a:avLst>
          </a:prstGeom>
          <a:solidFill>
            <a:srgbClr val="2EC0F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Roboto"/>
                <a:ea typeface="Roboto"/>
                <a:cs typeface="Roboto"/>
                <a:sym typeface="Roboto"/>
              </a:rPr>
              <a:t>16</a:t>
            </a:r>
            <a:endParaRPr>
              <a:latin typeface="Roboto"/>
              <a:ea typeface="Roboto"/>
              <a:cs typeface="Roboto"/>
              <a:sym typeface="Roboto"/>
            </a:endParaRPr>
          </a:p>
        </p:txBody>
      </p:sp>
      <p:sp>
        <p:nvSpPr>
          <p:cNvPr id="527" name="Google Shape;527;g1069dad8cb3_0_82"/>
          <p:cNvSpPr/>
          <p:nvPr/>
        </p:nvSpPr>
        <p:spPr>
          <a:xfrm>
            <a:off x="3127575" y="3101075"/>
            <a:ext cx="694500" cy="529800"/>
          </a:xfrm>
          <a:prstGeom prst="roundRect">
            <a:avLst>
              <a:gd name="adj" fmla="val 16667"/>
            </a:avLst>
          </a:prstGeom>
          <a:solidFill>
            <a:srgbClr val="2EC0F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Roboto"/>
                <a:ea typeface="Roboto"/>
                <a:cs typeface="Roboto"/>
                <a:sym typeface="Roboto"/>
              </a:rPr>
              <a:t>5</a:t>
            </a:r>
            <a:endParaRPr>
              <a:latin typeface="Roboto"/>
              <a:ea typeface="Roboto"/>
              <a:cs typeface="Roboto"/>
              <a:sym typeface="Roboto"/>
            </a:endParaRPr>
          </a:p>
        </p:txBody>
      </p:sp>
      <p:sp>
        <p:nvSpPr>
          <p:cNvPr id="528" name="Google Shape;528;g1069dad8cb3_0_82"/>
          <p:cNvSpPr/>
          <p:nvPr/>
        </p:nvSpPr>
        <p:spPr>
          <a:xfrm>
            <a:off x="389400" y="3786875"/>
            <a:ext cx="3432600" cy="529800"/>
          </a:xfrm>
          <a:prstGeom prst="roundRect">
            <a:avLst>
              <a:gd name="adj" fmla="val 16667"/>
            </a:avLst>
          </a:prstGeom>
          <a:solidFill>
            <a:srgbClr val="F7F7F9"/>
          </a:solidFill>
          <a:ln w="9525" cap="flat" cmpd="sng">
            <a:solidFill>
              <a:srgbClr val="35383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a:latin typeface="Roboto"/>
                <a:ea typeface="Roboto"/>
                <a:cs typeface="Roboto"/>
                <a:sym typeface="Roboto"/>
              </a:rPr>
              <a:t>Suppliers</a:t>
            </a:r>
            <a:endParaRPr>
              <a:latin typeface="Roboto"/>
              <a:ea typeface="Roboto"/>
              <a:cs typeface="Roboto"/>
              <a:sym typeface="Roboto"/>
            </a:endParaRPr>
          </a:p>
        </p:txBody>
      </p:sp>
      <p:sp>
        <p:nvSpPr>
          <p:cNvPr id="529" name="Google Shape;529;g1069dad8cb3_0_82"/>
          <p:cNvSpPr/>
          <p:nvPr/>
        </p:nvSpPr>
        <p:spPr>
          <a:xfrm>
            <a:off x="2213150" y="3786875"/>
            <a:ext cx="694500" cy="529800"/>
          </a:xfrm>
          <a:prstGeom prst="roundRect">
            <a:avLst>
              <a:gd name="adj" fmla="val 16667"/>
            </a:avLst>
          </a:prstGeom>
          <a:solidFill>
            <a:srgbClr val="45F5C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Roboto"/>
                <a:ea typeface="Roboto"/>
                <a:cs typeface="Roboto"/>
                <a:sym typeface="Roboto"/>
              </a:rPr>
              <a:t>25</a:t>
            </a:r>
            <a:endParaRPr>
              <a:latin typeface="Roboto"/>
              <a:ea typeface="Roboto"/>
              <a:cs typeface="Roboto"/>
              <a:sym typeface="Roboto"/>
            </a:endParaRPr>
          </a:p>
          <a:p>
            <a:pPr marL="0" lvl="0" indent="0" algn="ctr" rtl="0">
              <a:spcBef>
                <a:spcPts val="0"/>
              </a:spcBef>
              <a:spcAft>
                <a:spcPts val="0"/>
              </a:spcAft>
              <a:buNone/>
            </a:pPr>
            <a:r>
              <a:rPr lang="en-GB">
                <a:latin typeface="Roboto"/>
                <a:ea typeface="Roboto"/>
                <a:cs typeface="Roboto"/>
                <a:sym typeface="Roboto"/>
              </a:rPr>
              <a:t>(16)</a:t>
            </a:r>
            <a:endParaRPr>
              <a:latin typeface="Roboto"/>
              <a:ea typeface="Roboto"/>
              <a:cs typeface="Roboto"/>
              <a:sym typeface="Roboto"/>
            </a:endParaRPr>
          </a:p>
        </p:txBody>
      </p:sp>
      <p:sp>
        <p:nvSpPr>
          <p:cNvPr id="530" name="Google Shape;530;g1069dad8cb3_0_82"/>
          <p:cNvSpPr/>
          <p:nvPr/>
        </p:nvSpPr>
        <p:spPr>
          <a:xfrm>
            <a:off x="3127550" y="3786875"/>
            <a:ext cx="694500" cy="529800"/>
          </a:xfrm>
          <a:prstGeom prst="roundRect">
            <a:avLst>
              <a:gd name="adj" fmla="val 16667"/>
            </a:avLst>
          </a:prstGeom>
          <a:solidFill>
            <a:srgbClr val="2EC0F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Roboto"/>
                <a:ea typeface="Roboto"/>
                <a:cs typeface="Roboto"/>
                <a:sym typeface="Roboto"/>
              </a:rPr>
              <a:t>30</a:t>
            </a:r>
            <a:endParaRPr>
              <a:latin typeface="Roboto"/>
              <a:ea typeface="Roboto"/>
              <a:cs typeface="Roboto"/>
              <a:sym typeface="Roboto"/>
            </a:endParaRPr>
          </a:p>
        </p:txBody>
      </p:sp>
      <p:sp>
        <p:nvSpPr>
          <p:cNvPr id="531" name="Google Shape;531;g1069dad8cb3_0_82"/>
          <p:cNvSpPr txBox="1"/>
          <p:nvPr/>
        </p:nvSpPr>
        <p:spPr>
          <a:xfrm>
            <a:off x="2213150" y="1223075"/>
            <a:ext cx="10719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i="1">
                <a:latin typeface="Roboto"/>
                <a:ea typeface="Roboto"/>
                <a:cs typeface="Roboto"/>
                <a:sym typeface="Roboto"/>
              </a:rPr>
              <a:t>Interviews (Completed)</a:t>
            </a:r>
            <a:endParaRPr sz="1100" i="1">
              <a:latin typeface="Roboto"/>
              <a:ea typeface="Roboto"/>
              <a:cs typeface="Roboto"/>
              <a:sym typeface="Roboto"/>
            </a:endParaRPr>
          </a:p>
        </p:txBody>
      </p:sp>
      <p:sp>
        <p:nvSpPr>
          <p:cNvPr id="532" name="Google Shape;532;g1069dad8cb3_0_82"/>
          <p:cNvSpPr txBox="1"/>
          <p:nvPr/>
        </p:nvSpPr>
        <p:spPr>
          <a:xfrm>
            <a:off x="3127551" y="1223075"/>
            <a:ext cx="10719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i="1">
                <a:latin typeface="Roboto"/>
                <a:ea typeface="Roboto"/>
                <a:cs typeface="Roboto"/>
                <a:sym typeface="Roboto"/>
              </a:rPr>
              <a:t>Survey Responses</a:t>
            </a:r>
            <a:endParaRPr sz="1100" b="0" i="1" u="none" strike="noStrike" cap="none">
              <a:solidFill>
                <a:srgbClr val="000000"/>
              </a:solidFill>
              <a:latin typeface="Roboto"/>
              <a:ea typeface="Roboto"/>
              <a:cs typeface="Roboto"/>
              <a:sym typeface="Roboto"/>
            </a:endParaRPr>
          </a:p>
        </p:txBody>
      </p:sp>
      <p:sp>
        <p:nvSpPr>
          <p:cNvPr id="533" name="Google Shape;533;g1069dad8cb3_0_82"/>
          <p:cNvSpPr/>
          <p:nvPr/>
        </p:nvSpPr>
        <p:spPr>
          <a:xfrm>
            <a:off x="3985700" y="1729475"/>
            <a:ext cx="511200" cy="2587200"/>
          </a:xfrm>
          <a:prstGeom prst="leftBrace">
            <a:avLst>
              <a:gd name="adj1" fmla="val 50000"/>
              <a:gd name="adj2" fmla="val 35702"/>
            </a:avLst>
          </a:prstGeom>
          <a:noFill/>
          <a:ln w="9525" cap="flat" cmpd="sng">
            <a:solidFill>
              <a:srgbClr val="35383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534" name="Google Shape;534;g1069dad8cb3_0_82"/>
          <p:cNvGraphicFramePr/>
          <p:nvPr/>
        </p:nvGraphicFramePr>
        <p:xfrm>
          <a:off x="4835450" y="1142550"/>
          <a:ext cx="2246350" cy="3043200"/>
        </p:xfrm>
        <a:graphic>
          <a:graphicData uri="http://schemas.openxmlformats.org/drawingml/2006/table">
            <a:tbl>
              <a:tblPr>
                <a:noFill/>
                <a:tableStyleId>{C57AAD63-0800-48A3-8BF6-D11B0C3E364E}</a:tableStyleId>
              </a:tblPr>
              <a:tblGrid>
                <a:gridCol w="1123175">
                  <a:extLst>
                    <a:ext uri="{9D8B030D-6E8A-4147-A177-3AD203B41FA5}">
                      <a16:colId xmlns:a16="http://schemas.microsoft.com/office/drawing/2014/main" val="20000"/>
                    </a:ext>
                  </a:extLst>
                </a:gridCol>
                <a:gridCol w="1123175">
                  <a:extLst>
                    <a:ext uri="{9D8B030D-6E8A-4147-A177-3AD203B41FA5}">
                      <a16:colId xmlns:a16="http://schemas.microsoft.com/office/drawing/2014/main" val="20001"/>
                    </a:ext>
                  </a:extLst>
                </a:gridCol>
              </a:tblGrid>
              <a:tr h="380400">
                <a:tc>
                  <a:txBody>
                    <a:bodyPr/>
                    <a:lstStyle/>
                    <a:p>
                      <a:pPr marL="0" lvl="0" indent="0" algn="l" rtl="0">
                        <a:spcBef>
                          <a:spcPts val="0"/>
                        </a:spcBef>
                        <a:spcAft>
                          <a:spcPts val="0"/>
                        </a:spcAft>
                        <a:buNone/>
                      </a:pPr>
                      <a:r>
                        <a:rPr lang="en-GB" sz="1000" b="1">
                          <a:latin typeface="Roboto"/>
                          <a:ea typeface="Roboto"/>
                          <a:cs typeface="Roboto"/>
                          <a:sym typeface="Roboto"/>
                        </a:rPr>
                        <a:t>Sector</a:t>
                      </a:r>
                      <a:endParaRPr sz="1000" b="1">
                        <a:latin typeface="Roboto"/>
                        <a:ea typeface="Roboto"/>
                        <a:cs typeface="Roboto"/>
                        <a:sym typeface="Roboto"/>
                      </a:endParaRPr>
                    </a:p>
                  </a:txBody>
                  <a:tcPr marL="91425" marR="91425" marT="91425" marB="91425" anchor="ctr">
                    <a:solidFill>
                      <a:srgbClr val="45F5C6"/>
                    </a:solidFill>
                  </a:tcPr>
                </a:tc>
                <a:tc>
                  <a:txBody>
                    <a:bodyPr/>
                    <a:lstStyle/>
                    <a:p>
                      <a:pPr marL="0" lvl="0" indent="0" algn="l" rtl="0">
                        <a:spcBef>
                          <a:spcPts val="0"/>
                        </a:spcBef>
                        <a:spcAft>
                          <a:spcPts val="0"/>
                        </a:spcAft>
                        <a:buNone/>
                      </a:pPr>
                      <a:r>
                        <a:rPr lang="en-GB" sz="1000" b="1">
                          <a:latin typeface="Roboto"/>
                          <a:ea typeface="Roboto"/>
                          <a:cs typeface="Roboto"/>
                          <a:sym typeface="Roboto"/>
                        </a:rPr>
                        <a:t>Interviews</a:t>
                      </a:r>
                      <a:endParaRPr sz="1000" b="1">
                        <a:latin typeface="Roboto"/>
                        <a:ea typeface="Roboto"/>
                        <a:cs typeface="Roboto"/>
                        <a:sym typeface="Roboto"/>
                      </a:endParaRPr>
                    </a:p>
                  </a:txBody>
                  <a:tcPr marL="91425" marR="91425" marT="91425" marB="91425" anchor="ctr">
                    <a:solidFill>
                      <a:srgbClr val="45F5C6"/>
                    </a:solidFill>
                  </a:tcPr>
                </a:tc>
                <a:extLst>
                  <a:ext uri="{0D108BD9-81ED-4DB2-BD59-A6C34878D82A}">
                    <a16:rowId xmlns:a16="http://schemas.microsoft.com/office/drawing/2014/main" val="10000"/>
                  </a:ext>
                </a:extLst>
              </a:tr>
              <a:tr h="380400">
                <a:tc>
                  <a:txBody>
                    <a:bodyPr/>
                    <a:lstStyle/>
                    <a:p>
                      <a:pPr marL="0" lvl="0" indent="0" algn="l" rtl="0">
                        <a:spcBef>
                          <a:spcPts val="0"/>
                        </a:spcBef>
                        <a:spcAft>
                          <a:spcPts val="0"/>
                        </a:spcAft>
                        <a:buNone/>
                      </a:pPr>
                      <a:r>
                        <a:rPr lang="en-GB" sz="1000">
                          <a:latin typeface="Roboto"/>
                          <a:ea typeface="Roboto"/>
                          <a:cs typeface="Roboto"/>
                          <a:sym typeface="Roboto"/>
                        </a:rPr>
                        <a:t>Central</a:t>
                      </a:r>
                      <a:endParaRPr sz="1000">
                        <a:latin typeface="Roboto"/>
                        <a:ea typeface="Roboto"/>
                        <a:cs typeface="Roboto"/>
                        <a:sym typeface="Roboto"/>
                      </a:endParaRPr>
                    </a:p>
                  </a:txBody>
                  <a:tcPr marL="91425" marR="91425" marT="91425" marB="91425" anchor="ctr">
                    <a:solidFill>
                      <a:srgbClr val="F9FFFF"/>
                    </a:solidFill>
                  </a:tcPr>
                </a:tc>
                <a:tc>
                  <a:txBody>
                    <a:bodyPr/>
                    <a:lstStyle/>
                    <a:p>
                      <a:pPr marL="0" lvl="0" indent="0" algn="ctr" rtl="0">
                        <a:spcBef>
                          <a:spcPts val="0"/>
                        </a:spcBef>
                        <a:spcAft>
                          <a:spcPts val="0"/>
                        </a:spcAft>
                        <a:buNone/>
                      </a:pPr>
                      <a:r>
                        <a:rPr lang="en-GB" sz="1000">
                          <a:latin typeface="Roboto"/>
                          <a:ea typeface="Roboto"/>
                          <a:cs typeface="Roboto"/>
                          <a:sym typeface="Roboto"/>
                        </a:rPr>
                        <a:t>33</a:t>
                      </a:r>
                      <a:endParaRPr sz="1000">
                        <a:latin typeface="Roboto"/>
                        <a:ea typeface="Roboto"/>
                        <a:cs typeface="Roboto"/>
                        <a:sym typeface="Roboto"/>
                      </a:endParaRPr>
                    </a:p>
                  </a:txBody>
                  <a:tcPr marL="91425" marR="91425" marT="91425" marB="91425" anchor="ctr">
                    <a:solidFill>
                      <a:srgbClr val="F9FFFF"/>
                    </a:solidFill>
                  </a:tcPr>
                </a:tc>
                <a:extLst>
                  <a:ext uri="{0D108BD9-81ED-4DB2-BD59-A6C34878D82A}">
                    <a16:rowId xmlns:a16="http://schemas.microsoft.com/office/drawing/2014/main" val="10001"/>
                  </a:ext>
                </a:extLst>
              </a:tr>
              <a:tr h="380400">
                <a:tc>
                  <a:txBody>
                    <a:bodyPr/>
                    <a:lstStyle/>
                    <a:p>
                      <a:pPr marL="0" lvl="0" indent="0" algn="l" rtl="0">
                        <a:spcBef>
                          <a:spcPts val="0"/>
                        </a:spcBef>
                        <a:spcAft>
                          <a:spcPts val="0"/>
                        </a:spcAft>
                        <a:buNone/>
                      </a:pPr>
                      <a:r>
                        <a:rPr lang="en-GB" sz="1000">
                          <a:latin typeface="Roboto"/>
                          <a:ea typeface="Roboto"/>
                          <a:cs typeface="Roboto"/>
                          <a:sym typeface="Roboto"/>
                        </a:rPr>
                        <a:t>Local Gov.</a:t>
                      </a:r>
                      <a:endParaRPr sz="1000">
                        <a:latin typeface="Roboto"/>
                        <a:ea typeface="Roboto"/>
                        <a:cs typeface="Roboto"/>
                        <a:sym typeface="Roboto"/>
                      </a:endParaRPr>
                    </a:p>
                  </a:txBody>
                  <a:tcPr marL="91425" marR="91425" marT="91425" marB="91425" anchor="ctr">
                    <a:solidFill>
                      <a:srgbClr val="F9FFFF"/>
                    </a:solidFill>
                  </a:tcPr>
                </a:tc>
                <a:tc>
                  <a:txBody>
                    <a:bodyPr/>
                    <a:lstStyle/>
                    <a:p>
                      <a:pPr marL="0" lvl="0" indent="0" algn="ctr" rtl="0">
                        <a:spcBef>
                          <a:spcPts val="0"/>
                        </a:spcBef>
                        <a:spcAft>
                          <a:spcPts val="0"/>
                        </a:spcAft>
                        <a:buNone/>
                      </a:pPr>
                      <a:r>
                        <a:rPr lang="en-GB" sz="1000">
                          <a:latin typeface="Roboto"/>
                          <a:ea typeface="Roboto"/>
                          <a:cs typeface="Roboto"/>
                          <a:sym typeface="Roboto"/>
                        </a:rPr>
                        <a:t>56</a:t>
                      </a:r>
                      <a:endParaRPr sz="1000">
                        <a:latin typeface="Roboto"/>
                        <a:ea typeface="Roboto"/>
                        <a:cs typeface="Roboto"/>
                        <a:sym typeface="Roboto"/>
                      </a:endParaRPr>
                    </a:p>
                  </a:txBody>
                  <a:tcPr marL="91425" marR="91425" marT="91425" marB="91425" anchor="ctr">
                    <a:solidFill>
                      <a:srgbClr val="F9FFFF"/>
                    </a:solidFill>
                  </a:tcPr>
                </a:tc>
                <a:extLst>
                  <a:ext uri="{0D108BD9-81ED-4DB2-BD59-A6C34878D82A}">
                    <a16:rowId xmlns:a16="http://schemas.microsoft.com/office/drawing/2014/main" val="10002"/>
                  </a:ext>
                </a:extLst>
              </a:tr>
              <a:tr h="380400">
                <a:tc>
                  <a:txBody>
                    <a:bodyPr/>
                    <a:lstStyle/>
                    <a:p>
                      <a:pPr marL="0" lvl="0" indent="0" algn="l" rtl="0">
                        <a:spcBef>
                          <a:spcPts val="0"/>
                        </a:spcBef>
                        <a:spcAft>
                          <a:spcPts val="0"/>
                        </a:spcAft>
                        <a:buNone/>
                      </a:pPr>
                      <a:r>
                        <a:rPr lang="en-GB" sz="1000">
                          <a:latin typeface="Roboto"/>
                          <a:ea typeface="Roboto"/>
                          <a:cs typeface="Roboto"/>
                          <a:sym typeface="Roboto"/>
                        </a:rPr>
                        <a:t>Education</a:t>
                      </a:r>
                      <a:endParaRPr sz="1000">
                        <a:latin typeface="Roboto"/>
                        <a:ea typeface="Roboto"/>
                        <a:cs typeface="Roboto"/>
                        <a:sym typeface="Roboto"/>
                      </a:endParaRPr>
                    </a:p>
                  </a:txBody>
                  <a:tcPr marL="91425" marR="91425" marT="91425" marB="91425" anchor="ctr">
                    <a:solidFill>
                      <a:srgbClr val="F9FFFF"/>
                    </a:solidFill>
                  </a:tcPr>
                </a:tc>
                <a:tc>
                  <a:txBody>
                    <a:bodyPr/>
                    <a:lstStyle/>
                    <a:p>
                      <a:pPr marL="0" lvl="0" indent="0" algn="ctr" rtl="0">
                        <a:spcBef>
                          <a:spcPts val="0"/>
                        </a:spcBef>
                        <a:spcAft>
                          <a:spcPts val="0"/>
                        </a:spcAft>
                        <a:buNone/>
                      </a:pPr>
                      <a:r>
                        <a:rPr lang="en-GB" sz="1000">
                          <a:latin typeface="Roboto"/>
                          <a:ea typeface="Roboto"/>
                          <a:cs typeface="Roboto"/>
                          <a:sym typeface="Roboto"/>
                        </a:rPr>
                        <a:t>2</a:t>
                      </a:r>
                      <a:endParaRPr sz="1000">
                        <a:latin typeface="Roboto"/>
                        <a:ea typeface="Roboto"/>
                        <a:cs typeface="Roboto"/>
                        <a:sym typeface="Roboto"/>
                      </a:endParaRPr>
                    </a:p>
                  </a:txBody>
                  <a:tcPr marL="91425" marR="91425" marT="91425" marB="91425" anchor="ctr">
                    <a:solidFill>
                      <a:srgbClr val="F9FFFF"/>
                    </a:solidFill>
                  </a:tcPr>
                </a:tc>
                <a:extLst>
                  <a:ext uri="{0D108BD9-81ED-4DB2-BD59-A6C34878D82A}">
                    <a16:rowId xmlns:a16="http://schemas.microsoft.com/office/drawing/2014/main" val="10003"/>
                  </a:ext>
                </a:extLst>
              </a:tr>
              <a:tr h="380400">
                <a:tc>
                  <a:txBody>
                    <a:bodyPr/>
                    <a:lstStyle/>
                    <a:p>
                      <a:pPr marL="0" lvl="0" indent="0" algn="l" rtl="0">
                        <a:spcBef>
                          <a:spcPts val="0"/>
                        </a:spcBef>
                        <a:spcAft>
                          <a:spcPts val="0"/>
                        </a:spcAft>
                        <a:buNone/>
                      </a:pPr>
                      <a:r>
                        <a:rPr lang="en-GB" sz="1000">
                          <a:latin typeface="Roboto"/>
                          <a:ea typeface="Roboto"/>
                          <a:cs typeface="Roboto"/>
                          <a:sym typeface="Roboto"/>
                        </a:rPr>
                        <a:t>Health</a:t>
                      </a:r>
                      <a:endParaRPr sz="1000">
                        <a:latin typeface="Roboto"/>
                        <a:ea typeface="Roboto"/>
                        <a:cs typeface="Roboto"/>
                        <a:sym typeface="Roboto"/>
                      </a:endParaRPr>
                    </a:p>
                  </a:txBody>
                  <a:tcPr marL="91425" marR="91425" marT="91425" marB="91425" anchor="ctr">
                    <a:solidFill>
                      <a:srgbClr val="F9FFFF"/>
                    </a:solidFill>
                  </a:tcPr>
                </a:tc>
                <a:tc>
                  <a:txBody>
                    <a:bodyPr/>
                    <a:lstStyle/>
                    <a:p>
                      <a:pPr marL="0" lvl="0" indent="0" algn="ctr" rtl="0">
                        <a:spcBef>
                          <a:spcPts val="0"/>
                        </a:spcBef>
                        <a:spcAft>
                          <a:spcPts val="0"/>
                        </a:spcAft>
                        <a:buNone/>
                      </a:pPr>
                      <a:r>
                        <a:rPr lang="en-GB" sz="1000">
                          <a:latin typeface="Roboto"/>
                          <a:ea typeface="Roboto"/>
                          <a:cs typeface="Roboto"/>
                          <a:sym typeface="Roboto"/>
                        </a:rPr>
                        <a:t>3</a:t>
                      </a:r>
                      <a:endParaRPr sz="1000">
                        <a:latin typeface="Roboto"/>
                        <a:ea typeface="Roboto"/>
                        <a:cs typeface="Roboto"/>
                        <a:sym typeface="Roboto"/>
                      </a:endParaRPr>
                    </a:p>
                  </a:txBody>
                  <a:tcPr marL="91425" marR="91425" marT="91425" marB="91425" anchor="ctr">
                    <a:solidFill>
                      <a:srgbClr val="F9FFFF"/>
                    </a:solidFill>
                  </a:tcPr>
                </a:tc>
                <a:extLst>
                  <a:ext uri="{0D108BD9-81ED-4DB2-BD59-A6C34878D82A}">
                    <a16:rowId xmlns:a16="http://schemas.microsoft.com/office/drawing/2014/main" val="10004"/>
                  </a:ext>
                </a:extLst>
              </a:tr>
              <a:tr h="380400">
                <a:tc>
                  <a:txBody>
                    <a:bodyPr/>
                    <a:lstStyle/>
                    <a:p>
                      <a:pPr marL="0" lvl="0" indent="0" algn="l" rtl="0">
                        <a:spcBef>
                          <a:spcPts val="0"/>
                        </a:spcBef>
                        <a:spcAft>
                          <a:spcPts val="0"/>
                        </a:spcAft>
                        <a:buNone/>
                      </a:pPr>
                      <a:r>
                        <a:rPr lang="en-GB" sz="1000">
                          <a:latin typeface="Roboto"/>
                          <a:ea typeface="Roboto"/>
                          <a:cs typeface="Roboto"/>
                          <a:sym typeface="Roboto"/>
                        </a:rPr>
                        <a:t>Bluelight</a:t>
                      </a:r>
                      <a:endParaRPr sz="1000">
                        <a:latin typeface="Roboto"/>
                        <a:ea typeface="Roboto"/>
                        <a:cs typeface="Roboto"/>
                        <a:sym typeface="Roboto"/>
                      </a:endParaRPr>
                    </a:p>
                  </a:txBody>
                  <a:tcPr marL="91425" marR="91425" marT="91425" marB="91425" anchor="ctr">
                    <a:solidFill>
                      <a:srgbClr val="F9FFFF"/>
                    </a:solidFill>
                  </a:tcPr>
                </a:tc>
                <a:tc>
                  <a:txBody>
                    <a:bodyPr/>
                    <a:lstStyle/>
                    <a:p>
                      <a:pPr marL="0" lvl="0" indent="0" algn="ctr" rtl="0">
                        <a:spcBef>
                          <a:spcPts val="0"/>
                        </a:spcBef>
                        <a:spcAft>
                          <a:spcPts val="0"/>
                        </a:spcAft>
                        <a:buNone/>
                      </a:pPr>
                      <a:r>
                        <a:rPr lang="en-GB" sz="1000">
                          <a:latin typeface="Roboto"/>
                          <a:ea typeface="Roboto"/>
                          <a:cs typeface="Roboto"/>
                          <a:sym typeface="Roboto"/>
                        </a:rPr>
                        <a:t>3</a:t>
                      </a:r>
                      <a:endParaRPr sz="1000">
                        <a:latin typeface="Roboto"/>
                        <a:ea typeface="Roboto"/>
                        <a:cs typeface="Roboto"/>
                        <a:sym typeface="Roboto"/>
                      </a:endParaRPr>
                    </a:p>
                  </a:txBody>
                  <a:tcPr marL="91425" marR="91425" marT="91425" marB="91425" anchor="ctr">
                    <a:solidFill>
                      <a:srgbClr val="F9FFFF"/>
                    </a:solidFill>
                  </a:tcPr>
                </a:tc>
                <a:extLst>
                  <a:ext uri="{0D108BD9-81ED-4DB2-BD59-A6C34878D82A}">
                    <a16:rowId xmlns:a16="http://schemas.microsoft.com/office/drawing/2014/main" val="10005"/>
                  </a:ext>
                </a:extLst>
              </a:tr>
              <a:tr h="380400">
                <a:tc>
                  <a:txBody>
                    <a:bodyPr/>
                    <a:lstStyle/>
                    <a:p>
                      <a:pPr marL="0" lvl="0" indent="0" algn="l" rtl="0">
                        <a:spcBef>
                          <a:spcPts val="0"/>
                        </a:spcBef>
                        <a:spcAft>
                          <a:spcPts val="0"/>
                        </a:spcAft>
                        <a:buNone/>
                      </a:pPr>
                      <a:r>
                        <a:rPr lang="en-GB" sz="1000">
                          <a:latin typeface="Roboto"/>
                          <a:ea typeface="Roboto"/>
                          <a:cs typeface="Roboto"/>
                          <a:sym typeface="Roboto"/>
                        </a:rPr>
                        <a:t>Third Sector</a:t>
                      </a:r>
                      <a:endParaRPr sz="1000">
                        <a:latin typeface="Roboto"/>
                        <a:ea typeface="Roboto"/>
                        <a:cs typeface="Roboto"/>
                        <a:sym typeface="Roboto"/>
                      </a:endParaRPr>
                    </a:p>
                  </a:txBody>
                  <a:tcPr marL="91425" marR="91425" marT="91425" marB="91425" anchor="ctr">
                    <a:solidFill>
                      <a:srgbClr val="F9FFFF"/>
                    </a:solidFill>
                  </a:tcPr>
                </a:tc>
                <a:tc>
                  <a:txBody>
                    <a:bodyPr/>
                    <a:lstStyle/>
                    <a:p>
                      <a:pPr marL="0" lvl="0" indent="0" algn="ctr" rtl="0">
                        <a:spcBef>
                          <a:spcPts val="0"/>
                        </a:spcBef>
                        <a:spcAft>
                          <a:spcPts val="0"/>
                        </a:spcAft>
                        <a:buNone/>
                      </a:pPr>
                      <a:r>
                        <a:rPr lang="en-GB" sz="1000">
                          <a:latin typeface="Roboto"/>
                          <a:ea typeface="Roboto"/>
                          <a:cs typeface="Roboto"/>
                          <a:sym typeface="Roboto"/>
                        </a:rPr>
                        <a:t>6</a:t>
                      </a:r>
                      <a:endParaRPr sz="1000">
                        <a:latin typeface="Roboto"/>
                        <a:ea typeface="Roboto"/>
                        <a:cs typeface="Roboto"/>
                        <a:sym typeface="Roboto"/>
                      </a:endParaRPr>
                    </a:p>
                  </a:txBody>
                  <a:tcPr marL="91425" marR="91425" marT="91425" marB="91425" anchor="ctr">
                    <a:solidFill>
                      <a:srgbClr val="F9FFFF"/>
                    </a:solidFill>
                  </a:tcPr>
                </a:tc>
                <a:extLst>
                  <a:ext uri="{0D108BD9-81ED-4DB2-BD59-A6C34878D82A}">
                    <a16:rowId xmlns:a16="http://schemas.microsoft.com/office/drawing/2014/main" val="10006"/>
                  </a:ext>
                </a:extLst>
              </a:tr>
              <a:tr h="380400">
                <a:tc>
                  <a:txBody>
                    <a:bodyPr/>
                    <a:lstStyle/>
                    <a:p>
                      <a:pPr marL="0" lvl="0" indent="0" algn="l" rtl="0">
                        <a:spcBef>
                          <a:spcPts val="0"/>
                        </a:spcBef>
                        <a:spcAft>
                          <a:spcPts val="0"/>
                        </a:spcAft>
                        <a:buNone/>
                      </a:pPr>
                      <a:r>
                        <a:rPr lang="en-GB" sz="1000">
                          <a:latin typeface="Roboto"/>
                          <a:ea typeface="Roboto"/>
                          <a:cs typeface="Roboto"/>
                          <a:sym typeface="Roboto"/>
                        </a:rPr>
                        <a:t>Construction</a:t>
                      </a:r>
                      <a:endParaRPr sz="1000">
                        <a:latin typeface="Roboto"/>
                        <a:ea typeface="Roboto"/>
                        <a:cs typeface="Roboto"/>
                        <a:sym typeface="Roboto"/>
                      </a:endParaRPr>
                    </a:p>
                  </a:txBody>
                  <a:tcPr marL="91425" marR="91425" marT="91425" marB="91425" anchor="ctr">
                    <a:solidFill>
                      <a:srgbClr val="F9FFFF"/>
                    </a:solidFill>
                  </a:tcPr>
                </a:tc>
                <a:tc>
                  <a:txBody>
                    <a:bodyPr/>
                    <a:lstStyle/>
                    <a:p>
                      <a:pPr marL="0" lvl="0" indent="0" algn="ctr" rtl="0">
                        <a:spcBef>
                          <a:spcPts val="0"/>
                        </a:spcBef>
                        <a:spcAft>
                          <a:spcPts val="0"/>
                        </a:spcAft>
                        <a:buNone/>
                      </a:pPr>
                      <a:r>
                        <a:rPr lang="en-GB" sz="1000">
                          <a:latin typeface="Roboto"/>
                          <a:ea typeface="Roboto"/>
                          <a:cs typeface="Roboto"/>
                          <a:sym typeface="Roboto"/>
                        </a:rPr>
                        <a:t>9</a:t>
                      </a:r>
                      <a:endParaRPr sz="1000">
                        <a:latin typeface="Roboto"/>
                        <a:ea typeface="Roboto"/>
                        <a:cs typeface="Roboto"/>
                        <a:sym typeface="Roboto"/>
                      </a:endParaRPr>
                    </a:p>
                  </a:txBody>
                  <a:tcPr marL="91425" marR="91425" marT="91425" marB="91425" anchor="ctr">
                    <a:solidFill>
                      <a:srgbClr val="F9FFFF"/>
                    </a:solidFill>
                  </a:tcPr>
                </a:tc>
                <a:extLst>
                  <a:ext uri="{0D108BD9-81ED-4DB2-BD59-A6C34878D82A}">
                    <a16:rowId xmlns:a16="http://schemas.microsoft.com/office/drawing/2014/main" val="10007"/>
                  </a:ext>
                </a:extLst>
              </a:tr>
            </a:tbl>
          </a:graphicData>
        </a:graphic>
      </p:graphicFrame>
      <p:sp>
        <p:nvSpPr>
          <p:cNvPr id="535" name="Google Shape;535;g1069dad8cb3_0_8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GB" sz="1000">
                <a:latin typeface="Playfair Display"/>
                <a:ea typeface="Playfair Display"/>
                <a:cs typeface="Playfair Display"/>
                <a:sym typeface="Playfair Display"/>
              </a:rPr>
              <a:t>7</a:t>
            </a:fld>
            <a:endParaRPr sz="1000">
              <a:latin typeface="Playfair Display"/>
              <a:ea typeface="Playfair Display"/>
              <a:cs typeface="Playfair Display"/>
              <a:sym typeface="Playfair Display"/>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g1069dad8cb3_0_129"/>
          <p:cNvSpPr txBox="1"/>
          <p:nvPr/>
        </p:nvSpPr>
        <p:spPr>
          <a:xfrm>
            <a:off x="379800" y="443350"/>
            <a:ext cx="5855400" cy="347100"/>
          </a:xfrm>
          <a:prstGeom prst="rect">
            <a:avLst/>
          </a:prstGeom>
          <a:noFill/>
          <a:ln>
            <a:noFill/>
          </a:ln>
        </p:spPr>
        <p:txBody>
          <a:bodyPr spcFirstLastPara="1" wrap="square" lIns="32025" tIns="37825" rIns="32025" bIns="37825" anchor="t" anchorCtr="0">
            <a:noAutofit/>
          </a:bodyPr>
          <a:lstStyle/>
          <a:p>
            <a:pPr marL="0" marR="0" lvl="0" indent="0" algn="l" rtl="0">
              <a:lnSpc>
                <a:spcPct val="100000"/>
              </a:lnSpc>
              <a:spcBef>
                <a:spcPts val="300"/>
              </a:spcBef>
              <a:spcAft>
                <a:spcPts val="0"/>
              </a:spcAft>
              <a:buClr>
                <a:srgbClr val="000000"/>
              </a:buClr>
              <a:buSzPts val="2000"/>
              <a:buFont typeface="Arial"/>
              <a:buNone/>
            </a:pPr>
            <a:r>
              <a:rPr lang="en-GB" sz="2000" b="1" i="0" u="none" strike="noStrike" cap="none">
                <a:solidFill>
                  <a:srgbClr val="000000"/>
                </a:solidFill>
                <a:latin typeface="Playfair Display"/>
                <a:ea typeface="Playfair Display"/>
                <a:cs typeface="Playfair Display"/>
                <a:sym typeface="Playfair Display"/>
              </a:rPr>
              <a:t>What have we been investigating</a:t>
            </a:r>
            <a:endParaRPr sz="2000" b="0" i="0" u="none" strike="noStrike" cap="none">
              <a:solidFill>
                <a:srgbClr val="000000"/>
              </a:solidFill>
              <a:latin typeface="Playfair Display"/>
              <a:ea typeface="Playfair Display"/>
              <a:cs typeface="Playfair Display"/>
              <a:sym typeface="Playfair Display"/>
            </a:endParaRPr>
          </a:p>
        </p:txBody>
      </p:sp>
      <p:grpSp>
        <p:nvGrpSpPr>
          <p:cNvPr id="542" name="Google Shape;542;g1069dad8cb3_0_129"/>
          <p:cNvGrpSpPr/>
          <p:nvPr/>
        </p:nvGrpSpPr>
        <p:grpSpPr>
          <a:xfrm>
            <a:off x="296790" y="862475"/>
            <a:ext cx="8457706" cy="9300"/>
            <a:chOff x="296790" y="862475"/>
            <a:chExt cx="8457706" cy="9300"/>
          </a:xfrm>
        </p:grpSpPr>
        <p:sp>
          <p:nvSpPr>
            <p:cNvPr id="543" name="Google Shape;543;g1069dad8cb3_0_129"/>
            <p:cNvSpPr/>
            <p:nvPr/>
          </p:nvSpPr>
          <p:spPr>
            <a:xfrm flipH="1">
              <a:off x="296790" y="862475"/>
              <a:ext cx="2819100" cy="9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g1069dad8cb3_0_129"/>
            <p:cNvSpPr/>
            <p:nvPr/>
          </p:nvSpPr>
          <p:spPr>
            <a:xfrm flipH="1">
              <a:off x="3116093" y="862475"/>
              <a:ext cx="2819100" cy="9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g1069dad8cb3_0_129"/>
            <p:cNvSpPr/>
            <p:nvPr/>
          </p:nvSpPr>
          <p:spPr>
            <a:xfrm flipH="1">
              <a:off x="5935396" y="862475"/>
              <a:ext cx="2819100" cy="9300"/>
            </a:xfrm>
            <a:prstGeom prst="rect">
              <a:avLst/>
            </a:prstGeom>
            <a:solidFill>
              <a:srgbClr val="F8A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46" name="Google Shape;546;g1069dad8cb3_0_129"/>
          <p:cNvPicPr preferRelativeResize="0"/>
          <p:nvPr/>
        </p:nvPicPr>
        <p:blipFill rotWithShape="1">
          <a:blip r:embed="rId3">
            <a:alphaModFix/>
          </a:blip>
          <a:srcRect/>
          <a:stretch/>
        </p:blipFill>
        <p:spPr>
          <a:xfrm>
            <a:off x="8060050" y="131217"/>
            <a:ext cx="694449" cy="666674"/>
          </a:xfrm>
          <a:prstGeom prst="rect">
            <a:avLst/>
          </a:prstGeom>
          <a:noFill/>
          <a:ln>
            <a:noFill/>
          </a:ln>
        </p:spPr>
      </p:pic>
      <p:pic>
        <p:nvPicPr>
          <p:cNvPr id="547" name="Google Shape;547;g1069dad8cb3_0_129"/>
          <p:cNvPicPr preferRelativeResize="0"/>
          <p:nvPr/>
        </p:nvPicPr>
        <p:blipFill rotWithShape="1">
          <a:blip r:embed="rId4">
            <a:alphaModFix/>
          </a:blip>
          <a:srcRect l="9540" t="71980" r="42541"/>
          <a:stretch/>
        </p:blipFill>
        <p:spPr>
          <a:xfrm>
            <a:off x="3046150" y="3276575"/>
            <a:ext cx="2903825" cy="1312150"/>
          </a:xfrm>
          <a:prstGeom prst="rect">
            <a:avLst/>
          </a:prstGeom>
          <a:noFill/>
          <a:ln>
            <a:noFill/>
          </a:ln>
        </p:spPr>
      </p:pic>
      <p:sp>
        <p:nvSpPr>
          <p:cNvPr id="548" name="Google Shape;548;g1069dad8cb3_0_129"/>
          <p:cNvSpPr/>
          <p:nvPr/>
        </p:nvSpPr>
        <p:spPr>
          <a:xfrm>
            <a:off x="3082200" y="1689150"/>
            <a:ext cx="1489800" cy="1381200"/>
          </a:xfrm>
          <a:prstGeom prst="wedgeRoundRectCallout">
            <a:avLst>
              <a:gd name="adj1" fmla="val -20833"/>
              <a:gd name="adj2" fmla="val 62500"/>
              <a:gd name="adj3" fmla="val 0"/>
            </a:avLst>
          </a:prstGeom>
          <a:solidFill>
            <a:srgbClr val="FFD966"/>
          </a:solidFill>
          <a:ln>
            <a:noFill/>
          </a:ln>
        </p:spPr>
        <p:txBody>
          <a:bodyPr spcFirstLastPara="1" wrap="square" lIns="0" tIns="91425" rIns="0" bIns="91425" anchor="ctr" anchorCtr="0">
            <a:noAutofit/>
          </a:bodyPr>
          <a:lstStyle/>
          <a:p>
            <a:pPr marL="0" marR="0" lvl="0" indent="0" algn="ctr" rtl="0">
              <a:lnSpc>
                <a:spcPct val="115000"/>
              </a:lnSpc>
              <a:spcBef>
                <a:spcPts val="0"/>
              </a:spcBef>
              <a:spcAft>
                <a:spcPts val="0"/>
              </a:spcAft>
              <a:buClr>
                <a:srgbClr val="000000"/>
              </a:buClr>
              <a:buSzPts val="1300"/>
              <a:buFont typeface="Arial"/>
              <a:buNone/>
            </a:pPr>
            <a:r>
              <a:rPr lang="en-GB" sz="1300" b="0" i="0" u="none" strike="noStrike" cap="none">
                <a:solidFill>
                  <a:srgbClr val="222222"/>
                </a:solidFill>
                <a:latin typeface="Roboto"/>
                <a:ea typeface="Roboto"/>
                <a:cs typeface="Roboto"/>
                <a:sym typeface="Roboto"/>
              </a:rPr>
              <a:t>How do potential recommendations fit with both current and proposed legislation?</a:t>
            </a:r>
            <a:endParaRPr sz="1400" b="0" i="0" u="none" strike="noStrike" cap="none">
              <a:solidFill>
                <a:srgbClr val="000000"/>
              </a:solidFill>
              <a:latin typeface="Arial"/>
              <a:ea typeface="Arial"/>
              <a:cs typeface="Arial"/>
              <a:sym typeface="Arial"/>
            </a:endParaRPr>
          </a:p>
        </p:txBody>
      </p:sp>
      <p:sp>
        <p:nvSpPr>
          <p:cNvPr id="549" name="Google Shape;549;g1069dad8cb3_0_129"/>
          <p:cNvSpPr/>
          <p:nvPr/>
        </p:nvSpPr>
        <p:spPr>
          <a:xfrm>
            <a:off x="4640000" y="1689150"/>
            <a:ext cx="1265400" cy="1381200"/>
          </a:xfrm>
          <a:prstGeom prst="wedgeRoundRectCallout">
            <a:avLst>
              <a:gd name="adj1" fmla="val 19612"/>
              <a:gd name="adj2" fmla="val 58920"/>
              <a:gd name="adj3" fmla="val 0"/>
            </a:avLst>
          </a:prstGeom>
          <a:solidFill>
            <a:srgbClr val="49C0F9"/>
          </a:solidFill>
          <a:ln>
            <a:noFill/>
          </a:ln>
        </p:spPr>
        <p:txBody>
          <a:bodyPr spcFirstLastPara="1" wrap="square" lIns="0" tIns="91425" rIns="91425" bIns="91425" anchor="ctr" anchorCtr="0">
            <a:noAutofit/>
          </a:bodyPr>
          <a:lstStyle/>
          <a:p>
            <a:pPr marL="0" marR="0" lvl="0" indent="0" algn="ctr" rtl="0">
              <a:lnSpc>
                <a:spcPct val="115000"/>
              </a:lnSpc>
              <a:spcBef>
                <a:spcPts val="0"/>
              </a:spcBef>
              <a:spcAft>
                <a:spcPts val="0"/>
              </a:spcAft>
              <a:buClr>
                <a:srgbClr val="000000"/>
              </a:buClr>
              <a:buSzPts val="1300"/>
              <a:buFont typeface="Arial"/>
              <a:buNone/>
            </a:pPr>
            <a:r>
              <a:rPr lang="en-GB" sz="1300" b="0" i="0" u="none" strike="noStrike" cap="none">
                <a:solidFill>
                  <a:srgbClr val="222222"/>
                </a:solidFill>
                <a:latin typeface="Roboto"/>
                <a:ea typeface="Roboto"/>
                <a:cs typeface="Roboto"/>
                <a:sym typeface="Roboto"/>
              </a:rPr>
              <a:t>What functions or services could a PCoE offer?</a:t>
            </a:r>
            <a:endParaRPr sz="900" b="0" i="0" u="none" strike="noStrike" cap="none">
              <a:solidFill>
                <a:srgbClr val="000000"/>
              </a:solidFill>
              <a:latin typeface="Raleway"/>
              <a:ea typeface="Raleway"/>
              <a:cs typeface="Raleway"/>
              <a:sym typeface="Raleway"/>
            </a:endParaRPr>
          </a:p>
        </p:txBody>
      </p:sp>
      <p:sp>
        <p:nvSpPr>
          <p:cNvPr id="550" name="Google Shape;550;g1069dad8cb3_0_129"/>
          <p:cNvSpPr/>
          <p:nvPr/>
        </p:nvSpPr>
        <p:spPr>
          <a:xfrm>
            <a:off x="6166725" y="1990145"/>
            <a:ext cx="1652100" cy="1094700"/>
          </a:xfrm>
          <a:prstGeom prst="wedgeRoundRectCallout">
            <a:avLst>
              <a:gd name="adj1" fmla="val -55678"/>
              <a:gd name="adj2" fmla="val 55321"/>
              <a:gd name="adj3" fmla="val 0"/>
            </a:avLst>
          </a:prstGeom>
          <a:solidFill>
            <a:srgbClr val="BFBFBF"/>
          </a:solid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300"/>
              <a:buFont typeface="Arial"/>
              <a:buNone/>
            </a:pPr>
            <a:r>
              <a:rPr lang="en-GB" sz="1300" b="0" i="0" u="none" strike="noStrike" cap="none">
                <a:solidFill>
                  <a:srgbClr val="222222"/>
                </a:solidFill>
                <a:latin typeface="Roboto"/>
                <a:ea typeface="Roboto"/>
                <a:cs typeface="Roboto"/>
                <a:sym typeface="Roboto"/>
              </a:rPr>
              <a:t>What structure or form (i.e. physical vs digital) could it take?</a:t>
            </a:r>
            <a:endParaRPr sz="900" b="0" i="0" u="none" strike="noStrike" cap="none">
              <a:solidFill>
                <a:srgbClr val="000000"/>
              </a:solidFill>
              <a:latin typeface="Raleway"/>
              <a:ea typeface="Raleway"/>
              <a:cs typeface="Raleway"/>
              <a:sym typeface="Raleway"/>
            </a:endParaRPr>
          </a:p>
        </p:txBody>
      </p:sp>
      <p:sp>
        <p:nvSpPr>
          <p:cNvPr id="551" name="Google Shape;551;g1069dad8cb3_0_129"/>
          <p:cNvSpPr/>
          <p:nvPr/>
        </p:nvSpPr>
        <p:spPr>
          <a:xfrm flipH="1">
            <a:off x="6166725" y="4020650"/>
            <a:ext cx="2390100" cy="582600"/>
          </a:xfrm>
          <a:prstGeom prst="wedgeRoundRectCallout">
            <a:avLst>
              <a:gd name="adj1" fmla="val 56054"/>
              <a:gd name="adj2" fmla="val 5860"/>
              <a:gd name="adj3" fmla="val 0"/>
            </a:avLst>
          </a:prstGeom>
          <a:solidFill>
            <a:srgbClr val="60DBA5"/>
          </a:solid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300"/>
              <a:buFont typeface="Arial"/>
              <a:buNone/>
            </a:pPr>
            <a:r>
              <a:rPr lang="en-GB" sz="1300" b="0" i="0" u="none" strike="noStrike" cap="none">
                <a:solidFill>
                  <a:srgbClr val="222222"/>
                </a:solidFill>
                <a:latin typeface="Roboto"/>
                <a:ea typeface="Roboto"/>
                <a:cs typeface="Roboto"/>
                <a:sym typeface="Roboto"/>
              </a:rPr>
              <a:t>How would a PCoE fit into the existing ecosystem?</a:t>
            </a:r>
            <a:endParaRPr sz="900" b="0" i="0" u="none" strike="noStrike" cap="none">
              <a:solidFill>
                <a:srgbClr val="000000"/>
              </a:solidFill>
              <a:latin typeface="Raleway"/>
              <a:ea typeface="Raleway"/>
              <a:cs typeface="Raleway"/>
              <a:sym typeface="Raleway"/>
            </a:endParaRPr>
          </a:p>
        </p:txBody>
      </p:sp>
      <p:sp>
        <p:nvSpPr>
          <p:cNvPr id="552" name="Google Shape;552;g1069dad8cb3_0_129"/>
          <p:cNvSpPr/>
          <p:nvPr/>
        </p:nvSpPr>
        <p:spPr>
          <a:xfrm>
            <a:off x="629850" y="3913276"/>
            <a:ext cx="2105400" cy="694200"/>
          </a:xfrm>
          <a:prstGeom prst="wedgeRoundRectCallout">
            <a:avLst>
              <a:gd name="adj1" fmla="val 56054"/>
              <a:gd name="adj2" fmla="val 5860"/>
              <a:gd name="adj3" fmla="val 0"/>
            </a:avLst>
          </a:prstGeom>
          <a:solidFill>
            <a:srgbClr val="60DBA5"/>
          </a:solidFill>
          <a:ln>
            <a:noFill/>
          </a:ln>
        </p:spPr>
        <p:txBody>
          <a:bodyPr spcFirstLastPara="1" wrap="square" lIns="0" tIns="91425" rIns="0" bIns="91425" anchor="ctr" anchorCtr="0">
            <a:noAutofit/>
          </a:bodyPr>
          <a:lstStyle/>
          <a:p>
            <a:pPr marL="0" marR="0" lvl="0" indent="0" algn="ctr" rtl="0">
              <a:lnSpc>
                <a:spcPct val="115000"/>
              </a:lnSpc>
              <a:spcBef>
                <a:spcPts val="0"/>
              </a:spcBef>
              <a:spcAft>
                <a:spcPts val="0"/>
              </a:spcAft>
              <a:buClr>
                <a:srgbClr val="000000"/>
              </a:buClr>
              <a:buSzPts val="1300"/>
              <a:buFont typeface="Arial"/>
              <a:buNone/>
            </a:pPr>
            <a:r>
              <a:rPr lang="en-GB" sz="1300" b="0" i="0" u="none" strike="noStrike" cap="none">
                <a:solidFill>
                  <a:srgbClr val="222222"/>
                </a:solidFill>
                <a:latin typeface="Roboto"/>
                <a:ea typeface="Roboto"/>
                <a:cs typeface="Roboto"/>
                <a:sym typeface="Roboto"/>
              </a:rPr>
              <a:t>Views of the buying community, commissioners and other stakeholders</a:t>
            </a:r>
            <a:endParaRPr sz="900" b="0" i="0" u="none" strike="noStrike" cap="none">
              <a:solidFill>
                <a:srgbClr val="000000"/>
              </a:solidFill>
              <a:latin typeface="Raleway"/>
              <a:ea typeface="Raleway"/>
              <a:cs typeface="Raleway"/>
              <a:sym typeface="Raleway"/>
            </a:endParaRPr>
          </a:p>
        </p:txBody>
      </p:sp>
      <p:sp>
        <p:nvSpPr>
          <p:cNvPr id="553" name="Google Shape;553;g1069dad8cb3_0_129"/>
          <p:cNvSpPr/>
          <p:nvPr/>
        </p:nvSpPr>
        <p:spPr>
          <a:xfrm>
            <a:off x="869700" y="2177250"/>
            <a:ext cx="1812300" cy="828900"/>
          </a:xfrm>
          <a:prstGeom prst="wedgeRoundRectCallout">
            <a:avLst>
              <a:gd name="adj1" fmla="val 72545"/>
              <a:gd name="adj2" fmla="val 52265"/>
              <a:gd name="adj3" fmla="val 0"/>
            </a:avLst>
          </a:prstGeom>
          <a:solidFill>
            <a:srgbClr val="CCCCCC"/>
          </a:solidFill>
          <a:ln>
            <a:noFill/>
          </a:ln>
        </p:spPr>
        <p:txBody>
          <a:bodyPr spcFirstLastPara="1" wrap="square" lIns="0" tIns="91425" rIns="91425" bIns="91425" anchor="ctr" anchorCtr="0">
            <a:noAutofit/>
          </a:bodyPr>
          <a:lstStyle/>
          <a:p>
            <a:pPr marL="0" marR="0" lvl="0" indent="0" algn="ctr" rtl="0">
              <a:lnSpc>
                <a:spcPct val="115000"/>
              </a:lnSpc>
              <a:spcBef>
                <a:spcPts val="0"/>
              </a:spcBef>
              <a:spcAft>
                <a:spcPts val="0"/>
              </a:spcAft>
              <a:buClr>
                <a:srgbClr val="000000"/>
              </a:buClr>
              <a:buSzPts val="1300"/>
              <a:buFont typeface="Arial"/>
              <a:buNone/>
            </a:pPr>
            <a:r>
              <a:rPr lang="en-GB" sz="1300" b="0" i="0" u="none" strike="noStrike" cap="none">
                <a:solidFill>
                  <a:srgbClr val="222222"/>
                </a:solidFill>
                <a:latin typeface="Roboto"/>
                <a:ea typeface="Roboto"/>
                <a:cs typeface="Roboto"/>
                <a:sym typeface="Roboto"/>
              </a:rPr>
              <a:t>What support do practitioners need?</a:t>
            </a:r>
            <a:endParaRPr sz="900" b="0" i="0" u="none" strike="noStrike" cap="none">
              <a:solidFill>
                <a:srgbClr val="000000"/>
              </a:solidFill>
              <a:latin typeface="Raleway"/>
              <a:ea typeface="Raleway"/>
              <a:cs typeface="Raleway"/>
              <a:sym typeface="Raleway"/>
            </a:endParaRPr>
          </a:p>
        </p:txBody>
      </p:sp>
      <p:sp>
        <p:nvSpPr>
          <p:cNvPr id="554" name="Google Shape;554;g1069dad8cb3_0_129"/>
          <p:cNvSpPr/>
          <p:nvPr/>
        </p:nvSpPr>
        <p:spPr>
          <a:xfrm>
            <a:off x="620975" y="3222875"/>
            <a:ext cx="2105400" cy="582600"/>
          </a:xfrm>
          <a:prstGeom prst="wedgeRoundRectCallout">
            <a:avLst>
              <a:gd name="adj1" fmla="val 63085"/>
              <a:gd name="adj2" fmla="val 35910"/>
              <a:gd name="adj3" fmla="val 0"/>
            </a:avLst>
          </a:prstGeom>
          <a:solidFill>
            <a:srgbClr val="CCCCCC"/>
          </a:solidFill>
          <a:ln>
            <a:noFill/>
          </a:ln>
        </p:spPr>
        <p:txBody>
          <a:bodyPr spcFirstLastPara="1" wrap="square" lIns="0" tIns="91425" rIns="91425" bIns="91425" anchor="ctr" anchorCtr="0">
            <a:noAutofit/>
          </a:bodyPr>
          <a:lstStyle/>
          <a:p>
            <a:pPr marL="0" marR="0" lvl="0" indent="0" algn="ctr" rtl="0">
              <a:lnSpc>
                <a:spcPct val="115000"/>
              </a:lnSpc>
              <a:spcBef>
                <a:spcPts val="0"/>
              </a:spcBef>
              <a:spcAft>
                <a:spcPts val="0"/>
              </a:spcAft>
              <a:buClr>
                <a:srgbClr val="000000"/>
              </a:buClr>
              <a:buSzPts val="1300"/>
              <a:buFont typeface="Arial"/>
              <a:buNone/>
            </a:pPr>
            <a:r>
              <a:rPr lang="en-GB" sz="1300" b="0" i="0" u="none" strike="noStrike" cap="none">
                <a:solidFill>
                  <a:srgbClr val="222222"/>
                </a:solidFill>
                <a:latin typeface="Roboto"/>
                <a:ea typeface="Roboto"/>
                <a:cs typeface="Roboto"/>
                <a:sym typeface="Roboto"/>
              </a:rPr>
              <a:t>What support do suppliers need?</a:t>
            </a:r>
            <a:endParaRPr sz="900" b="0" i="0" u="none" strike="noStrike" cap="none">
              <a:solidFill>
                <a:srgbClr val="000000"/>
              </a:solidFill>
              <a:latin typeface="Raleway"/>
              <a:ea typeface="Raleway"/>
              <a:cs typeface="Raleway"/>
              <a:sym typeface="Raleway"/>
            </a:endParaRPr>
          </a:p>
        </p:txBody>
      </p:sp>
      <p:sp>
        <p:nvSpPr>
          <p:cNvPr id="555" name="Google Shape;555;g1069dad8cb3_0_129"/>
          <p:cNvSpPr/>
          <p:nvPr/>
        </p:nvSpPr>
        <p:spPr>
          <a:xfrm>
            <a:off x="6166725" y="3384375"/>
            <a:ext cx="2390100" cy="528900"/>
          </a:xfrm>
          <a:prstGeom prst="wedgeRoundRectCallout">
            <a:avLst>
              <a:gd name="adj1" fmla="val -57292"/>
              <a:gd name="adj2" fmla="val 14729"/>
              <a:gd name="adj3" fmla="val 0"/>
            </a:avLst>
          </a:prstGeom>
          <a:solidFill>
            <a:srgbClr val="CCCCCC"/>
          </a:solidFill>
          <a:ln>
            <a:noFill/>
          </a:ln>
        </p:spPr>
        <p:txBody>
          <a:bodyPr spcFirstLastPara="1" wrap="square" lIns="0" tIns="91425" rIns="91425" bIns="91425" anchor="ctr" anchorCtr="0">
            <a:noAutofit/>
          </a:bodyPr>
          <a:lstStyle/>
          <a:p>
            <a:pPr marL="0" marR="0" lvl="0" indent="0" algn="ctr" rtl="0">
              <a:lnSpc>
                <a:spcPct val="115000"/>
              </a:lnSpc>
              <a:spcBef>
                <a:spcPts val="0"/>
              </a:spcBef>
              <a:spcAft>
                <a:spcPts val="0"/>
              </a:spcAft>
              <a:buClr>
                <a:srgbClr val="000000"/>
              </a:buClr>
              <a:buSzPts val="1300"/>
              <a:buFont typeface="Arial"/>
              <a:buNone/>
            </a:pPr>
            <a:r>
              <a:rPr lang="en-GB" sz="1300" b="0" i="0" u="none" strike="noStrike" cap="none">
                <a:solidFill>
                  <a:srgbClr val="222222"/>
                </a:solidFill>
                <a:latin typeface="Roboto"/>
                <a:ea typeface="Roboto"/>
                <a:cs typeface="Roboto"/>
                <a:sym typeface="Roboto"/>
              </a:rPr>
              <a:t>Should the PCoE be centrally owned/led or community led?</a:t>
            </a:r>
            <a:endParaRPr sz="900" b="0" i="0" u="none" strike="noStrike" cap="none">
              <a:solidFill>
                <a:srgbClr val="000000"/>
              </a:solidFill>
              <a:latin typeface="Raleway"/>
              <a:ea typeface="Raleway"/>
              <a:cs typeface="Raleway"/>
              <a:sym typeface="Raleway"/>
            </a:endParaRPr>
          </a:p>
        </p:txBody>
      </p:sp>
      <p:sp>
        <p:nvSpPr>
          <p:cNvPr id="556" name="Google Shape;556;g1069dad8cb3_0_12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GB" sz="1000">
                <a:latin typeface="Playfair Display"/>
                <a:ea typeface="Playfair Display"/>
                <a:cs typeface="Playfair Display"/>
                <a:sym typeface="Playfair Display"/>
              </a:rPr>
              <a:t>8</a:t>
            </a:fld>
            <a:endParaRPr sz="1000">
              <a:latin typeface="Playfair Display"/>
              <a:ea typeface="Playfair Display"/>
              <a:cs typeface="Playfair Display"/>
              <a:sym typeface="Playfair Display"/>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g1069dad8cb3_0_1051"/>
          <p:cNvSpPr txBox="1"/>
          <p:nvPr/>
        </p:nvSpPr>
        <p:spPr>
          <a:xfrm>
            <a:off x="379800" y="443350"/>
            <a:ext cx="6702000" cy="347100"/>
          </a:xfrm>
          <a:prstGeom prst="rect">
            <a:avLst/>
          </a:prstGeom>
          <a:noFill/>
          <a:ln>
            <a:noFill/>
          </a:ln>
        </p:spPr>
        <p:txBody>
          <a:bodyPr spcFirstLastPara="1" wrap="square" lIns="32025" tIns="37825" rIns="32025" bIns="37825" anchor="t" anchorCtr="0">
            <a:noAutofit/>
          </a:bodyPr>
          <a:lstStyle/>
          <a:p>
            <a:pPr marL="0" marR="0" lvl="0" indent="0" algn="l" rtl="0">
              <a:lnSpc>
                <a:spcPct val="100000"/>
              </a:lnSpc>
              <a:spcBef>
                <a:spcPts val="300"/>
              </a:spcBef>
              <a:spcAft>
                <a:spcPts val="0"/>
              </a:spcAft>
              <a:buClr>
                <a:srgbClr val="000000"/>
              </a:buClr>
              <a:buSzPts val="2000"/>
              <a:buFont typeface="Arial"/>
              <a:buNone/>
            </a:pPr>
            <a:r>
              <a:rPr lang="en-GB" sz="2000" b="1" i="0" u="none" strike="noStrike" cap="none">
                <a:solidFill>
                  <a:srgbClr val="000000"/>
                </a:solidFill>
                <a:latin typeface="Playfair Display"/>
                <a:ea typeface="Playfair Display"/>
                <a:cs typeface="Playfair Display"/>
                <a:sym typeface="Playfair Display"/>
              </a:rPr>
              <a:t>Potential outcomes from Discovery</a:t>
            </a:r>
            <a:endParaRPr sz="2000" b="0" i="0" u="none" strike="noStrike" cap="none">
              <a:solidFill>
                <a:srgbClr val="000000"/>
              </a:solidFill>
              <a:latin typeface="Playfair Display"/>
              <a:ea typeface="Playfair Display"/>
              <a:cs typeface="Playfair Display"/>
              <a:sym typeface="Playfair Display"/>
            </a:endParaRPr>
          </a:p>
        </p:txBody>
      </p:sp>
      <p:grpSp>
        <p:nvGrpSpPr>
          <p:cNvPr id="562" name="Google Shape;562;g1069dad8cb3_0_1051"/>
          <p:cNvGrpSpPr/>
          <p:nvPr/>
        </p:nvGrpSpPr>
        <p:grpSpPr>
          <a:xfrm>
            <a:off x="296790" y="862475"/>
            <a:ext cx="8457706" cy="9300"/>
            <a:chOff x="296790" y="862475"/>
            <a:chExt cx="8457706" cy="9300"/>
          </a:xfrm>
        </p:grpSpPr>
        <p:sp>
          <p:nvSpPr>
            <p:cNvPr id="563" name="Google Shape;563;g1069dad8cb3_0_1051"/>
            <p:cNvSpPr/>
            <p:nvPr/>
          </p:nvSpPr>
          <p:spPr>
            <a:xfrm flipH="1">
              <a:off x="296790" y="862475"/>
              <a:ext cx="2819100" cy="9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g1069dad8cb3_0_1051"/>
            <p:cNvSpPr/>
            <p:nvPr/>
          </p:nvSpPr>
          <p:spPr>
            <a:xfrm flipH="1">
              <a:off x="3116093" y="862475"/>
              <a:ext cx="2819100" cy="9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g1069dad8cb3_0_1051"/>
            <p:cNvSpPr/>
            <p:nvPr/>
          </p:nvSpPr>
          <p:spPr>
            <a:xfrm flipH="1">
              <a:off x="5935396" y="862475"/>
              <a:ext cx="2819100" cy="9300"/>
            </a:xfrm>
            <a:prstGeom prst="rect">
              <a:avLst/>
            </a:prstGeom>
            <a:solidFill>
              <a:srgbClr val="F8A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66" name="Google Shape;566;g1069dad8cb3_0_1051"/>
          <p:cNvPicPr preferRelativeResize="0"/>
          <p:nvPr/>
        </p:nvPicPr>
        <p:blipFill rotWithShape="1">
          <a:blip r:embed="rId3">
            <a:alphaModFix/>
          </a:blip>
          <a:srcRect/>
          <a:stretch/>
        </p:blipFill>
        <p:spPr>
          <a:xfrm>
            <a:off x="8060050" y="131217"/>
            <a:ext cx="694449" cy="666674"/>
          </a:xfrm>
          <a:prstGeom prst="rect">
            <a:avLst/>
          </a:prstGeom>
          <a:noFill/>
          <a:ln>
            <a:noFill/>
          </a:ln>
        </p:spPr>
      </p:pic>
      <p:sp>
        <p:nvSpPr>
          <p:cNvPr id="567" name="Google Shape;567;g1069dad8cb3_0_1051"/>
          <p:cNvSpPr/>
          <p:nvPr/>
        </p:nvSpPr>
        <p:spPr>
          <a:xfrm>
            <a:off x="333000" y="1601825"/>
            <a:ext cx="8457600" cy="666600"/>
          </a:xfrm>
          <a:prstGeom prst="rect">
            <a:avLst/>
          </a:prstGeom>
          <a:solidFill>
            <a:srgbClr val="F9FFFF"/>
          </a:solidFill>
          <a:ln>
            <a:noFill/>
          </a:ln>
          <a:effectLst>
            <a:outerShdw blurRad="85725" dist="47625" dir="5400000" algn="bl" rotWithShape="0">
              <a:srgbClr val="000000">
                <a:alpha val="20000"/>
              </a:srgbClr>
            </a:outerShdw>
          </a:effectLst>
        </p:spPr>
        <p:txBody>
          <a:bodyPr spcFirstLastPara="1" wrap="square" lIns="198000" tIns="90000"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400" b="1" i="0" u="none" strike="noStrike" cap="none">
                <a:solidFill>
                  <a:schemeClr val="dk2"/>
                </a:solidFill>
                <a:latin typeface="Roboto"/>
                <a:ea typeface="Roboto"/>
                <a:cs typeface="Roboto"/>
                <a:sym typeface="Roboto"/>
              </a:rPr>
              <a:t>Overall Outcome A:</a:t>
            </a:r>
            <a:r>
              <a:rPr lang="en-GB" sz="1400" b="1" i="1" u="none" strike="noStrike" cap="none">
                <a:solidFill>
                  <a:schemeClr val="dk2"/>
                </a:solidFill>
                <a:latin typeface="Roboto"/>
                <a:ea typeface="Roboto"/>
                <a:cs typeface="Roboto"/>
                <a:sym typeface="Roboto"/>
              </a:rPr>
              <a:t> </a:t>
            </a:r>
            <a:r>
              <a:rPr lang="en-GB" sz="1400" b="0" i="0" u="none" strike="noStrike" cap="none">
                <a:solidFill>
                  <a:schemeClr val="dk2"/>
                </a:solidFill>
                <a:latin typeface="Roboto"/>
                <a:ea typeface="Roboto"/>
                <a:cs typeface="Roboto"/>
                <a:sym typeface="Roboto"/>
              </a:rPr>
              <a:t>It is documented that a </a:t>
            </a:r>
            <a:r>
              <a:rPr lang="en-GB" sz="1400" b="1" i="1" u="none" strike="noStrike" cap="none">
                <a:solidFill>
                  <a:schemeClr val="dk1"/>
                </a:solidFill>
                <a:latin typeface="Roboto"/>
                <a:ea typeface="Roboto"/>
                <a:cs typeface="Roboto"/>
                <a:sym typeface="Roboto"/>
              </a:rPr>
              <a:t>PCoE is not needed</a:t>
            </a:r>
            <a:r>
              <a:rPr lang="en-GB" sz="1400" b="0" i="0" u="none" strike="noStrike" cap="none">
                <a:solidFill>
                  <a:schemeClr val="dk1"/>
                </a:solidFill>
                <a:latin typeface="Roboto"/>
                <a:ea typeface="Roboto"/>
                <a:cs typeface="Roboto"/>
                <a:sym typeface="Roboto"/>
              </a:rPr>
              <a:t> OR that something </a:t>
            </a:r>
            <a:r>
              <a:rPr lang="en-GB" sz="1400" b="1" i="1" u="none" strike="noStrike" cap="none">
                <a:solidFill>
                  <a:schemeClr val="dk1"/>
                </a:solidFill>
                <a:latin typeface="Roboto"/>
                <a:ea typeface="Roboto"/>
                <a:cs typeface="Roboto"/>
                <a:sym typeface="Roboto"/>
              </a:rPr>
              <a:t>different is needed.</a:t>
            </a:r>
            <a:endParaRPr sz="1700" b="1" i="1" u="none" strike="noStrike" cap="none">
              <a:solidFill>
                <a:schemeClr val="dk1"/>
              </a:solidFill>
              <a:latin typeface="Arial"/>
              <a:ea typeface="Arial"/>
              <a:cs typeface="Arial"/>
              <a:sym typeface="Arial"/>
            </a:endParaRPr>
          </a:p>
        </p:txBody>
      </p:sp>
      <p:sp>
        <p:nvSpPr>
          <p:cNvPr id="568" name="Google Shape;568;g1069dad8cb3_0_1051"/>
          <p:cNvSpPr/>
          <p:nvPr/>
        </p:nvSpPr>
        <p:spPr>
          <a:xfrm>
            <a:off x="333000" y="1601825"/>
            <a:ext cx="70800" cy="6666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g1069dad8cb3_0_1051"/>
          <p:cNvSpPr txBox="1"/>
          <p:nvPr/>
        </p:nvSpPr>
        <p:spPr>
          <a:xfrm>
            <a:off x="281811" y="1020000"/>
            <a:ext cx="8630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From Discovery we are trying to a) establish whether there is a need for a PCoE and b) if there is a need then we need to define what ‘Alpha’ services should be tested first as part of the implementation of the PCoE.</a:t>
            </a:r>
            <a:endParaRPr sz="1200" b="0" i="0" u="none" strike="noStrike" cap="none">
              <a:solidFill>
                <a:srgbClr val="000000"/>
              </a:solidFill>
              <a:latin typeface="Roboto"/>
              <a:ea typeface="Roboto"/>
              <a:cs typeface="Roboto"/>
              <a:sym typeface="Roboto"/>
            </a:endParaRPr>
          </a:p>
        </p:txBody>
      </p:sp>
      <p:sp>
        <p:nvSpPr>
          <p:cNvPr id="570" name="Google Shape;570;g1069dad8cb3_0_1051"/>
          <p:cNvSpPr/>
          <p:nvPr/>
        </p:nvSpPr>
        <p:spPr>
          <a:xfrm>
            <a:off x="333000" y="2592425"/>
            <a:ext cx="8457600" cy="1818600"/>
          </a:xfrm>
          <a:prstGeom prst="rect">
            <a:avLst/>
          </a:prstGeom>
          <a:solidFill>
            <a:srgbClr val="F9FFFF"/>
          </a:solidFill>
          <a:ln>
            <a:noFill/>
          </a:ln>
          <a:effectLst>
            <a:outerShdw blurRad="85725" dist="47625" dir="5400000" algn="bl" rotWithShape="0">
              <a:srgbClr val="000000">
                <a:alpha val="20000"/>
              </a:srgbClr>
            </a:outerShdw>
          </a:effectLst>
        </p:spPr>
        <p:txBody>
          <a:bodyPr spcFirstLastPara="1" wrap="square" lIns="198000" tIns="90000"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400" b="1" i="0" u="none" strike="noStrike" cap="none">
                <a:solidFill>
                  <a:schemeClr val="dk2"/>
                </a:solidFill>
                <a:latin typeface="Roboto"/>
                <a:ea typeface="Roboto"/>
                <a:cs typeface="Roboto"/>
                <a:sym typeface="Roboto"/>
              </a:rPr>
              <a:t>Overall Outcome B: </a:t>
            </a:r>
            <a:r>
              <a:rPr lang="en-GB" sz="1400" b="0" i="0" u="none" strike="noStrike" cap="none">
                <a:solidFill>
                  <a:schemeClr val="dk2"/>
                </a:solidFill>
                <a:latin typeface="Roboto"/>
                <a:ea typeface="Roboto"/>
                <a:cs typeface="Roboto"/>
                <a:sym typeface="Roboto"/>
              </a:rPr>
              <a:t>It is documented that </a:t>
            </a:r>
            <a:r>
              <a:rPr lang="en-GB" sz="1400" b="1" i="1" u="none" strike="noStrike" cap="none">
                <a:solidFill>
                  <a:schemeClr val="dk2"/>
                </a:solidFill>
                <a:latin typeface="Roboto"/>
                <a:ea typeface="Roboto"/>
                <a:cs typeface="Roboto"/>
                <a:sym typeface="Roboto"/>
              </a:rPr>
              <a:t>there is a need for a PCoE</a:t>
            </a:r>
            <a:r>
              <a:rPr lang="en-GB" sz="1400" b="0" i="0" u="none" strike="noStrike" cap="none">
                <a:solidFill>
                  <a:schemeClr val="dk2"/>
                </a:solidFill>
                <a:latin typeface="Roboto"/>
                <a:ea typeface="Roboto"/>
                <a:cs typeface="Roboto"/>
                <a:sym typeface="Roboto"/>
              </a:rPr>
              <a:t> and what the scope of the Alpha should be:</a:t>
            </a:r>
            <a:endParaRPr sz="1400" b="0" i="0" u="none" strike="noStrike" cap="none">
              <a:solidFill>
                <a:schemeClr val="dk2"/>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chemeClr val="dk2"/>
              </a:solidFill>
              <a:latin typeface="Roboto"/>
              <a:ea typeface="Roboto"/>
              <a:cs typeface="Roboto"/>
              <a:sym typeface="Roboto"/>
            </a:endParaRPr>
          </a:p>
          <a:p>
            <a:pPr marL="457200" marR="0" lvl="0" indent="-317500" algn="l" rtl="0">
              <a:lnSpc>
                <a:spcPct val="100000"/>
              </a:lnSpc>
              <a:spcBef>
                <a:spcPts val="0"/>
              </a:spcBef>
              <a:spcAft>
                <a:spcPts val="0"/>
              </a:spcAft>
              <a:buClr>
                <a:schemeClr val="accent1"/>
              </a:buClr>
              <a:buSzPts val="1400"/>
              <a:buFont typeface="Roboto"/>
              <a:buChar char="●"/>
            </a:pPr>
            <a:r>
              <a:rPr lang="en-GB" sz="1400" b="0" i="1" u="none" strike="noStrike" cap="none">
                <a:solidFill>
                  <a:schemeClr val="dk2"/>
                </a:solidFill>
                <a:latin typeface="Roboto"/>
                <a:ea typeface="Roboto"/>
                <a:cs typeface="Roboto"/>
                <a:sym typeface="Roboto"/>
              </a:rPr>
              <a:t>Identify</a:t>
            </a:r>
            <a:r>
              <a:rPr lang="en-GB" sz="1400" b="0" i="0" u="none" strike="noStrike" cap="none">
                <a:solidFill>
                  <a:schemeClr val="dk2"/>
                </a:solidFill>
                <a:latin typeface="Roboto"/>
                <a:ea typeface="Roboto"/>
                <a:cs typeface="Roboto"/>
                <a:sym typeface="Roboto"/>
              </a:rPr>
              <a:t> what solutions there are that can be tested in Alpha and their costs;</a:t>
            </a:r>
            <a:endParaRPr sz="1400" b="0" i="0" u="none" strike="noStrike" cap="none">
              <a:solidFill>
                <a:schemeClr val="dk2"/>
              </a:solidFill>
              <a:latin typeface="Roboto"/>
              <a:ea typeface="Roboto"/>
              <a:cs typeface="Roboto"/>
              <a:sym typeface="Roboto"/>
            </a:endParaRPr>
          </a:p>
          <a:p>
            <a:pPr marL="457200" marR="0" lvl="0" indent="-317500" algn="l" rtl="0">
              <a:lnSpc>
                <a:spcPct val="100000"/>
              </a:lnSpc>
              <a:spcBef>
                <a:spcPts val="0"/>
              </a:spcBef>
              <a:spcAft>
                <a:spcPts val="0"/>
              </a:spcAft>
              <a:buClr>
                <a:schemeClr val="accent1"/>
              </a:buClr>
              <a:buSzPts val="1400"/>
              <a:buFont typeface="Roboto"/>
              <a:buChar char="●"/>
            </a:pPr>
            <a:r>
              <a:rPr lang="en-GB" sz="1400" b="0" i="1" u="none" strike="noStrike" cap="none">
                <a:solidFill>
                  <a:schemeClr val="dk2"/>
                </a:solidFill>
                <a:latin typeface="Roboto"/>
                <a:ea typeface="Roboto"/>
                <a:cs typeface="Roboto"/>
                <a:sym typeface="Roboto"/>
              </a:rPr>
              <a:t>Test</a:t>
            </a:r>
            <a:r>
              <a:rPr lang="en-GB" sz="1400" b="0" i="0" u="none" strike="noStrike" cap="none">
                <a:solidFill>
                  <a:schemeClr val="dk2"/>
                </a:solidFill>
                <a:latin typeface="Roboto"/>
                <a:ea typeface="Roboto"/>
                <a:cs typeface="Roboto"/>
                <a:sym typeface="Roboto"/>
              </a:rPr>
              <a:t> how the solutions meet the needs of users and their efficacy in solving the problems identified;</a:t>
            </a:r>
            <a:endParaRPr sz="1400" b="0" i="0" u="none" strike="noStrike" cap="none">
              <a:solidFill>
                <a:schemeClr val="dk2"/>
              </a:solidFill>
              <a:latin typeface="Roboto"/>
              <a:ea typeface="Roboto"/>
              <a:cs typeface="Roboto"/>
              <a:sym typeface="Roboto"/>
            </a:endParaRPr>
          </a:p>
          <a:p>
            <a:pPr marL="457200" marR="0" lvl="0" indent="-317500" algn="l" rtl="0">
              <a:lnSpc>
                <a:spcPct val="100000"/>
              </a:lnSpc>
              <a:spcBef>
                <a:spcPts val="0"/>
              </a:spcBef>
              <a:spcAft>
                <a:spcPts val="0"/>
              </a:spcAft>
              <a:buClr>
                <a:schemeClr val="accent1"/>
              </a:buClr>
              <a:buSzPts val="1400"/>
              <a:buFont typeface="Roboto"/>
              <a:buChar char="●"/>
            </a:pPr>
            <a:r>
              <a:rPr lang="en-GB" sz="1400" b="0" i="1" u="none" strike="noStrike" cap="none">
                <a:solidFill>
                  <a:schemeClr val="dk2"/>
                </a:solidFill>
                <a:latin typeface="Roboto"/>
                <a:ea typeface="Roboto"/>
                <a:cs typeface="Roboto"/>
                <a:sym typeface="Roboto"/>
              </a:rPr>
              <a:t>Understand </a:t>
            </a:r>
            <a:r>
              <a:rPr lang="en-GB" sz="1400" b="0" i="0" u="none" strike="noStrike" cap="none">
                <a:solidFill>
                  <a:schemeClr val="dk2"/>
                </a:solidFill>
                <a:latin typeface="Roboto"/>
                <a:ea typeface="Roboto"/>
                <a:cs typeface="Roboto"/>
                <a:sym typeface="Roboto"/>
              </a:rPr>
              <a:t>how a PCoE should be practically delivered; and</a:t>
            </a:r>
            <a:endParaRPr sz="1400" b="0" i="0" u="none" strike="noStrike" cap="none">
              <a:solidFill>
                <a:schemeClr val="dk2"/>
              </a:solidFill>
              <a:latin typeface="Roboto"/>
              <a:ea typeface="Roboto"/>
              <a:cs typeface="Roboto"/>
              <a:sym typeface="Roboto"/>
            </a:endParaRPr>
          </a:p>
          <a:p>
            <a:pPr marL="457200" marR="0" lvl="0" indent="-317500" algn="l" rtl="0">
              <a:lnSpc>
                <a:spcPct val="100000"/>
              </a:lnSpc>
              <a:spcBef>
                <a:spcPts val="0"/>
              </a:spcBef>
              <a:spcAft>
                <a:spcPts val="0"/>
              </a:spcAft>
              <a:buClr>
                <a:schemeClr val="accent1"/>
              </a:buClr>
              <a:buSzPts val="1400"/>
              <a:buFont typeface="Roboto"/>
              <a:buChar char="●"/>
            </a:pPr>
            <a:r>
              <a:rPr lang="en-GB" sz="1400" b="0" i="1" u="none" strike="noStrike" cap="none">
                <a:solidFill>
                  <a:schemeClr val="dk2"/>
                </a:solidFill>
                <a:latin typeface="Roboto"/>
                <a:ea typeface="Roboto"/>
                <a:cs typeface="Roboto"/>
                <a:sym typeface="Roboto"/>
              </a:rPr>
              <a:t>Define </a:t>
            </a:r>
            <a:r>
              <a:rPr lang="en-GB" sz="1400" b="0" i="0" u="none" strike="noStrike" cap="none">
                <a:solidFill>
                  <a:schemeClr val="dk2"/>
                </a:solidFill>
                <a:latin typeface="Roboto"/>
                <a:ea typeface="Roboto"/>
                <a:cs typeface="Roboto"/>
                <a:sym typeface="Roboto"/>
              </a:rPr>
              <a:t>the ‘Beta’ service to be developed and launched should be Alpha be successful.</a:t>
            </a:r>
            <a:endParaRPr sz="1400" b="0" i="0" u="none" strike="noStrike" cap="none">
              <a:solidFill>
                <a:schemeClr val="dk2"/>
              </a:solidFill>
              <a:latin typeface="Roboto"/>
              <a:ea typeface="Roboto"/>
              <a:cs typeface="Roboto"/>
              <a:sym typeface="Roboto"/>
            </a:endParaRPr>
          </a:p>
        </p:txBody>
      </p:sp>
      <p:sp>
        <p:nvSpPr>
          <p:cNvPr id="571" name="Google Shape;571;g1069dad8cb3_0_1051"/>
          <p:cNvSpPr/>
          <p:nvPr/>
        </p:nvSpPr>
        <p:spPr>
          <a:xfrm>
            <a:off x="333000" y="2592425"/>
            <a:ext cx="70800" cy="1818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g1069dad8cb3_0_105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GB" sz="1000">
                <a:latin typeface="Playfair Display"/>
                <a:ea typeface="Playfair Display"/>
                <a:cs typeface="Playfair Display"/>
                <a:sym typeface="Playfair Display"/>
              </a:rPr>
              <a:t>9</a:t>
            </a:fld>
            <a:endParaRPr sz="1000">
              <a:latin typeface="Playfair Display"/>
              <a:ea typeface="Playfair Display"/>
              <a:cs typeface="Playfair Display"/>
              <a:sym typeface="Playfair Display"/>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pside (Primary)">
      <a:dk1>
        <a:srgbClr val="151E28"/>
      </a:dk1>
      <a:lt1>
        <a:srgbClr val="D9D6DF"/>
      </a:lt1>
      <a:dk2>
        <a:srgbClr val="35383A"/>
      </a:dk2>
      <a:lt2>
        <a:srgbClr val="F7F7F9"/>
      </a:lt2>
      <a:accent1>
        <a:srgbClr val="66DFA9"/>
      </a:accent1>
      <a:accent2>
        <a:srgbClr val="49C0F9"/>
      </a:accent2>
      <a:accent3>
        <a:srgbClr val="FFFFFF"/>
      </a:accent3>
      <a:accent4>
        <a:srgbClr val="FFF6FC"/>
      </a:accent4>
      <a:accent5>
        <a:srgbClr val="FDFBFF"/>
      </a:accent5>
      <a:accent6>
        <a:srgbClr val="FDFBFF"/>
      </a:accent6>
      <a:hlink>
        <a:srgbClr val="FDFBFF"/>
      </a:hlink>
      <a:folHlink>
        <a:srgbClr val="FDFB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Upside (Primary)">
      <a:dk1>
        <a:srgbClr val="151E28"/>
      </a:dk1>
      <a:lt1>
        <a:srgbClr val="D9D6DF"/>
      </a:lt1>
      <a:dk2>
        <a:srgbClr val="35383A"/>
      </a:dk2>
      <a:lt2>
        <a:srgbClr val="F7F7F9"/>
      </a:lt2>
      <a:accent1>
        <a:srgbClr val="66DFA9"/>
      </a:accent1>
      <a:accent2>
        <a:srgbClr val="49C0F9"/>
      </a:accent2>
      <a:accent3>
        <a:srgbClr val="FFFFFF"/>
      </a:accent3>
      <a:accent4>
        <a:srgbClr val="FFF6FC"/>
      </a:accent4>
      <a:accent5>
        <a:srgbClr val="FDFBFF"/>
      </a:accent5>
      <a:accent6>
        <a:srgbClr val="FDFBFF"/>
      </a:accent6>
      <a:hlink>
        <a:srgbClr val="FDFBFF"/>
      </a:hlink>
      <a:folHlink>
        <a:srgbClr val="FDFB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5.xml.rels>&#65279;<?xml version="1.0" encoding="utf-8"?><Relationships xmlns="http://schemas.openxmlformats.org/package/2006/relationships"><Relationship Type="http://schemas.openxmlformats.org/officeDocument/2006/relationships/customXmlProps" Target="/customXML/itemProps5.xml" Id="Rd3c4172d526e4b2384ade4b889302c76" /></Relationships>
</file>

<file path=customXML/item5.xml><?xml version="1.0" encoding="utf-8"?>
<metadata xmlns="http://www.objective.com/ecm/document/metadata/FF3C5B18883D4E21973B57C2EEED7FD1" version="1.0.0">
  <systemFields>
    <field name="Objective-Id">
      <value order="0">A38547911</value>
    </field>
    <field name="Objective-Title">
      <value order="0">Welsh Gov PCoE_Show and Tell 2</value>
    </field>
    <field name="Objective-Description">
      <value order="0"/>
    </field>
    <field name="Objective-CreationStamp">
      <value order="0">2022-02-11T14:57:24Z</value>
    </field>
    <field name="Objective-IsApproved">
      <value order="0">false</value>
    </field>
    <field name="Objective-IsPublished">
      <value order="0">true</value>
    </field>
    <field name="Objective-DatePublished">
      <value order="0">2022-02-11T14:58:51Z</value>
    </field>
    <field name="Objective-ModificationStamp">
      <value order="0">2022-02-11T14:58:51Z</value>
    </field>
    <field name="Objective-Owner">
      <value order="0">Williams, Bethan (ESNR - Commercial Procurement - Operations - Communications)</value>
    </field>
    <field name="Objective-Path">
      <value order="0">Objective Global Folder:Business File Plan:Economy, Skills &amp; Natural Resources (ESNR):Economy, Skills &amp; Natural Resources (ESNR) - Commercial Procurement - Operations Branch:1 - Save:Commercial Procurement - Operations Branch - Communications &amp; Government Business:Government Business:Commissions:Ministerial Business:Ministers:Minister for Finance and Local Government:Ministerial Advice - Commercial Procurement - 2022 - Rebecca Evans MS - Minister for Finance and Local Government:MA/RE/0391/22 - Findings from the Procurement Centre of Excellence Discovery and Next Steps</value>
    </field>
    <field name="Objective-Parent">
      <value order="0">MA/RE/0391/22 - Findings from the Procurement Centre of Excellence Discovery and Next Steps</value>
    </field>
    <field name="Objective-State">
      <value order="0">Published</value>
    </field>
    <field name="Objective-VersionId">
      <value order="0">vA74997875</value>
    </field>
    <field name="Objective-Version">
      <value order="0">1.0</value>
    </field>
    <field name="Objective-VersionNumber">
      <value order="0">1</value>
    </field>
    <field name="Objective-VersionComment">
      <value order="0">First version</value>
    </field>
    <field name="Objective-FileNumber">
      <value order="0">qA1504053</value>
    </field>
    <field name="Objective-Classification">
      <value order="0">Official</value>
    </field>
    <field name="Objective-Caveats">
      <value order="0"/>
    </field>
  </systemFields>
  <catalogues>
    <catalogue name="Document Type Catalogue" type="type" ori="id:cA14">
      <field name="Objective-Date Acquired">
        <value order="0"/>
      </field>
      <field name="Objective-Official Translation">
        <value order="0"/>
      </field>
      <field name="Objective-Connect Creator">
        <value order="0"/>
      </field>
    </catalogue>
  </catalogues>
</metadata>
</file>

<file path=customXML/itemProps5.xml><?xml version="1.0" encoding="utf-8"?>
<ds:datastoreItem xmlns:ds="http://schemas.openxmlformats.org/officeDocument/2006/customXml" ds:itemID="{5745109E-2DDF-40CB-AC2B-FF9B10C90820}">
  <ds:schemaRefs>
    <ds:schemaRef ds:uri="http://www.objective.com/ecm/document/metadata/FF3C5B18883D4E21973B57C2EEED7FD1"/>
  </ds:schemaRefs>
</ds:datastoreItem>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F6928D5F22F3C9499FAE85CC779B1B03" ma:contentTypeVersion="13" ma:contentTypeDescription="Create a new document." ma:contentTypeScope="" ma:versionID="2e014d6f804315818b63e5a3860c6b71">
  <xsd:schema xmlns:xsd="http://www.w3.org/2001/XMLSchema" xmlns:xs="http://www.w3.org/2001/XMLSchema" xmlns:p="http://schemas.microsoft.com/office/2006/metadata/properties" xmlns:ns3="b04c1acd-daa7-414d-848b-b7e9d95ff698" xmlns:ns4="aa77fa82-f32f-4a3e-b24a-3bfd3e5bd3e6" targetNamespace="http://schemas.microsoft.com/office/2006/metadata/properties" ma:root="true" ma:fieldsID="212f935d1b75ffebdb4c667df596f4cf" ns3:_="" ns4:_="">
    <xsd:import namespace="b04c1acd-daa7-414d-848b-b7e9d95ff698"/>
    <xsd:import namespace="aa77fa82-f32f-4a3e-b24a-3bfd3e5bd3e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4c1acd-daa7-414d-848b-b7e9d95ff6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a77fa82-f32f-4a3e-b24a-3bfd3e5bd3e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F3CD6F-CEFF-46F2-BD3E-0CD0A1E140DA}">
  <ds:schemaRefs>
    <ds:schemaRef ds:uri="http://schemas.microsoft.com/sharepoint/v3/contenttype/forms"/>
  </ds:schemaRefs>
</ds:datastoreItem>
</file>

<file path=customXml/itemProps2.xml><?xml version="1.0" encoding="utf-8"?>
<ds:datastoreItem xmlns:ds="http://schemas.openxmlformats.org/officeDocument/2006/customXml" ds:itemID="{10F64565-B812-439E-8942-2F6F13A97E9D}">
  <ds:schemaRefs>
    <ds:schemaRef ds:uri="http://schemas.microsoft.com/office/2006/documentManagement/types"/>
    <ds:schemaRef ds:uri="b04c1acd-daa7-414d-848b-b7e9d95ff698"/>
    <ds:schemaRef ds:uri="http://purl.org/dc/elements/1.1/"/>
    <ds:schemaRef ds:uri="http://schemas.microsoft.com/office/2006/metadata/properties"/>
    <ds:schemaRef ds:uri="aa77fa82-f32f-4a3e-b24a-3bfd3e5bd3e6"/>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4.xml><?xml version="1.0" encoding="utf-8"?>
<ds:datastoreItem xmlns:ds="http://schemas.openxmlformats.org/officeDocument/2006/customXml" ds:itemID="{E04A9D0C-027B-4D40-9A4C-3280AEDC11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4c1acd-daa7-414d-848b-b7e9d95ff698"/>
    <ds:schemaRef ds:uri="aa77fa82-f32f-4a3e-b24a-3bfd3e5bd3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TotalTime>
  <Words>3879</Words>
  <Application>Microsoft Office PowerPoint</Application>
  <PresentationFormat>On-screen Show (16:9)</PresentationFormat>
  <Paragraphs>330</Paragraphs>
  <Slides>26</Slides>
  <Notes>26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26</vt:i4>
      </vt:variant>
    </vt:vector>
  </HeadingPairs>
  <TitlesOfParts>
    <vt:vector size="36" baseType="lpstr">
      <vt:lpstr>Arial</vt:lpstr>
      <vt:lpstr>Helvetica Neue</vt:lpstr>
      <vt:lpstr>Raleway</vt:lpstr>
      <vt:lpstr>Calibri</vt:lpstr>
      <vt:lpstr>Playfair Display</vt:lpstr>
      <vt:lpstr>Helvetica Neue Light</vt:lpstr>
      <vt:lpstr>Roboto</vt:lpstr>
      <vt:lpstr>Office Theme</vt:lpstr>
      <vt:lpstr>2_Custom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Nicholson, David (ESNR - Commercial Procurement - Digital &amp; ICT)</dc:creator>
  <cp:lastModifiedBy>Nicholson, David (ESNR - Commercial Procurement - Digital &amp; ICT)</cp:lastModifiedBy>
  <cp:revision>7</cp:revision>
  <dcterms:modified xsi:type="dcterms:W3CDTF">2022-02-11T12:04:20Z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0x010100F6928D5F22F3C9499FAE85CC779B1B03</vt:lpwstr>
  </property>
  <property fmtid="{D5CDD505-2E9C-101B-9397-08002B2CF9AE}" pid="3" name="Objective-Id">
    <vt:lpwstr>A38547911</vt:lpwstr>
  </property>
  <property fmtid="{D5CDD505-2E9C-101B-9397-08002B2CF9AE}" pid="4" name="Objective-Title">
    <vt:lpwstr>Welsh Gov PCoE_Show and Tell 2</vt:lpwstr>
  </property>
  <property fmtid="{D5CDD505-2E9C-101B-9397-08002B2CF9AE}" pid="5" name="Objective-Description">
    <vt:lpwstr/>
  </property>
  <property fmtid="{D5CDD505-2E9C-101B-9397-08002B2CF9AE}" pid="6" name="Objective-CreationStamp">
    <vt:filetime>2022-02-11T14:57:28Z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2022-02-11T14:58:51Z</vt:filetime>
  </property>
  <property fmtid="{D5CDD505-2E9C-101B-9397-08002B2CF9AE}" pid="10" name="Objective-ModificationStamp">
    <vt:filetime>2022-02-11T14:58:51Z</vt:filetime>
  </property>
  <property fmtid="{D5CDD505-2E9C-101B-9397-08002B2CF9AE}" pid="11" name="Objective-Owner">
    <vt:lpwstr>Williams, Bethan (ESNR - Commercial Procurement - Operations - Communications)</vt:lpwstr>
  </property>
  <property fmtid="{D5CDD505-2E9C-101B-9397-08002B2CF9AE}" pid="12" name="Objective-Path">
    <vt:lpwstr>Objective Global Folder:Business File Plan:Economy, Skills &amp; Natural Resources (ESNR):Economy, Skills &amp; Natural Resources (ESNR) - Commercial Procurement - Operations Branch:1 - Save:Commercial Procurement - Operations Branch - Communications &amp; Government Business:Government Business:Commissions:Ministerial Business:Ministers:Minister for Finance and Local Government:Ministerial Advice - Commercial Procurement - 2022 - Rebecca Evans MS - Minister for Finance and Local Government:MA/RE/0391/22 - Findings from the Procurement Centre of Excellence Discovery and Next Steps:</vt:lpwstr>
  </property>
  <property fmtid="{D5CDD505-2E9C-101B-9397-08002B2CF9AE}" pid="13" name="Objective-Parent">
    <vt:lpwstr>MA/RE/0391/22 - Findings from the Procurement Centre of Excellence Discovery and Next Steps</vt:lpwstr>
  </property>
  <property fmtid="{D5CDD505-2E9C-101B-9397-08002B2CF9AE}" pid="14" name="Objective-State">
    <vt:lpwstr>Published</vt:lpwstr>
  </property>
  <property fmtid="{D5CDD505-2E9C-101B-9397-08002B2CF9AE}" pid="15" name="Objective-VersionId">
    <vt:lpwstr>vA74997875</vt:lpwstr>
  </property>
  <property fmtid="{D5CDD505-2E9C-101B-9397-08002B2CF9AE}" pid="16" name="Objective-Version">
    <vt:lpwstr>1.0</vt:lpwstr>
  </property>
  <property fmtid="{D5CDD505-2E9C-101B-9397-08002B2CF9AE}" pid="17" name="Objective-VersionNumber">
    <vt:r8>1</vt:r8>
  </property>
  <property fmtid="{D5CDD505-2E9C-101B-9397-08002B2CF9AE}" pid="18" name="Objective-VersionComment">
    <vt:lpwstr>First version</vt:lpwstr>
  </property>
  <property fmtid="{D5CDD505-2E9C-101B-9397-08002B2CF9AE}" pid="19" name="Objective-FileNumber">
    <vt:lpwstr/>
  </property>
  <property fmtid="{D5CDD505-2E9C-101B-9397-08002B2CF9AE}" pid="20" name="Objective-Classification">
    <vt:lpwstr>[Inherited - Official]</vt:lpwstr>
  </property>
  <property fmtid="{D5CDD505-2E9C-101B-9397-08002B2CF9AE}" pid="21" name="Objective-Caveats">
    <vt:lpwstr/>
  </property>
  <property fmtid="{D5CDD505-2E9C-101B-9397-08002B2CF9AE}" pid="22" name="Objective-Date Acquired">
    <vt:lpwstr/>
  </property>
  <property fmtid="{D5CDD505-2E9C-101B-9397-08002B2CF9AE}" pid="23" name="Objective-Official Translation">
    <vt:lpwstr/>
  </property>
  <property fmtid="{D5CDD505-2E9C-101B-9397-08002B2CF9AE}" pid="24" name="Objective-Connect Creator">
    <vt:lpwstr/>
  </property>
  <property fmtid="{D5CDD505-2E9C-101B-9397-08002B2CF9AE}" pid="25" name="Objective-Comment">
    <vt:lpwstr/>
  </property>
</Properties>
</file>