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6" r:id="rId5"/>
  </p:sldMasterIdLst>
  <p:notesMasterIdLst>
    <p:notesMasterId r:id="rId17"/>
  </p:notesMasterIdLst>
  <p:sldIdLst>
    <p:sldId id="256" r:id="rId6"/>
    <p:sldId id="259" r:id="rId7"/>
    <p:sldId id="260" r:id="rId8"/>
    <p:sldId id="261" r:id="rId9"/>
    <p:sldId id="262" r:id="rId10"/>
    <p:sldId id="263" r:id="rId11"/>
    <p:sldId id="264" r:id="rId12"/>
    <p:sldId id="265" r:id="rId13"/>
    <p:sldId id="266" r:id="rId14"/>
    <p:sldId id="267" r:id="rId15"/>
    <p:sldId id="269" r:id="rId16"/>
  </p:sldIdLst>
  <p:sldSz cx="9144000" cy="5143500" type="screen16x9"/>
  <p:notesSz cx="6858000" cy="9144000"/>
  <p:embeddedFontLst>
    <p:embeddedFont>
      <p:font typeface="Gill Sans" panose="020B0604020202020204" charset="0"/>
      <p:regular r:id="rId18"/>
      <p:bold r:id="rId19"/>
    </p:embeddedFont>
    <p:embeddedFont>
      <p:font typeface="Helvetica Neue Light" panose="020B0604020202020204" charset="0"/>
      <p:regular r:id="rId20"/>
      <p:bold r:id="rId21"/>
      <p:italic r:id="rId22"/>
      <p:boldItalic r:id="rId23"/>
    </p:embeddedFont>
    <p:embeddedFont>
      <p:font typeface="Playfair Display SemiBold"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Lato" panose="020B060402020202020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Raleway" panose="020B0604020202020204" charset="0"/>
      <p:regular r:id="rId44"/>
      <p:bold r:id="rId45"/>
      <p:italic r:id="rId46"/>
      <p:boldItalic r:id="rId47"/>
    </p:embeddedFont>
    <p:embeddedFont>
      <p:font typeface="Playfair Display"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0" roundtripDataSignature="AMtx7mg3VseTdUbZADx1trPURZSaTva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7AAD63-0800-48A3-8BF6-D11B0C3E364E}">
  <a:tblStyle styleId="{C57AAD63-0800-48A3-8BF6-D11B0C3E36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203662-6CD5-4C85-8839-A218C650B41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700" y="84"/>
      </p:cViewPr>
      <p:guideLst>
        <p:guide orient="horz" pos="162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font" Target="fonts/font1.fntdata" Id="rId18" /><Relationship Type="http://schemas.openxmlformats.org/officeDocument/2006/relationships/font" Target="fonts/font9.fntdata" Id="rId26" /><Relationship Type="http://schemas.openxmlformats.org/officeDocument/2006/relationships/font" Target="fonts/font22.fntdata" Id="rId39" /><Relationship Type="http://schemas.openxmlformats.org/officeDocument/2006/relationships/font" Target="fonts/font4.fntdata" Id="rId21" /><Relationship Type="http://schemas.openxmlformats.org/officeDocument/2006/relationships/font" Target="fonts/font17.fntdata" Id="rId34" /><Relationship Type="http://schemas.openxmlformats.org/officeDocument/2006/relationships/font" Target="fonts/font25.fntdata" Id="rId42" /><Relationship Type="http://schemas.openxmlformats.org/officeDocument/2006/relationships/font" Target="fonts/font30.fntdata" Id="rId47" /><Relationship Type="http://schemas.openxmlformats.org/officeDocument/2006/relationships/font" Target="fonts/font33.fntdata" Id="rId50" /><Relationship Type="http://schemas.openxmlformats.org/officeDocument/2006/relationships/presProps" Target="presProps.xml" Id="rId14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notesMaster" Target="notesMasters/notesMaster1.xml" Id="rId17" /><Relationship Type="http://schemas.openxmlformats.org/officeDocument/2006/relationships/font" Target="fonts/font8.fntdata" Id="rId25" /><Relationship Type="http://schemas.openxmlformats.org/officeDocument/2006/relationships/font" Target="fonts/font16.fntdata" Id="rId33" /><Relationship Type="http://schemas.openxmlformats.org/officeDocument/2006/relationships/font" Target="fonts/font21.fntdata" Id="rId38" /><Relationship Type="http://schemas.openxmlformats.org/officeDocument/2006/relationships/font" Target="fonts/font29.fntdata" Id="rId46"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font" Target="fonts/font3.fntdata" Id="rId20" /><Relationship Type="http://schemas.openxmlformats.org/officeDocument/2006/relationships/font" Target="fonts/font12.fntdata" Id="rId29" /><Relationship Type="http://schemas.openxmlformats.org/officeDocument/2006/relationships/font" Target="fonts/font24.fntdata" Id="rId41" /><Relationship Type="http://customschemas.google.com/relationships/presentationmetadata" Target="metadata" Id="rId14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font" Target="fonts/font7.fntdata" Id="rId24" /><Relationship Type="http://schemas.openxmlformats.org/officeDocument/2006/relationships/font" Target="fonts/font15.fntdata" Id="rId32" /><Relationship Type="http://schemas.openxmlformats.org/officeDocument/2006/relationships/font" Target="fonts/font20.fntdata" Id="rId37" /><Relationship Type="http://schemas.openxmlformats.org/officeDocument/2006/relationships/font" Target="fonts/font23.fntdata" Id="rId40" /><Relationship Type="http://schemas.openxmlformats.org/officeDocument/2006/relationships/font" Target="fonts/font28.fntdata" Id="rId45" /><Relationship Type="http://schemas.openxmlformats.org/officeDocument/2006/relationships/tableStyles" Target="tableStyles.xml" Id="rId144"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font" Target="fonts/font6.fntdata" Id="rId23" /><Relationship Type="http://schemas.openxmlformats.org/officeDocument/2006/relationships/font" Target="fonts/font11.fntdata" Id="rId28" /><Relationship Type="http://schemas.openxmlformats.org/officeDocument/2006/relationships/font" Target="fonts/font19.fntdata" Id="rId36" /><Relationship Type="http://schemas.openxmlformats.org/officeDocument/2006/relationships/font" Target="fonts/font32.fntdata" Id="rId49" /><Relationship Type="http://schemas.openxmlformats.org/officeDocument/2006/relationships/slide" Target="slides/slide5.xml" Id="rId10" /><Relationship Type="http://schemas.openxmlformats.org/officeDocument/2006/relationships/font" Target="fonts/font2.fntdata" Id="rId19" /><Relationship Type="http://schemas.openxmlformats.org/officeDocument/2006/relationships/font" Target="fonts/font14.fntdata" Id="rId31" /><Relationship Type="http://schemas.openxmlformats.org/officeDocument/2006/relationships/font" Target="fonts/font27.fntdata" Id="rId44" /><Relationship Type="http://schemas.openxmlformats.org/officeDocument/2006/relationships/theme" Target="theme/theme1.xml" Id="rId143"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font" Target="fonts/font5.fntdata" Id="rId22" /><Relationship Type="http://schemas.openxmlformats.org/officeDocument/2006/relationships/font" Target="fonts/font10.fntdata" Id="rId27" /><Relationship Type="http://schemas.openxmlformats.org/officeDocument/2006/relationships/font" Target="fonts/font13.fntdata" Id="rId30" /><Relationship Type="http://schemas.openxmlformats.org/officeDocument/2006/relationships/font" Target="fonts/font18.fntdata" Id="rId35" /><Relationship Type="http://schemas.openxmlformats.org/officeDocument/2006/relationships/font" Target="fonts/font26.fntdata" Id="rId43" /><Relationship Type="http://schemas.openxmlformats.org/officeDocument/2006/relationships/font" Target="fonts/font31.fntdata" Id="rId48" /><Relationship Type="http://schemas.openxmlformats.org/officeDocument/2006/relationships/slide" Target="slides/slide3.xml" Id="rId8" /><Relationship Type="http://schemas.openxmlformats.org/officeDocument/2006/relationships/font" Target="fonts/font34.fntdata" Id="rId51" /><Relationship Type="http://schemas.openxmlformats.org/officeDocument/2006/relationships/viewProps" Target="viewProps.xml" Id="rId142" /><Relationship Type="http://schemas.openxmlformats.org/officeDocument/2006/relationships/customXml" Target="../customXml/item3.xml" Id="rId3" /><Relationship Type="http://schemas.openxmlformats.org/officeDocument/2006/relationships/customXml" Target="/customXML/item4.xml" Id="R77a4d9f8f5454d85"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946"/>
            <a:ext cx="5486400" cy="3600000"/>
          </a:xfrm>
          <a:prstGeom prst="rect">
            <a:avLst/>
          </a:prstGeom>
          <a:noFill/>
          <a:ln>
            <a:noFill/>
          </a:ln>
        </p:spPr>
        <p:txBody>
          <a:bodyPr spcFirstLastPara="1" wrap="square" lIns="44300" tIns="22150" rIns="44300" bIns="22150" anchor="t" anchorCtr="0">
            <a:noAutofit/>
          </a:bodyPr>
          <a:lstStyle/>
          <a:p>
            <a:pPr marL="0" lvl="0" indent="0" algn="l" rtl="0">
              <a:lnSpc>
                <a:spcPct val="100000"/>
              </a:lnSpc>
              <a:spcBef>
                <a:spcPts val="0"/>
              </a:spcBef>
              <a:spcAft>
                <a:spcPts val="0"/>
              </a:spcAft>
              <a:buSzPts val="700"/>
              <a:buNone/>
            </a:pPr>
            <a:endParaRPr/>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d51b1cb3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10d51b1cb33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d51b1cb33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10d51b1cb33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758ba635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10758ba6353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c1440fb3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10c1440fb37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d51b1cb33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0d51b1cb33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d51b1cb33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0d51b1cb33_0_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c1440fb37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10c1440fb37_0_8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d51b1cb3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10d51b1cb33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e695e5fb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0e695e5fbc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c1440fb37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0c1440fb37_0_9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2_Title">
    <p:bg>
      <p:bgPr>
        <a:solidFill>
          <a:schemeClr val="lt2"/>
        </a:solidFill>
        <a:effectLst/>
      </p:bgPr>
    </p:bg>
    <p:spTree>
      <p:nvGrpSpPr>
        <p:cNvPr id="1" name="Shape 7"/>
        <p:cNvGrpSpPr/>
        <p:nvPr/>
      </p:nvGrpSpPr>
      <p:grpSpPr>
        <a:xfrm>
          <a:off x="0" y="0"/>
          <a:ext cx="0" cy="0"/>
          <a:chOff x="0" y="0"/>
          <a:chExt cx="0" cy="0"/>
        </a:xfrm>
      </p:grpSpPr>
      <p:sp>
        <p:nvSpPr>
          <p:cNvPr id="8" name="Google Shape;8;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Main slide ">
  <p:cSld name="2_Main slide ">
    <p:spTree>
      <p:nvGrpSpPr>
        <p:cNvPr id="1" name="Shape 9"/>
        <p:cNvGrpSpPr/>
        <p:nvPr/>
      </p:nvGrpSpPr>
      <p:grpSpPr>
        <a:xfrm>
          <a:off x="0" y="0"/>
          <a:ext cx="0" cy="0"/>
          <a:chOff x="0" y="0"/>
          <a:chExt cx="0" cy="0"/>
        </a:xfrm>
      </p:grpSpPr>
      <p:sp>
        <p:nvSpPr>
          <p:cNvPr id="10" name="Google Shape;10;gc725d39cfe_0_7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gf6585f6e4e_0_97"/>
          <p:cNvSpPr/>
          <p:nvPr/>
        </p:nvSpPr>
        <p:spPr>
          <a:xfrm>
            <a:off x="-8881" y="4787865"/>
            <a:ext cx="9153000" cy="360000"/>
          </a:xfrm>
          <a:prstGeom prst="rect">
            <a:avLst/>
          </a:prstGeom>
          <a:solidFill>
            <a:srgbClr val="0053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f6585f6e4e_0_9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f6585f6e4e_0_9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gf6585f6e4e_0_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6" name="Google Shape;16;gf6585f6e4e_0_97"/>
          <p:cNvSpPr txBox="1">
            <a:spLocks noGrp="1"/>
          </p:cNvSpPr>
          <p:nvPr>
            <p:ph type="title"/>
          </p:nvPr>
        </p:nvSpPr>
        <p:spPr>
          <a:xfrm>
            <a:off x="3609173" y="258263"/>
            <a:ext cx="5223000" cy="5886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2400"/>
              <a:buFont typeface="Arial"/>
              <a:buNone/>
              <a:defRPr sz="2400" b="0" i="0" u="none" strike="noStrike" cap="none">
                <a:solidFill>
                  <a:srgbClr val="005799"/>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 name="Google Shape;17;gf6585f6e4e_0_97"/>
          <p:cNvSpPr txBox="1">
            <a:spLocks noGrp="1"/>
          </p:cNvSpPr>
          <p:nvPr>
            <p:ph type="body" idx="1"/>
          </p:nvPr>
        </p:nvSpPr>
        <p:spPr>
          <a:xfrm>
            <a:off x="311700" y="1536634"/>
            <a:ext cx="8520600" cy="89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3000"/>
              <a:buFont typeface="Arial"/>
              <a:buNone/>
              <a:defRPr sz="3000" b="0" i="0" u="none" strike="noStrike" cap="none">
                <a:solidFill>
                  <a:srgbClr val="005799"/>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18" name="Google Shape;18;gf6585f6e4e_0_97"/>
          <p:cNvCxnSpPr/>
          <p:nvPr/>
        </p:nvCxnSpPr>
        <p:spPr>
          <a:xfrm>
            <a:off x="0" y="930061"/>
            <a:ext cx="9144000" cy="0"/>
          </a:xfrm>
          <a:prstGeom prst="straightConnector1">
            <a:avLst/>
          </a:prstGeom>
          <a:noFill/>
          <a:ln w="19050" cap="flat" cmpd="sng">
            <a:solidFill>
              <a:srgbClr val="005799"/>
            </a:solidFill>
            <a:prstDash val="solid"/>
            <a:round/>
            <a:headEnd type="none" w="sm" len="sm"/>
            <a:tailEnd type="none" w="sm" len="sm"/>
          </a:ln>
        </p:spPr>
      </p:cxnSp>
      <p:sp>
        <p:nvSpPr>
          <p:cNvPr id="19" name="Google Shape;19;gf6585f6e4e_0_97"/>
          <p:cNvSpPr txBox="1">
            <a:spLocks noGrp="1"/>
          </p:cNvSpPr>
          <p:nvPr>
            <p:ph type="body" idx="2"/>
          </p:nvPr>
        </p:nvSpPr>
        <p:spPr>
          <a:xfrm>
            <a:off x="311700" y="2651273"/>
            <a:ext cx="8520600" cy="893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600"/>
              <a:buFont typeface="Arial"/>
              <a:buNone/>
              <a:defRPr sz="1600" b="0" i="0" u="none" strike="noStrike" cap="none">
                <a:solidFill>
                  <a:srgbClr val="262626"/>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pic>
        <p:nvPicPr>
          <p:cNvPr id="20" name="Google Shape;20;gf6585f6e4e_0_97" descr="Screen Shot 2017-04-19 at 09.25.10.png"/>
          <p:cNvPicPr preferRelativeResize="0"/>
          <p:nvPr/>
        </p:nvPicPr>
        <p:blipFill rotWithShape="1">
          <a:blip r:embed="rId2">
            <a:alphaModFix/>
          </a:blip>
          <a:srcRect/>
          <a:stretch/>
        </p:blipFill>
        <p:spPr>
          <a:xfrm>
            <a:off x="-11982" y="-21365"/>
            <a:ext cx="1447994" cy="4876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slide ">
  <p:cSld name="Main slide ">
    <p:spTree>
      <p:nvGrpSpPr>
        <p:cNvPr id="1" name="Shape 33"/>
        <p:cNvGrpSpPr/>
        <p:nvPr/>
      </p:nvGrpSpPr>
      <p:grpSpPr>
        <a:xfrm>
          <a:off x="0" y="0"/>
          <a:ext cx="0" cy="0"/>
          <a:chOff x="0" y="0"/>
          <a:chExt cx="0" cy="0"/>
        </a:xfrm>
      </p:grpSpPr>
      <p:sp>
        <p:nvSpPr>
          <p:cNvPr id="34" name="Google Shape;34;g1069dad8cb3_0_9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
        <p:cNvGrpSpPr/>
        <p:nvPr/>
      </p:nvGrpSpPr>
      <p:grpSpPr>
        <a:xfrm>
          <a:off x="0" y="0"/>
          <a:ext cx="0" cy="0"/>
          <a:chOff x="0" y="0"/>
          <a:chExt cx="0" cy="0"/>
        </a:xfrm>
      </p:grpSpPr>
      <p:cxnSp>
        <p:nvCxnSpPr>
          <p:cNvPr id="30" name="Google Shape;30;g1069dad8cb3_0_910"/>
          <p:cNvCxnSpPr/>
          <p:nvPr/>
        </p:nvCxnSpPr>
        <p:spPr>
          <a:xfrm>
            <a:off x="270162" y="4791564"/>
            <a:ext cx="8568000" cy="0"/>
          </a:xfrm>
          <a:prstGeom prst="straightConnector1">
            <a:avLst/>
          </a:prstGeom>
          <a:noFill/>
          <a:ln w="9525" cap="flat" cmpd="sng">
            <a:solidFill>
              <a:srgbClr val="D4D8D8"/>
            </a:solidFill>
            <a:prstDash val="solid"/>
            <a:round/>
            <a:headEnd type="none" w="sm" len="sm"/>
            <a:tailEnd type="none" w="sm" len="sm"/>
          </a:ln>
        </p:spPr>
      </p:cxnSp>
      <p:sp>
        <p:nvSpPr>
          <p:cNvPr id="31" name="Google Shape;31;g1069dad8cb3_0_910"/>
          <p:cNvSpPr txBox="1"/>
          <p:nvPr/>
        </p:nvSpPr>
        <p:spPr>
          <a:xfrm>
            <a:off x="176182" y="4832814"/>
            <a:ext cx="5501700" cy="221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800"/>
              <a:buFont typeface="Arial"/>
              <a:buNone/>
            </a:pPr>
            <a:r>
              <a:rPr lang="en-GB" sz="800" b="1" i="0" u="none" strike="noStrike" cap="none">
                <a:solidFill>
                  <a:srgbClr val="000000"/>
                </a:solidFill>
                <a:latin typeface="Playfair Display"/>
                <a:ea typeface="Playfair Display"/>
                <a:cs typeface="Playfair Display"/>
                <a:sym typeface="Playfair Display"/>
              </a:rPr>
              <a:t>Copyright © 202</a:t>
            </a:r>
            <a:r>
              <a:rPr lang="en-GB" sz="800" b="1">
                <a:latin typeface="Playfair Display"/>
                <a:ea typeface="Playfair Display"/>
                <a:cs typeface="Playfair Display"/>
                <a:sym typeface="Playfair Display"/>
              </a:rPr>
              <a:t>2</a:t>
            </a:r>
            <a:r>
              <a:rPr lang="en-GB" sz="800" b="1" i="0" u="none" strike="noStrike" cap="none">
                <a:solidFill>
                  <a:srgbClr val="000000"/>
                </a:solidFill>
                <a:latin typeface="Playfair Display"/>
                <a:ea typeface="Playfair Display"/>
                <a:cs typeface="Playfair Display"/>
                <a:sym typeface="Playfair Display"/>
              </a:rPr>
              <a:t>  </a:t>
            </a:r>
            <a:r>
              <a:rPr lang="en-GB" sz="800" b="0" i="0" u="none" strike="noStrike" cap="none">
                <a:solidFill>
                  <a:srgbClr val="000000"/>
                </a:solidFill>
                <a:latin typeface="Playfair Display"/>
                <a:ea typeface="Playfair Display"/>
                <a:cs typeface="Playfair Display"/>
                <a:sym typeface="Playfair Display"/>
              </a:rPr>
              <a:t>Upside Projects Limited. All rights reserved. </a:t>
            </a:r>
            <a:endParaRPr sz="1050" b="0" i="0" u="none" strike="noStrike" cap="none">
              <a:solidFill>
                <a:srgbClr val="000000"/>
              </a:solidFill>
              <a:latin typeface="Playfair Display"/>
              <a:ea typeface="Playfair Display"/>
              <a:cs typeface="Playfair Display"/>
              <a:sym typeface="Playfair Display"/>
            </a:endParaRPr>
          </a:p>
        </p:txBody>
      </p:sp>
      <p:sp>
        <p:nvSpPr>
          <p:cNvPr id="32" name="Google Shape;32;g1069dad8cb3_0_9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p:nvPr/>
        </p:nvSpPr>
        <p:spPr>
          <a:xfrm>
            <a:off x="1783425" y="2795350"/>
            <a:ext cx="5924297"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Raleway"/>
                <a:ea typeface="Raleway"/>
                <a:cs typeface="Raleway"/>
                <a:sym typeface="Raleway"/>
              </a:rPr>
              <a:t>Discovery </a:t>
            </a:r>
            <a:r>
              <a:rPr lang="en-GB" sz="2400" b="0" i="0" u="none" strike="noStrike" cap="none" dirty="0" smtClean="0">
                <a:solidFill>
                  <a:schemeClr val="dk1"/>
                </a:solidFill>
                <a:latin typeface="Raleway"/>
                <a:ea typeface="Raleway"/>
                <a:cs typeface="Raleway"/>
                <a:sym typeface="Raleway"/>
              </a:rPr>
              <a:t>Report – Executive Summary</a:t>
            </a:r>
            <a:endParaRPr sz="24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200"/>
              <a:buFont typeface="Arial"/>
              <a:buNone/>
            </a:pPr>
            <a:r>
              <a:rPr lang="en-GB" sz="1200" b="1" dirty="0">
                <a:solidFill>
                  <a:schemeClr val="dk1"/>
                </a:solidFill>
                <a:latin typeface="Raleway"/>
                <a:ea typeface="Raleway"/>
                <a:cs typeface="Raleway"/>
                <a:sym typeface="Raleway"/>
              </a:rPr>
              <a:t>January 2022</a:t>
            </a:r>
            <a:endParaRPr sz="1200" b="1" i="0" u="none" strike="noStrike" cap="none" dirty="0">
              <a:solidFill>
                <a:schemeClr val="dk1"/>
              </a:solidFill>
              <a:latin typeface="Raleway"/>
              <a:ea typeface="Raleway"/>
              <a:cs typeface="Raleway"/>
              <a:sym typeface="Raleway"/>
            </a:endParaRPr>
          </a:p>
        </p:txBody>
      </p:sp>
      <p:sp>
        <p:nvSpPr>
          <p:cNvPr id="40" name="Google Shape;40;p1"/>
          <p:cNvSpPr txBox="1"/>
          <p:nvPr/>
        </p:nvSpPr>
        <p:spPr>
          <a:xfrm>
            <a:off x="1783435" y="2108650"/>
            <a:ext cx="7035600" cy="338400"/>
          </a:xfrm>
          <a:prstGeom prst="rect">
            <a:avLst/>
          </a:prstGeom>
          <a:noFill/>
          <a:ln>
            <a:noFill/>
          </a:ln>
        </p:spPr>
        <p:txBody>
          <a:bodyPr spcFirstLastPara="1" wrap="square" lIns="32025" tIns="16000" rIns="32025" bIns="16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3100" b="1" i="0" u="none" strike="noStrike" cap="none">
                <a:solidFill>
                  <a:schemeClr val="dk1"/>
                </a:solidFill>
                <a:latin typeface="Playfair Display"/>
                <a:ea typeface="Playfair Display"/>
                <a:cs typeface="Playfair Display"/>
                <a:sym typeface="Playfair Display"/>
              </a:rPr>
              <a:t>Welsh Government Procurement COE</a:t>
            </a:r>
            <a:endParaRPr sz="3100" b="1" i="0" u="none" strike="noStrike" cap="none">
              <a:solidFill>
                <a:schemeClr val="dk1"/>
              </a:solidFill>
              <a:latin typeface="Playfair Display"/>
              <a:ea typeface="Playfair Display"/>
              <a:cs typeface="Playfair Display"/>
              <a:sym typeface="Playfair Display"/>
            </a:endParaRPr>
          </a:p>
        </p:txBody>
      </p:sp>
      <p:sp>
        <p:nvSpPr>
          <p:cNvPr id="41" name="Google Shape;41;p1"/>
          <p:cNvSpPr/>
          <p:nvPr/>
        </p:nvSpPr>
        <p:spPr>
          <a:xfrm flipH="1">
            <a:off x="73" y="1837250"/>
            <a:ext cx="3047700" cy="75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flipH="1">
            <a:off x="3048184" y="1837250"/>
            <a:ext cx="3047700" cy="75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flipH="1">
            <a:off x="6096296" y="1837250"/>
            <a:ext cx="3047700" cy="75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1"/>
          <p:cNvPicPr preferRelativeResize="0"/>
          <p:nvPr/>
        </p:nvPicPr>
        <p:blipFill rotWithShape="1">
          <a:blip r:embed="rId3">
            <a:alphaModFix/>
          </a:blip>
          <a:srcRect/>
          <a:stretch/>
        </p:blipFill>
        <p:spPr>
          <a:xfrm>
            <a:off x="150375" y="1131146"/>
            <a:ext cx="1507323" cy="618677"/>
          </a:xfrm>
          <a:prstGeom prst="rect">
            <a:avLst/>
          </a:prstGeom>
          <a:noFill/>
          <a:ln>
            <a:noFill/>
          </a:ln>
        </p:spPr>
      </p:pic>
      <p:pic>
        <p:nvPicPr>
          <p:cNvPr id="45" name="Google Shape;45;p1"/>
          <p:cNvPicPr preferRelativeResize="0"/>
          <p:nvPr/>
        </p:nvPicPr>
        <p:blipFill rotWithShape="1">
          <a:blip r:embed="rId4">
            <a:alphaModFix/>
          </a:blip>
          <a:srcRect/>
          <a:stretch/>
        </p:blipFill>
        <p:spPr>
          <a:xfrm>
            <a:off x="219503" y="2197950"/>
            <a:ext cx="1319100" cy="1266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0d51b1cb33_0_338"/>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Recommendations </a:t>
            </a:r>
            <a:r>
              <a:rPr lang="en-GB" sz="2000">
                <a:latin typeface="Playfair Display"/>
                <a:ea typeface="Playfair Display"/>
                <a:cs typeface="Playfair Display"/>
                <a:sym typeface="Playfair Display"/>
              </a:rPr>
              <a:t>for Future Delivery </a:t>
            </a:r>
            <a:endParaRPr sz="2000" i="0" u="none" strike="noStrike" cap="none">
              <a:solidFill>
                <a:srgbClr val="000000"/>
              </a:solidFill>
              <a:latin typeface="Playfair Display"/>
              <a:ea typeface="Playfair Display"/>
              <a:cs typeface="Playfair Display"/>
              <a:sym typeface="Playfair Display"/>
            </a:endParaRPr>
          </a:p>
        </p:txBody>
      </p:sp>
      <p:grpSp>
        <p:nvGrpSpPr>
          <p:cNvPr id="365" name="Google Shape;365;g10d51b1cb33_0_338"/>
          <p:cNvGrpSpPr/>
          <p:nvPr/>
        </p:nvGrpSpPr>
        <p:grpSpPr>
          <a:xfrm>
            <a:off x="296790" y="862475"/>
            <a:ext cx="8457706" cy="9300"/>
            <a:chOff x="296790" y="862475"/>
            <a:chExt cx="8457706" cy="9300"/>
          </a:xfrm>
        </p:grpSpPr>
        <p:sp>
          <p:nvSpPr>
            <p:cNvPr id="366" name="Google Shape;366;g10d51b1cb33_0_338"/>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g10d51b1cb33_0_338"/>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0d51b1cb33_0_338"/>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g10d51b1cb33_0_33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10</a:t>
            </a:fld>
            <a:endParaRPr sz="1000">
              <a:latin typeface="Playfair Display"/>
              <a:ea typeface="Playfair Display"/>
              <a:cs typeface="Playfair Display"/>
              <a:sym typeface="Playfair Display"/>
            </a:endParaRPr>
          </a:p>
        </p:txBody>
      </p:sp>
      <p:pic>
        <p:nvPicPr>
          <p:cNvPr id="370" name="Google Shape;370;g10d51b1cb33_0_338"/>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371" name="Google Shape;371;g10d51b1cb33_0_338"/>
          <p:cNvSpPr/>
          <p:nvPr/>
        </p:nvSpPr>
        <p:spPr>
          <a:xfrm>
            <a:off x="296150" y="945400"/>
            <a:ext cx="8457600" cy="37896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10d51b1cb33_0_338"/>
          <p:cNvSpPr/>
          <p:nvPr/>
        </p:nvSpPr>
        <p:spPr>
          <a:xfrm>
            <a:off x="477300" y="943806"/>
            <a:ext cx="8189400" cy="263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000" b="1">
                <a:solidFill>
                  <a:srgbClr val="222222"/>
                </a:solidFill>
                <a:latin typeface="Roboto"/>
                <a:ea typeface="Roboto"/>
                <a:cs typeface="Roboto"/>
                <a:sym typeface="Roboto"/>
              </a:rPr>
              <a:t>The following outlines the key recommendations for delivery:</a:t>
            </a:r>
            <a:endParaRPr sz="1000" b="1">
              <a:solidFill>
                <a:srgbClr val="222222"/>
              </a:solidFill>
              <a:latin typeface="Roboto"/>
              <a:ea typeface="Roboto"/>
              <a:cs typeface="Roboto"/>
              <a:sym typeface="Roboto"/>
            </a:endParaRPr>
          </a:p>
          <a:p>
            <a:pPr marL="0" lvl="0" indent="0" algn="l" rtl="0">
              <a:lnSpc>
                <a:spcPct val="115000"/>
              </a:lnSpc>
              <a:spcBef>
                <a:spcPts val="0"/>
              </a:spcBef>
              <a:spcAft>
                <a:spcPts val="0"/>
              </a:spcAft>
              <a:buNone/>
            </a:pPr>
            <a:endParaRPr sz="1000" b="1">
              <a:solidFill>
                <a:srgbClr val="222222"/>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Build and test a couple a service(s) that have been identified through Discovery with both a human and digital element;</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Focus on a service(s) that supports both procurement professionals and suppliers in solving a current challenge;</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Design, build and test a service as quickly as possible with users to demonstrate progress;</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Welsh Government will need to manage delivery of Alpha in the interim till the structure for the new proposed body is agreed and put in place;</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Dedicated resources need to be assigned to support the Alpha and subsequent Beta services. These could either be dedicated in-house staff, interims or a supplier specifically contracted to support the Alpha and Beta phases.</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Identify sector champions to join a PCoE programme board, initially as a Steering Committee to support Alpha and Private Beta;</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Identify how the PCoE should best be structured and funded longer term e.g. through a Teckal;</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Continue engagement with the Procurement community, inside and outside of the Welsh Public Sector;</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a:solidFill>
                  <a:schemeClr val="dk1"/>
                </a:solidFill>
                <a:latin typeface="Roboto"/>
                <a:ea typeface="Roboto"/>
                <a:cs typeface="Roboto"/>
                <a:sym typeface="Roboto"/>
              </a:rPr>
              <a:t>Drive closer links with England, Scotland and Northern Ireland to further understand challenges, solutions and opportunities; and</a:t>
            </a:r>
            <a:endParaRPr sz="10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000">
              <a:solidFill>
                <a:schemeClr val="dk1"/>
              </a:solidFill>
              <a:latin typeface="Roboto"/>
              <a:ea typeface="Roboto"/>
              <a:cs typeface="Roboto"/>
              <a:sym typeface="Roboto"/>
            </a:endParaRPr>
          </a:p>
          <a:p>
            <a:pPr marL="457200" lvl="0" indent="-292100" algn="l" rtl="0">
              <a:lnSpc>
                <a:spcPct val="100000"/>
              </a:lnSpc>
              <a:spcBef>
                <a:spcPts val="0"/>
              </a:spcBef>
              <a:spcAft>
                <a:spcPts val="0"/>
              </a:spcAft>
              <a:buClr>
                <a:schemeClr val="dk1"/>
              </a:buClr>
              <a:buSzPts val="1000"/>
              <a:buFont typeface="Roboto"/>
              <a:buChar char="●"/>
            </a:pPr>
            <a:r>
              <a:rPr lang="en-GB" sz="1000" b="1">
                <a:solidFill>
                  <a:schemeClr val="dk1"/>
                </a:solidFill>
                <a:latin typeface="Roboto"/>
                <a:ea typeface="Roboto"/>
                <a:cs typeface="Roboto"/>
                <a:sym typeface="Roboto"/>
              </a:rPr>
              <a:t>Consider starting small and focussing on a few micro services. There are advantages to doing one thing really well and evidence progress to the community.</a:t>
            </a:r>
            <a:endParaRPr sz="1000" b="1">
              <a:solidFill>
                <a:schemeClr val="dk1"/>
              </a:solidFill>
              <a:latin typeface="Roboto"/>
              <a:ea typeface="Roboto"/>
              <a:cs typeface="Roboto"/>
              <a:sym typeface="Roboto"/>
            </a:endParaRPr>
          </a:p>
          <a:p>
            <a:pPr marL="0" marR="0" lvl="0" indent="0" algn="l" rtl="0">
              <a:lnSpc>
                <a:spcPct val="100000"/>
              </a:lnSpc>
              <a:spcBef>
                <a:spcPts val="0"/>
              </a:spcBef>
              <a:spcAft>
                <a:spcPts val="1000"/>
              </a:spcAft>
              <a:buNone/>
            </a:pPr>
            <a:endParaRPr sz="1000" b="1">
              <a:solidFill>
                <a:srgbClr val="222222"/>
              </a:solidFill>
              <a:latin typeface="Roboto"/>
              <a:ea typeface="Roboto"/>
              <a:cs typeface="Roboto"/>
              <a:sym typeface="Roboto"/>
            </a:endParaRPr>
          </a:p>
        </p:txBody>
      </p:sp>
      <p:sp>
        <p:nvSpPr>
          <p:cNvPr id="373" name="Google Shape;373;g10d51b1cb33_0_338"/>
          <p:cNvSpPr/>
          <p:nvPr/>
        </p:nvSpPr>
        <p:spPr>
          <a:xfrm flipH="1">
            <a:off x="296100" y="945400"/>
            <a:ext cx="83700" cy="3789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0d51b1cb33_0_368"/>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Key </a:t>
            </a:r>
            <a:r>
              <a:rPr lang="en-GB" sz="2000" b="1" i="0" u="none" strike="noStrike" cap="none">
                <a:solidFill>
                  <a:srgbClr val="000000"/>
                </a:solidFill>
                <a:latin typeface="Playfair Display"/>
                <a:ea typeface="Playfair Display"/>
                <a:cs typeface="Playfair Display"/>
                <a:sym typeface="Playfair Display"/>
              </a:rPr>
              <a:t>Next Steps</a:t>
            </a:r>
            <a:endParaRPr sz="2000" b="0" i="0" u="none" strike="noStrike" cap="none">
              <a:solidFill>
                <a:srgbClr val="000000"/>
              </a:solidFill>
              <a:latin typeface="Playfair Display"/>
              <a:ea typeface="Playfair Display"/>
              <a:cs typeface="Playfair Display"/>
              <a:sym typeface="Playfair Display"/>
            </a:endParaRPr>
          </a:p>
        </p:txBody>
      </p:sp>
      <p:grpSp>
        <p:nvGrpSpPr>
          <p:cNvPr id="407" name="Google Shape;407;g10d51b1cb33_0_368"/>
          <p:cNvGrpSpPr/>
          <p:nvPr/>
        </p:nvGrpSpPr>
        <p:grpSpPr>
          <a:xfrm>
            <a:off x="296790" y="862475"/>
            <a:ext cx="8457706" cy="9300"/>
            <a:chOff x="296790" y="862475"/>
            <a:chExt cx="8457706" cy="9300"/>
          </a:xfrm>
        </p:grpSpPr>
        <p:sp>
          <p:nvSpPr>
            <p:cNvPr id="408" name="Google Shape;408;g10d51b1cb33_0_368"/>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10d51b1cb33_0_368"/>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10d51b1cb33_0_368"/>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g10d51b1cb33_0_368"/>
          <p:cNvSpPr/>
          <p:nvPr/>
        </p:nvSpPr>
        <p:spPr>
          <a:xfrm>
            <a:off x="296150" y="1112850"/>
            <a:ext cx="8457600" cy="19806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10d51b1cb33_0_368"/>
          <p:cNvSpPr/>
          <p:nvPr/>
        </p:nvSpPr>
        <p:spPr>
          <a:xfrm flipH="1">
            <a:off x="296100" y="1112850"/>
            <a:ext cx="83700" cy="198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10d51b1cb33_0_36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11</a:t>
            </a:fld>
            <a:endParaRPr sz="1000">
              <a:latin typeface="Playfair Display"/>
              <a:ea typeface="Playfair Display"/>
              <a:cs typeface="Playfair Display"/>
              <a:sym typeface="Playfair Display"/>
            </a:endParaRPr>
          </a:p>
        </p:txBody>
      </p:sp>
      <p:pic>
        <p:nvPicPr>
          <p:cNvPr id="414" name="Google Shape;414;g10d51b1cb33_0_368"/>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415" name="Google Shape;415;g10d51b1cb33_0_368"/>
          <p:cNvSpPr/>
          <p:nvPr/>
        </p:nvSpPr>
        <p:spPr>
          <a:xfrm>
            <a:off x="526650" y="1230377"/>
            <a:ext cx="8189400" cy="278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00" b="1">
                <a:solidFill>
                  <a:srgbClr val="222222"/>
                </a:solidFill>
                <a:latin typeface="Roboto"/>
                <a:ea typeface="Roboto"/>
                <a:cs typeface="Roboto"/>
                <a:sym typeface="Roboto"/>
              </a:rPr>
              <a:t>The below are the proposed key next steps from the Discovery:</a:t>
            </a:r>
            <a:endParaRPr sz="1000">
              <a:solidFill>
                <a:srgbClr val="222222"/>
              </a:solidFill>
              <a:latin typeface="Roboto"/>
              <a:ea typeface="Roboto"/>
              <a:cs typeface="Roboto"/>
              <a:sym typeface="Roboto"/>
            </a:endParaRPr>
          </a:p>
          <a:p>
            <a:pPr marL="457200" marR="0" lvl="0" indent="-2921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Issue communications to all participants thanking them for their contribution;</a:t>
            </a:r>
            <a:endParaRPr sz="1000">
              <a:solidFill>
                <a:srgbClr val="222222"/>
              </a:solidFill>
              <a:latin typeface="Roboto"/>
              <a:ea typeface="Roboto"/>
              <a:cs typeface="Roboto"/>
              <a:sym typeface="Roboto"/>
            </a:endParaRPr>
          </a:p>
          <a:p>
            <a:pPr marL="457200" marR="0" lvl="0" indent="-2921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Undertake key stakeholder engagement on the findings from Discovery;</a:t>
            </a:r>
            <a:endParaRPr sz="1000">
              <a:solidFill>
                <a:srgbClr val="222222"/>
              </a:solidFill>
              <a:latin typeface="Roboto"/>
              <a:ea typeface="Roboto"/>
              <a:cs typeface="Roboto"/>
              <a:sym typeface="Roboto"/>
            </a:endParaRPr>
          </a:p>
          <a:p>
            <a:pPr marL="457200" marR="0" lvl="0" indent="-2921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Provide an update to Ministers and confirm whether alpha can proceed;</a:t>
            </a:r>
            <a:endParaRPr sz="1000">
              <a:solidFill>
                <a:srgbClr val="222222"/>
              </a:solidFill>
              <a:latin typeface="Roboto"/>
              <a:ea typeface="Roboto"/>
              <a:cs typeface="Roboto"/>
              <a:sym typeface="Roboto"/>
            </a:endParaRPr>
          </a:p>
          <a:p>
            <a:pPr marL="457200" marR="0" lvl="0" indent="-2921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Secure a budget for alpha; and</a:t>
            </a:r>
            <a:endParaRPr sz="1000">
              <a:solidFill>
                <a:srgbClr val="222222"/>
              </a:solidFill>
              <a:latin typeface="Roboto"/>
              <a:ea typeface="Roboto"/>
              <a:cs typeface="Roboto"/>
              <a:sym typeface="Roboto"/>
            </a:endParaRPr>
          </a:p>
          <a:p>
            <a:pPr marL="457200" marR="0" lvl="0" indent="-292100" algn="l" rtl="0">
              <a:lnSpc>
                <a:spcPct val="100000"/>
              </a:lnSpc>
              <a:spcBef>
                <a:spcPts val="1000"/>
              </a:spcBef>
              <a:spcAft>
                <a:spcPts val="1000"/>
              </a:spcAft>
              <a:buClr>
                <a:schemeClr val="accent1"/>
              </a:buClr>
              <a:buSzPts val="1000"/>
              <a:buFont typeface="Roboto"/>
              <a:buChar char="●"/>
            </a:pPr>
            <a:r>
              <a:rPr lang="en-GB" sz="1000">
                <a:solidFill>
                  <a:srgbClr val="222222"/>
                </a:solidFill>
                <a:latin typeface="Roboto"/>
                <a:ea typeface="Roboto"/>
                <a:cs typeface="Roboto"/>
                <a:sym typeface="Roboto"/>
              </a:rPr>
              <a:t>Progress the digital action plan work where services overlap with the PCoE micro services. Those services are needed already.</a:t>
            </a:r>
            <a:endParaRPr sz="1000">
              <a:solidFill>
                <a:srgbClr val="22222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0758ba6353_0_185"/>
          <p:cNvSpPr txBox="1"/>
          <p:nvPr/>
        </p:nvSpPr>
        <p:spPr>
          <a:xfrm>
            <a:off x="379800" y="443350"/>
            <a:ext cx="3014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Our Mission!</a:t>
            </a:r>
            <a:endParaRPr sz="2000" b="1">
              <a:latin typeface="Playfair Display"/>
              <a:ea typeface="Playfair Display"/>
              <a:cs typeface="Playfair Display"/>
              <a:sym typeface="Playfair Display"/>
            </a:endParaRPr>
          </a:p>
        </p:txBody>
      </p:sp>
      <p:grpSp>
        <p:nvGrpSpPr>
          <p:cNvPr id="80" name="Google Shape;80;g10758ba6353_0_185"/>
          <p:cNvGrpSpPr/>
          <p:nvPr/>
        </p:nvGrpSpPr>
        <p:grpSpPr>
          <a:xfrm>
            <a:off x="296790" y="862475"/>
            <a:ext cx="8457706" cy="9300"/>
            <a:chOff x="296790" y="862475"/>
            <a:chExt cx="8457706" cy="9300"/>
          </a:xfrm>
        </p:grpSpPr>
        <p:sp>
          <p:nvSpPr>
            <p:cNvPr id="81" name="Google Shape;81;g10758ba6353_0_185"/>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g10758ba6353_0_185"/>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g10758ba6353_0_185"/>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g10758ba6353_0_18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2</a:t>
            </a:fld>
            <a:endParaRPr sz="1000">
              <a:latin typeface="Playfair Display"/>
              <a:ea typeface="Playfair Display"/>
              <a:cs typeface="Playfair Display"/>
              <a:sym typeface="Playfair Display"/>
            </a:endParaRPr>
          </a:p>
        </p:txBody>
      </p:sp>
      <p:sp>
        <p:nvSpPr>
          <p:cNvPr id="85" name="Google Shape;85;g10758ba6353_0_185"/>
          <p:cNvSpPr/>
          <p:nvPr/>
        </p:nvSpPr>
        <p:spPr>
          <a:xfrm>
            <a:off x="1133375" y="1298525"/>
            <a:ext cx="7182000" cy="3378000"/>
          </a:xfrm>
          <a:prstGeom prst="rect">
            <a:avLst/>
          </a:prstGeom>
          <a:solidFill>
            <a:srgbClr val="BDFF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Calibri"/>
              <a:ea typeface="Calibri"/>
              <a:cs typeface="Calibri"/>
              <a:sym typeface="Calibri"/>
            </a:endParaRPr>
          </a:p>
        </p:txBody>
      </p:sp>
      <p:sp>
        <p:nvSpPr>
          <p:cNvPr id="86" name="Google Shape;86;g10758ba6353_0_185"/>
          <p:cNvSpPr/>
          <p:nvPr/>
        </p:nvSpPr>
        <p:spPr>
          <a:xfrm>
            <a:off x="980975" y="1146125"/>
            <a:ext cx="7182000" cy="3378000"/>
          </a:xfrm>
          <a:prstGeom prst="rect">
            <a:avLst/>
          </a:prstGeom>
          <a:solidFill>
            <a:srgbClr val="151E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Calibri"/>
              <a:ea typeface="Calibri"/>
              <a:cs typeface="Calibri"/>
              <a:sym typeface="Calibri"/>
            </a:endParaRPr>
          </a:p>
        </p:txBody>
      </p:sp>
      <p:sp>
        <p:nvSpPr>
          <p:cNvPr id="87" name="Google Shape;87;g10758ba6353_0_185"/>
          <p:cNvSpPr txBox="1"/>
          <p:nvPr/>
        </p:nvSpPr>
        <p:spPr>
          <a:xfrm>
            <a:off x="1730600" y="1896725"/>
            <a:ext cx="5682900" cy="1947000"/>
          </a:xfrm>
          <a:prstGeom prst="rect">
            <a:avLst/>
          </a:prstGeom>
          <a:noFill/>
          <a:ln>
            <a:noFill/>
          </a:ln>
        </p:spPr>
        <p:txBody>
          <a:bodyPr spcFirstLastPara="1" wrap="square" lIns="91425" tIns="91425" rIns="91425" bIns="91425" anchor="t" anchorCtr="0">
            <a:spAutoFit/>
          </a:bodyPr>
          <a:lstStyle/>
          <a:p>
            <a:pPr marL="0" marR="0" lvl="0" indent="0" algn="ctr" rtl="0">
              <a:lnSpc>
                <a:spcPct val="121875"/>
              </a:lnSpc>
              <a:spcBef>
                <a:spcPts val="600"/>
              </a:spcBef>
              <a:spcAft>
                <a:spcPts val="0"/>
              </a:spcAft>
              <a:buClr>
                <a:srgbClr val="000000"/>
              </a:buClr>
              <a:buSzPts val="2400"/>
              <a:buFont typeface="Arial"/>
              <a:buNone/>
            </a:pPr>
            <a:r>
              <a:rPr lang="en-GB" sz="2000">
                <a:solidFill>
                  <a:srgbClr val="FFFFFF"/>
                </a:solidFill>
                <a:latin typeface="Playfair Display"/>
                <a:ea typeface="Playfair Display"/>
                <a:cs typeface="Playfair Display"/>
                <a:sym typeface="Playfair Display"/>
              </a:rPr>
              <a:t>Research the needs of the</a:t>
            </a:r>
            <a:r>
              <a:rPr lang="en-GB" sz="2000">
                <a:solidFill>
                  <a:srgbClr val="FFFFFF"/>
                </a:solidFill>
                <a:latin typeface="Playfair Display SemiBold"/>
                <a:ea typeface="Playfair Display SemiBold"/>
                <a:cs typeface="Playfair Display SemiBold"/>
                <a:sym typeface="Playfair Display SemiBold"/>
              </a:rPr>
              <a:t> </a:t>
            </a:r>
            <a:r>
              <a:rPr lang="en-GB" sz="2000">
                <a:solidFill>
                  <a:srgbClr val="45F5C6"/>
                </a:solidFill>
                <a:latin typeface="Playfair Display SemiBold"/>
                <a:ea typeface="Playfair Display SemiBold"/>
                <a:cs typeface="Playfair Display SemiBold"/>
                <a:sym typeface="Playfair Display SemiBold"/>
              </a:rPr>
              <a:t>Welsh procurement landscape</a:t>
            </a:r>
            <a:r>
              <a:rPr lang="en-GB" sz="2000">
                <a:solidFill>
                  <a:srgbClr val="FFFFFF"/>
                </a:solidFill>
                <a:latin typeface="Playfair Display SemiBold"/>
                <a:ea typeface="Playfair Display SemiBold"/>
                <a:cs typeface="Playfair Display SemiBold"/>
                <a:sym typeface="Playfair Display SemiBold"/>
              </a:rPr>
              <a:t> t</a:t>
            </a:r>
            <a:r>
              <a:rPr lang="en-GB" sz="2000">
                <a:solidFill>
                  <a:srgbClr val="FFFFFF"/>
                </a:solidFill>
                <a:latin typeface="Playfair Display"/>
                <a:ea typeface="Playfair Display"/>
                <a:cs typeface="Playfair Display"/>
                <a:sym typeface="Playfair Display"/>
              </a:rPr>
              <a:t>o understand the need for a </a:t>
            </a:r>
            <a:r>
              <a:rPr lang="en-GB" sz="2000" i="1">
                <a:solidFill>
                  <a:srgbClr val="FFFFFF"/>
                </a:solidFill>
                <a:latin typeface="Playfair Display"/>
                <a:ea typeface="Playfair Display"/>
                <a:cs typeface="Playfair Display"/>
                <a:sym typeface="Playfair Display"/>
              </a:rPr>
              <a:t>Procurement Centre of Excellence (PCoE)</a:t>
            </a:r>
            <a:r>
              <a:rPr lang="en-GB" sz="2000">
                <a:solidFill>
                  <a:srgbClr val="FFFFFF"/>
                </a:solidFill>
                <a:latin typeface="Playfair Display"/>
                <a:ea typeface="Playfair Display"/>
                <a:cs typeface="Playfair Display"/>
                <a:sym typeface="Playfair Display"/>
              </a:rPr>
              <a:t> and develop a </a:t>
            </a:r>
            <a:r>
              <a:rPr lang="en-GB" sz="2000" u="sng">
                <a:solidFill>
                  <a:srgbClr val="FFFFFF"/>
                </a:solidFill>
                <a:latin typeface="Playfair Display"/>
                <a:ea typeface="Playfair Display"/>
                <a:cs typeface="Playfair Display"/>
                <a:sym typeface="Playfair Display"/>
              </a:rPr>
              <a:t>proposal for how a need is met.</a:t>
            </a:r>
            <a:endParaRPr sz="2000" u="sng" strike="noStrike" cap="none">
              <a:solidFill>
                <a:srgbClr val="FFFFFF"/>
              </a:solidFill>
              <a:latin typeface="Playfair Display"/>
              <a:ea typeface="Playfair Display"/>
              <a:cs typeface="Playfair Display"/>
              <a:sym typeface="Playfair Display"/>
            </a:endParaRPr>
          </a:p>
          <a:p>
            <a:pPr marL="0" marR="0" lvl="0" indent="0" algn="ctr" rtl="0">
              <a:lnSpc>
                <a:spcPct val="121875"/>
              </a:lnSpc>
              <a:spcBef>
                <a:spcPts val="600"/>
              </a:spcBef>
              <a:spcAft>
                <a:spcPts val="0"/>
              </a:spcAft>
              <a:buClr>
                <a:srgbClr val="000000"/>
              </a:buClr>
              <a:buSzPts val="2400"/>
              <a:buFont typeface="Arial"/>
              <a:buNone/>
            </a:pPr>
            <a:endParaRPr sz="1200" u="none" strike="noStrike" cap="none">
              <a:solidFill>
                <a:srgbClr val="FFFFFF"/>
              </a:solidFill>
              <a:latin typeface="Lato"/>
              <a:ea typeface="Lato"/>
              <a:cs typeface="Lato"/>
              <a:sym typeface="Lato"/>
            </a:endParaRPr>
          </a:p>
        </p:txBody>
      </p:sp>
      <p:pic>
        <p:nvPicPr>
          <p:cNvPr id="88" name="Google Shape;88;g10758ba6353_0_185"/>
          <p:cNvPicPr preferRelativeResize="0"/>
          <p:nvPr/>
        </p:nvPicPr>
        <p:blipFill rotWithShape="1">
          <a:blip r:embed="rId3">
            <a:alphaModFix/>
          </a:blip>
          <a:srcRect/>
          <a:stretch/>
        </p:blipFill>
        <p:spPr>
          <a:xfrm>
            <a:off x="8060050" y="131217"/>
            <a:ext cx="694449" cy="666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0c1440fb37_0_356"/>
          <p:cNvSpPr txBox="1"/>
          <p:nvPr/>
        </p:nvSpPr>
        <p:spPr>
          <a:xfrm>
            <a:off x="379800" y="443350"/>
            <a:ext cx="77547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Discovery Summary - </a:t>
            </a:r>
            <a:r>
              <a:rPr lang="en-GB" sz="2000" b="1">
                <a:latin typeface="Playfair Display"/>
                <a:ea typeface="Playfair Display"/>
                <a:cs typeface="Playfair Display"/>
                <a:sym typeface="Playfair Display"/>
              </a:rPr>
              <a:t>Is a PCoE Needed and what are the needs</a:t>
            </a:r>
            <a:r>
              <a:rPr lang="en-GB" sz="2000">
                <a:latin typeface="Playfair Display"/>
                <a:ea typeface="Playfair Display"/>
                <a:cs typeface="Playfair Display"/>
                <a:sym typeface="Playfair Display"/>
              </a:rPr>
              <a:t>?</a:t>
            </a:r>
            <a:endParaRPr sz="2000" i="0" u="none" strike="noStrike" cap="none">
              <a:solidFill>
                <a:srgbClr val="000000"/>
              </a:solidFill>
              <a:latin typeface="Playfair Display"/>
              <a:ea typeface="Playfair Display"/>
              <a:cs typeface="Playfair Display"/>
              <a:sym typeface="Playfair Display"/>
            </a:endParaRPr>
          </a:p>
        </p:txBody>
      </p:sp>
      <p:grpSp>
        <p:nvGrpSpPr>
          <p:cNvPr id="94" name="Google Shape;94;g10c1440fb37_0_356"/>
          <p:cNvGrpSpPr/>
          <p:nvPr/>
        </p:nvGrpSpPr>
        <p:grpSpPr>
          <a:xfrm>
            <a:off x="296790" y="862475"/>
            <a:ext cx="8457706" cy="9300"/>
            <a:chOff x="296790" y="862475"/>
            <a:chExt cx="8457706" cy="9300"/>
          </a:xfrm>
        </p:grpSpPr>
        <p:sp>
          <p:nvSpPr>
            <p:cNvPr id="95" name="Google Shape;95;g10c1440fb37_0_356"/>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10c1440fb37_0_356"/>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10c1440fb37_0_356"/>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 name="Google Shape;98;g10c1440fb37_0_356"/>
          <p:cNvSpPr/>
          <p:nvPr/>
        </p:nvSpPr>
        <p:spPr>
          <a:xfrm>
            <a:off x="296150" y="960450"/>
            <a:ext cx="8457600" cy="37176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10c1440fb37_0_356"/>
          <p:cNvSpPr/>
          <p:nvPr/>
        </p:nvSpPr>
        <p:spPr>
          <a:xfrm>
            <a:off x="526654" y="1058450"/>
            <a:ext cx="8090700" cy="232380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1100" b="1">
                <a:solidFill>
                  <a:srgbClr val="222222"/>
                </a:solidFill>
                <a:latin typeface="Roboto"/>
                <a:ea typeface="Roboto"/>
                <a:cs typeface="Roboto"/>
                <a:sym typeface="Roboto"/>
              </a:rPr>
              <a:t>The following outlines the summary of needs from the Discovery:</a:t>
            </a:r>
            <a:endParaRPr sz="1100" b="1">
              <a:solidFill>
                <a:srgbClr val="222222"/>
              </a:solidFill>
              <a:latin typeface="Roboto"/>
              <a:ea typeface="Roboto"/>
              <a:cs typeface="Roboto"/>
              <a:sym typeface="Roboto"/>
            </a:endParaRPr>
          </a:p>
          <a:p>
            <a:pPr marL="360000" marR="0" lvl="0" indent="-249850" algn="l" rtl="0">
              <a:lnSpc>
                <a:spcPct val="100000"/>
              </a:lnSpc>
              <a:spcBef>
                <a:spcPts val="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There is a need for a PCoE;</a:t>
            </a:r>
            <a:endParaRPr sz="1100">
              <a:solidFill>
                <a:srgbClr val="222222"/>
              </a:solidFill>
              <a:latin typeface="Roboto"/>
              <a:ea typeface="Roboto"/>
              <a:cs typeface="Roboto"/>
              <a:sym typeface="Roboto"/>
            </a:endParaRPr>
          </a:p>
          <a:p>
            <a:pPr marL="360000" marR="0" lvl="0" indent="-2498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The PCoE should:</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Where possible be centrally supported but </a:t>
            </a:r>
            <a:r>
              <a:rPr lang="en-GB" sz="1100" b="1" i="1">
                <a:solidFill>
                  <a:srgbClr val="222222"/>
                </a:solidFill>
                <a:latin typeface="Roboto"/>
                <a:ea typeface="Roboto"/>
                <a:cs typeface="Roboto"/>
                <a:sym typeface="Roboto"/>
              </a:rPr>
              <a:t>community led;</a:t>
            </a:r>
            <a:endParaRPr sz="1100" b="1" i="1">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Use the capabilities within the </a:t>
            </a:r>
            <a:r>
              <a:rPr lang="en-GB" sz="1100" b="1" i="1">
                <a:solidFill>
                  <a:srgbClr val="222222"/>
                </a:solidFill>
                <a:latin typeface="Roboto"/>
                <a:ea typeface="Roboto"/>
                <a:cs typeface="Roboto"/>
                <a:sym typeface="Roboto"/>
              </a:rPr>
              <a:t>Welsh Procurement Community to drive scale </a:t>
            </a:r>
            <a:r>
              <a:rPr lang="en-GB" sz="1100">
                <a:solidFill>
                  <a:srgbClr val="222222"/>
                </a:solidFill>
                <a:latin typeface="Roboto"/>
                <a:ea typeface="Roboto"/>
                <a:cs typeface="Roboto"/>
                <a:sym typeface="Roboto"/>
              </a:rPr>
              <a:t>over time;</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t>
            </a:r>
            <a:r>
              <a:rPr lang="en-GB" sz="1100" b="1" i="1">
                <a:solidFill>
                  <a:srgbClr val="222222"/>
                </a:solidFill>
                <a:latin typeface="Roboto"/>
                <a:ea typeface="Roboto"/>
                <a:cs typeface="Roboto"/>
                <a:sym typeface="Roboto"/>
              </a:rPr>
              <a:t>accessible to all </a:t>
            </a:r>
            <a:r>
              <a:rPr lang="en-GB" sz="1100">
                <a:solidFill>
                  <a:srgbClr val="222222"/>
                </a:solidFill>
                <a:latin typeface="Roboto"/>
                <a:ea typeface="Roboto"/>
                <a:cs typeface="Roboto"/>
                <a:sym typeface="Roboto"/>
              </a:rPr>
              <a:t>stakeholders;</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Start with a </a:t>
            </a:r>
            <a:r>
              <a:rPr lang="en-GB" sz="1100" b="1" i="1">
                <a:solidFill>
                  <a:srgbClr val="222222"/>
                </a:solidFill>
                <a:latin typeface="Roboto"/>
                <a:ea typeface="Roboto"/>
                <a:cs typeface="Roboto"/>
                <a:sym typeface="Roboto"/>
              </a:rPr>
              <a:t>small servic</a:t>
            </a:r>
            <a:r>
              <a:rPr lang="en-GB" sz="1100">
                <a:solidFill>
                  <a:srgbClr val="222222"/>
                </a:solidFill>
                <a:latin typeface="Roboto"/>
                <a:ea typeface="Roboto"/>
                <a:cs typeface="Roboto"/>
                <a:sym typeface="Roboto"/>
              </a:rPr>
              <a:t>e to drive initial </a:t>
            </a:r>
            <a:r>
              <a:rPr lang="en-GB" sz="1100" b="1" i="1">
                <a:solidFill>
                  <a:srgbClr val="222222"/>
                </a:solidFill>
                <a:latin typeface="Roboto"/>
                <a:ea typeface="Roboto"/>
                <a:cs typeface="Roboto"/>
                <a:sym typeface="Roboto"/>
              </a:rPr>
              <a:t>traction and engagement</a:t>
            </a:r>
            <a:r>
              <a:rPr lang="en-GB" sz="1100">
                <a:solidFill>
                  <a:srgbClr val="222222"/>
                </a:solidFill>
                <a:latin typeface="Roboto"/>
                <a:ea typeface="Roboto"/>
                <a:cs typeface="Roboto"/>
                <a:sym typeface="Roboto"/>
              </a:rPr>
              <a:t>;</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 central place to</a:t>
            </a:r>
            <a:r>
              <a:rPr lang="en-GB" sz="1100" b="1" i="1">
                <a:solidFill>
                  <a:srgbClr val="222222"/>
                </a:solidFill>
                <a:latin typeface="Roboto"/>
                <a:ea typeface="Roboto"/>
                <a:cs typeface="Roboto"/>
                <a:sym typeface="Roboto"/>
              </a:rPr>
              <a:t> share best practices</a:t>
            </a:r>
            <a:r>
              <a:rPr lang="en-GB" sz="1100">
                <a:solidFill>
                  <a:srgbClr val="222222"/>
                </a:solidFill>
                <a:latin typeface="Roboto"/>
                <a:ea typeface="Roboto"/>
                <a:cs typeface="Roboto"/>
                <a:sym typeface="Roboto"/>
              </a:rPr>
              <a:t>;</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 hybrid of </a:t>
            </a:r>
            <a:r>
              <a:rPr lang="en-GB" sz="1100" b="1" i="1">
                <a:solidFill>
                  <a:srgbClr val="222222"/>
                </a:solidFill>
                <a:latin typeface="Roboto"/>
                <a:ea typeface="Roboto"/>
                <a:cs typeface="Roboto"/>
                <a:sym typeface="Roboto"/>
              </a:rPr>
              <a:t>digital and non-digital</a:t>
            </a:r>
            <a:r>
              <a:rPr lang="en-GB" sz="1100">
                <a:solidFill>
                  <a:srgbClr val="222222"/>
                </a:solidFill>
                <a:latin typeface="Roboto"/>
                <a:ea typeface="Roboto"/>
                <a:cs typeface="Roboto"/>
                <a:sym typeface="Roboto"/>
              </a:rPr>
              <a:t>;</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 support </a:t>
            </a:r>
            <a:r>
              <a:rPr lang="en-GB" sz="1100" b="1" i="1">
                <a:solidFill>
                  <a:srgbClr val="222222"/>
                </a:solidFill>
                <a:latin typeface="Roboto"/>
                <a:ea typeface="Roboto"/>
                <a:cs typeface="Roboto"/>
                <a:sym typeface="Roboto"/>
              </a:rPr>
              <a:t>infrastructure to enable delivery of policy</a:t>
            </a:r>
            <a:r>
              <a:rPr lang="en-GB" sz="1100">
                <a:solidFill>
                  <a:srgbClr val="222222"/>
                </a:solidFill>
                <a:latin typeface="Roboto"/>
                <a:ea typeface="Roboto"/>
                <a:cs typeface="Roboto"/>
                <a:sym typeface="Roboto"/>
              </a:rPr>
              <a:t> through procurement;</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an </a:t>
            </a:r>
            <a:r>
              <a:rPr lang="en-GB" sz="1100" b="1" i="1">
                <a:solidFill>
                  <a:srgbClr val="222222"/>
                </a:solidFill>
                <a:latin typeface="Roboto"/>
                <a:ea typeface="Roboto"/>
                <a:cs typeface="Roboto"/>
                <a:sym typeface="Roboto"/>
              </a:rPr>
              <a:t>enabler in the broader ecosystem</a:t>
            </a:r>
            <a:r>
              <a:rPr lang="en-GB" sz="1100">
                <a:solidFill>
                  <a:srgbClr val="222222"/>
                </a:solidFill>
                <a:latin typeface="Roboto"/>
                <a:ea typeface="Roboto"/>
                <a:cs typeface="Roboto"/>
                <a:sym typeface="Roboto"/>
              </a:rPr>
              <a:t> and join that ecosystem together over time; and</a:t>
            </a:r>
            <a:endParaRPr sz="1100">
              <a:solidFill>
                <a:srgbClr val="222222"/>
              </a:solidFill>
              <a:latin typeface="Roboto"/>
              <a:ea typeface="Roboto"/>
              <a:cs typeface="Roboto"/>
              <a:sym typeface="Roboto"/>
            </a:endParaRPr>
          </a:p>
          <a:p>
            <a:pPr marL="914400" marR="0" lvl="1" indent="-298450" algn="l" rtl="0">
              <a:lnSpc>
                <a:spcPct val="100000"/>
              </a:lnSpc>
              <a:spcBef>
                <a:spcPts val="1000"/>
              </a:spcBef>
              <a:spcAft>
                <a:spcPts val="0"/>
              </a:spcAft>
              <a:buClr>
                <a:schemeClr val="accent1"/>
              </a:buClr>
              <a:buSzPts val="1100"/>
              <a:buFont typeface="Roboto"/>
              <a:buChar char="○"/>
            </a:pPr>
            <a:r>
              <a:rPr lang="en-GB" sz="1100">
                <a:solidFill>
                  <a:srgbClr val="222222"/>
                </a:solidFill>
                <a:latin typeface="Roboto"/>
                <a:ea typeface="Roboto"/>
                <a:cs typeface="Roboto"/>
                <a:sym typeface="Roboto"/>
              </a:rPr>
              <a:t>Be a service that e</a:t>
            </a:r>
            <a:r>
              <a:rPr lang="en-GB" sz="1100" b="1" i="1">
                <a:solidFill>
                  <a:srgbClr val="222222"/>
                </a:solidFill>
                <a:latin typeface="Roboto"/>
                <a:ea typeface="Roboto"/>
                <a:cs typeface="Roboto"/>
                <a:sym typeface="Roboto"/>
              </a:rPr>
              <a:t>nables capacity creation</a:t>
            </a:r>
            <a:r>
              <a:rPr lang="en-GB" sz="1100">
                <a:solidFill>
                  <a:srgbClr val="222222"/>
                </a:solidFill>
                <a:latin typeface="Roboto"/>
                <a:ea typeface="Roboto"/>
                <a:cs typeface="Roboto"/>
                <a:sym typeface="Roboto"/>
              </a:rPr>
              <a:t> and not drain depleted resources.</a:t>
            </a:r>
            <a:endParaRPr sz="850">
              <a:solidFill>
                <a:srgbClr val="1A1A1A"/>
              </a:solidFill>
            </a:endParaRPr>
          </a:p>
          <a:p>
            <a:pPr marL="914400" marR="0" lvl="1" indent="-298450" algn="l" rtl="0">
              <a:lnSpc>
                <a:spcPct val="100000"/>
              </a:lnSpc>
              <a:spcBef>
                <a:spcPts val="1000"/>
              </a:spcBef>
              <a:spcAft>
                <a:spcPts val="1000"/>
              </a:spcAft>
              <a:buClr>
                <a:srgbClr val="222222"/>
              </a:buClr>
              <a:buSzPts val="1100"/>
              <a:buFont typeface="Roboto"/>
              <a:buChar char="○"/>
            </a:pPr>
            <a:endParaRPr sz="1100">
              <a:solidFill>
                <a:srgbClr val="222222"/>
              </a:solidFill>
              <a:latin typeface="Roboto"/>
              <a:ea typeface="Roboto"/>
              <a:cs typeface="Roboto"/>
              <a:sym typeface="Roboto"/>
            </a:endParaRPr>
          </a:p>
        </p:txBody>
      </p:sp>
      <p:sp>
        <p:nvSpPr>
          <p:cNvPr id="100" name="Google Shape;100;g10c1440fb37_0_356"/>
          <p:cNvSpPr/>
          <p:nvPr/>
        </p:nvSpPr>
        <p:spPr>
          <a:xfrm flipH="1">
            <a:off x="296100" y="960450"/>
            <a:ext cx="83700" cy="3717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10c1440fb37_0_35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3</a:t>
            </a:fld>
            <a:endParaRPr sz="1000">
              <a:latin typeface="Playfair Display"/>
              <a:ea typeface="Playfair Display"/>
              <a:cs typeface="Playfair Display"/>
              <a:sym typeface="Playfair Display"/>
            </a:endParaRPr>
          </a:p>
        </p:txBody>
      </p:sp>
      <p:pic>
        <p:nvPicPr>
          <p:cNvPr id="102" name="Google Shape;102;g10c1440fb37_0_356"/>
          <p:cNvPicPr preferRelativeResize="0"/>
          <p:nvPr/>
        </p:nvPicPr>
        <p:blipFill rotWithShape="1">
          <a:blip r:embed="rId3">
            <a:alphaModFix/>
          </a:blip>
          <a:srcRect/>
          <a:stretch/>
        </p:blipFill>
        <p:spPr>
          <a:xfrm>
            <a:off x="8060050" y="131217"/>
            <a:ext cx="694449" cy="666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0d51b1cb33_0_674"/>
          <p:cNvSpPr txBox="1"/>
          <p:nvPr/>
        </p:nvSpPr>
        <p:spPr>
          <a:xfrm>
            <a:off x="379800" y="443350"/>
            <a:ext cx="47274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a:latin typeface="Playfair Display"/>
                <a:ea typeface="Playfair Display"/>
                <a:cs typeface="Playfair Display"/>
                <a:sym typeface="Playfair Display"/>
              </a:rPr>
              <a:t>Moving from </a:t>
            </a:r>
            <a:r>
              <a:rPr lang="en-GB" sz="2000" b="1">
                <a:latin typeface="Playfair Display"/>
                <a:ea typeface="Playfair Display"/>
                <a:cs typeface="Playfair Display"/>
                <a:sym typeface="Playfair Display"/>
              </a:rPr>
              <a:t>Discovery into Alpha</a:t>
            </a:r>
            <a:endParaRPr sz="2000" b="1">
              <a:latin typeface="Playfair Display"/>
              <a:ea typeface="Playfair Display"/>
              <a:cs typeface="Playfair Display"/>
              <a:sym typeface="Playfair Display"/>
            </a:endParaRPr>
          </a:p>
        </p:txBody>
      </p:sp>
      <p:grpSp>
        <p:nvGrpSpPr>
          <p:cNvPr id="108" name="Google Shape;108;g10d51b1cb33_0_674"/>
          <p:cNvGrpSpPr/>
          <p:nvPr/>
        </p:nvGrpSpPr>
        <p:grpSpPr>
          <a:xfrm>
            <a:off x="296790" y="862475"/>
            <a:ext cx="8457706" cy="9300"/>
            <a:chOff x="296790" y="862475"/>
            <a:chExt cx="8457706" cy="9300"/>
          </a:xfrm>
        </p:grpSpPr>
        <p:sp>
          <p:nvSpPr>
            <p:cNvPr id="109" name="Google Shape;109;g10d51b1cb33_0_674"/>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10d51b1cb33_0_674"/>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0d51b1cb33_0_674"/>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 name="Google Shape;112;g10d51b1cb33_0_67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000"/>
              <a:buNone/>
            </a:pPr>
            <a:fld id="{00000000-1234-1234-1234-123412341234}" type="slidenum">
              <a:rPr lang="en-GB" sz="1000">
                <a:latin typeface="Playfair Display"/>
                <a:ea typeface="Playfair Display"/>
                <a:cs typeface="Playfair Display"/>
                <a:sym typeface="Playfair Display"/>
              </a:rPr>
              <a:t>4</a:t>
            </a:fld>
            <a:endParaRPr sz="1000">
              <a:latin typeface="Playfair Display"/>
              <a:ea typeface="Playfair Display"/>
              <a:cs typeface="Playfair Display"/>
              <a:sym typeface="Playfair Display"/>
            </a:endParaRPr>
          </a:p>
        </p:txBody>
      </p:sp>
      <p:sp>
        <p:nvSpPr>
          <p:cNvPr id="113" name="Google Shape;113;g10d51b1cb33_0_674"/>
          <p:cNvSpPr/>
          <p:nvPr/>
        </p:nvSpPr>
        <p:spPr>
          <a:xfrm>
            <a:off x="296150" y="1112850"/>
            <a:ext cx="8457600" cy="31344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0d51b1cb33_0_674"/>
          <p:cNvSpPr/>
          <p:nvPr/>
        </p:nvSpPr>
        <p:spPr>
          <a:xfrm>
            <a:off x="526650" y="1145767"/>
            <a:ext cx="8189400" cy="258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00" b="1">
                <a:solidFill>
                  <a:srgbClr val="222222"/>
                </a:solidFill>
                <a:latin typeface="Roboto"/>
                <a:ea typeface="Roboto"/>
                <a:cs typeface="Roboto"/>
                <a:sym typeface="Roboto"/>
              </a:rPr>
              <a:t>The findings from Discovery that should be taken into Alpha are:</a:t>
            </a:r>
            <a:endParaRPr sz="1000" b="1">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Branding the PCoE a ‘Procurement Centre of Excellence’ is likely to have an adverse effect and the brand of the PCoE should be defined in Alpha;</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A PCoE is required by the Welsh Public Sector to support improved procurement, adoption of policy and delivery of the Wellbeing &amp; Future Generations Act;</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The PCoE should be community led. How this is structured and delivered needs to be tested during Alpha;</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The PCoE will require ongoing resourcing and funding support, this needs to be further defined through Alpha;</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Community engagement, and the identification of Champions to support the standing up of the PCoE, should be undertaken in Alpha;</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The PCoE should be hybrid Digital/Physical service and both types of service should be tested in Alpha;</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There are a number of Solutions and Services that could be tested through Alpha before rolling into Beta; and</a:t>
            </a:r>
            <a:endParaRPr sz="1000">
              <a:solidFill>
                <a:srgbClr val="222222"/>
              </a:solidFill>
              <a:latin typeface="Roboto"/>
              <a:ea typeface="Roboto"/>
              <a:cs typeface="Roboto"/>
              <a:sym typeface="Roboto"/>
            </a:endParaRPr>
          </a:p>
          <a:p>
            <a:pPr marL="360000" marR="0" lvl="0" indent="-2435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Due to the lack of Procurement resources and capabilities in the Welsh Public Sector being identified as a risk and challenge the PCoE needs to consider how it creates minimal resource pull from the sectors.</a:t>
            </a:r>
            <a:endParaRPr sz="1000">
              <a:solidFill>
                <a:srgbClr val="222222"/>
              </a:solidFill>
              <a:latin typeface="Roboto"/>
              <a:ea typeface="Roboto"/>
              <a:cs typeface="Roboto"/>
              <a:sym typeface="Roboto"/>
            </a:endParaRPr>
          </a:p>
          <a:p>
            <a:pPr marL="0" marR="0" lvl="0" indent="0" algn="l" rtl="0">
              <a:lnSpc>
                <a:spcPct val="100000"/>
              </a:lnSpc>
              <a:spcBef>
                <a:spcPts val="1000"/>
              </a:spcBef>
              <a:spcAft>
                <a:spcPts val="1000"/>
              </a:spcAft>
              <a:buNone/>
            </a:pPr>
            <a:endParaRPr sz="1000">
              <a:solidFill>
                <a:srgbClr val="222222"/>
              </a:solidFill>
              <a:latin typeface="Roboto"/>
              <a:ea typeface="Roboto"/>
              <a:cs typeface="Roboto"/>
              <a:sym typeface="Roboto"/>
            </a:endParaRPr>
          </a:p>
        </p:txBody>
      </p:sp>
      <p:sp>
        <p:nvSpPr>
          <p:cNvPr id="115" name="Google Shape;115;g10d51b1cb33_0_674"/>
          <p:cNvSpPr/>
          <p:nvPr/>
        </p:nvSpPr>
        <p:spPr>
          <a:xfrm flipH="1">
            <a:off x="296100" y="1112850"/>
            <a:ext cx="83700" cy="313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g10d51b1cb33_0_674"/>
          <p:cNvPicPr preferRelativeResize="0"/>
          <p:nvPr/>
        </p:nvPicPr>
        <p:blipFill rotWithShape="1">
          <a:blip r:embed="rId3">
            <a:alphaModFix/>
          </a:blip>
          <a:srcRect/>
          <a:stretch/>
        </p:blipFill>
        <p:spPr>
          <a:xfrm>
            <a:off x="8060050" y="131217"/>
            <a:ext cx="694449" cy="666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0d51b1cb33_0_560"/>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Delivery Options </a:t>
            </a:r>
            <a:r>
              <a:rPr lang="en-GB" sz="2000">
                <a:latin typeface="Playfair Display"/>
                <a:ea typeface="Playfair Display"/>
                <a:cs typeface="Playfair Display"/>
                <a:sym typeface="Playfair Display"/>
              </a:rPr>
              <a:t>for the PCoE</a:t>
            </a:r>
            <a:endParaRPr sz="2000" b="0" i="0" u="none" strike="noStrike" cap="none">
              <a:solidFill>
                <a:srgbClr val="000000"/>
              </a:solidFill>
              <a:latin typeface="Playfair Display"/>
              <a:ea typeface="Playfair Display"/>
              <a:cs typeface="Playfair Display"/>
              <a:sym typeface="Playfair Display"/>
            </a:endParaRPr>
          </a:p>
        </p:txBody>
      </p:sp>
      <p:grpSp>
        <p:nvGrpSpPr>
          <p:cNvPr id="122" name="Google Shape;122;g10d51b1cb33_0_560"/>
          <p:cNvGrpSpPr/>
          <p:nvPr/>
        </p:nvGrpSpPr>
        <p:grpSpPr>
          <a:xfrm>
            <a:off x="296790" y="862475"/>
            <a:ext cx="8457706" cy="9300"/>
            <a:chOff x="296790" y="862475"/>
            <a:chExt cx="8457706" cy="9300"/>
          </a:xfrm>
        </p:grpSpPr>
        <p:sp>
          <p:nvSpPr>
            <p:cNvPr id="123" name="Google Shape;123;g10d51b1cb33_0_560"/>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0d51b1cb33_0_560"/>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0d51b1cb33_0_560"/>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g10d51b1cb33_0_56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5</a:t>
            </a:fld>
            <a:endParaRPr sz="1000">
              <a:latin typeface="Playfair Display"/>
              <a:ea typeface="Playfair Display"/>
              <a:cs typeface="Playfair Display"/>
              <a:sym typeface="Playfair Display"/>
            </a:endParaRPr>
          </a:p>
        </p:txBody>
      </p:sp>
      <p:pic>
        <p:nvPicPr>
          <p:cNvPr id="127" name="Google Shape;127;g10d51b1cb33_0_560"/>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128" name="Google Shape;128;g10d51b1cb33_0_560"/>
          <p:cNvSpPr txBox="1"/>
          <p:nvPr/>
        </p:nvSpPr>
        <p:spPr>
          <a:xfrm>
            <a:off x="281811" y="943800"/>
            <a:ext cx="8630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000">
                <a:latin typeface="Roboto"/>
                <a:ea typeface="Roboto"/>
                <a:cs typeface="Roboto"/>
                <a:sym typeface="Roboto"/>
              </a:rPr>
              <a:t>One of the key points for consideration for Welsh Government (WG), that has come out of Discovery, is how best to structure and organise the delivery of the services that have been identified as suitable for a PCoE. There are a series of Delivery Options available. </a:t>
            </a:r>
            <a:r>
              <a:rPr lang="en-GB" sz="1000" b="1">
                <a:latin typeface="Roboto"/>
                <a:ea typeface="Roboto"/>
                <a:cs typeface="Roboto"/>
                <a:sym typeface="Roboto"/>
              </a:rPr>
              <a:t>The ‘do nothing’ (i.e. leave everyone to their own activity) has not been outlined as the need for a PCoE has been established.</a:t>
            </a:r>
            <a:endParaRPr sz="1000" b="1" i="0" u="none" strike="noStrike" cap="none">
              <a:solidFill>
                <a:srgbClr val="000000"/>
              </a:solidFill>
              <a:latin typeface="Roboto"/>
              <a:ea typeface="Roboto"/>
              <a:cs typeface="Roboto"/>
              <a:sym typeface="Roboto"/>
            </a:endParaRPr>
          </a:p>
        </p:txBody>
      </p:sp>
      <p:sp>
        <p:nvSpPr>
          <p:cNvPr id="129" name="Google Shape;129;g10d51b1cb33_0_560"/>
          <p:cNvSpPr/>
          <p:nvPr/>
        </p:nvSpPr>
        <p:spPr>
          <a:xfrm>
            <a:off x="2423025" y="1608550"/>
            <a:ext cx="2041200" cy="27945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270000"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900">
                <a:latin typeface="Roboto"/>
                <a:ea typeface="Roboto"/>
                <a:cs typeface="Roboto"/>
                <a:sym typeface="Roboto"/>
              </a:rPr>
              <a:t>The PCoE is led, and managed, by a specific Sector.</a:t>
            </a:r>
            <a:endParaRPr sz="900" i="0" u="none" strike="noStrike" cap="none">
              <a:solidFill>
                <a:srgbClr val="000000"/>
              </a:solidFill>
              <a:latin typeface="Roboto"/>
              <a:ea typeface="Roboto"/>
              <a:cs typeface="Roboto"/>
              <a:sym typeface="Roboto"/>
            </a:endParaRPr>
          </a:p>
        </p:txBody>
      </p:sp>
      <p:sp>
        <p:nvSpPr>
          <p:cNvPr id="130" name="Google Shape;130;g10d51b1cb33_0_560"/>
          <p:cNvSpPr/>
          <p:nvPr/>
        </p:nvSpPr>
        <p:spPr>
          <a:xfrm>
            <a:off x="4563485" y="1608143"/>
            <a:ext cx="2041200" cy="27945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270000" rIns="91425" bIns="91425" anchor="t" anchorCtr="0">
            <a:noAutofit/>
          </a:bodyPr>
          <a:lstStyle/>
          <a:p>
            <a:pPr marL="0" lvl="0" indent="0" algn="l" rtl="0">
              <a:lnSpc>
                <a:spcPct val="115000"/>
              </a:lnSpc>
              <a:spcBef>
                <a:spcPts val="0"/>
              </a:spcBef>
              <a:spcAft>
                <a:spcPts val="0"/>
              </a:spcAft>
              <a:buNone/>
            </a:pPr>
            <a:r>
              <a:rPr lang="en-GB" sz="900">
                <a:latin typeface="Roboto"/>
                <a:ea typeface="Roboto"/>
                <a:cs typeface="Roboto"/>
                <a:sym typeface="Roboto"/>
              </a:rPr>
              <a:t>The PCoE is a community initiative with no one area providing overhead support.</a:t>
            </a:r>
            <a:endParaRPr sz="700">
              <a:solidFill>
                <a:srgbClr val="FB0007"/>
              </a:solidFill>
            </a:endParaRPr>
          </a:p>
          <a:p>
            <a:pPr marL="0" marR="0" lvl="0" indent="0" algn="l" rtl="0">
              <a:lnSpc>
                <a:spcPct val="100000"/>
              </a:lnSpc>
              <a:spcBef>
                <a:spcPts val="0"/>
              </a:spcBef>
              <a:spcAft>
                <a:spcPts val="0"/>
              </a:spcAft>
              <a:buClr>
                <a:srgbClr val="000000"/>
              </a:buClr>
              <a:buSzPts val="1400"/>
              <a:buFont typeface="Arial"/>
              <a:buNone/>
            </a:pPr>
            <a:endParaRPr sz="900">
              <a:latin typeface="Roboto"/>
              <a:ea typeface="Roboto"/>
              <a:cs typeface="Roboto"/>
              <a:sym typeface="Roboto"/>
            </a:endParaRPr>
          </a:p>
        </p:txBody>
      </p:sp>
      <p:sp>
        <p:nvSpPr>
          <p:cNvPr id="131" name="Google Shape;131;g10d51b1cb33_0_560"/>
          <p:cNvSpPr/>
          <p:nvPr/>
        </p:nvSpPr>
        <p:spPr>
          <a:xfrm>
            <a:off x="6705130" y="1600100"/>
            <a:ext cx="2041200" cy="27945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270000"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900">
                <a:latin typeface="Roboto"/>
                <a:ea typeface="Roboto"/>
                <a:cs typeface="Roboto"/>
                <a:sym typeface="Roboto"/>
              </a:rPr>
              <a:t>The PCoE is WG sponsored but community led e.g. Centre for Digital Public Services (CDPS) model. </a:t>
            </a:r>
            <a:endParaRPr sz="900" i="0" u="none" strike="noStrike" cap="none">
              <a:solidFill>
                <a:srgbClr val="000000"/>
              </a:solidFill>
              <a:latin typeface="Roboto"/>
              <a:ea typeface="Roboto"/>
              <a:cs typeface="Roboto"/>
              <a:sym typeface="Roboto"/>
            </a:endParaRPr>
          </a:p>
        </p:txBody>
      </p:sp>
      <p:sp>
        <p:nvSpPr>
          <p:cNvPr id="132" name="Google Shape;132;g10d51b1cb33_0_560"/>
          <p:cNvSpPr/>
          <p:nvPr/>
        </p:nvSpPr>
        <p:spPr>
          <a:xfrm>
            <a:off x="282579" y="1608149"/>
            <a:ext cx="2041200" cy="27945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270000"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900">
                <a:latin typeface="Roboto"/>
                <a:ea typeface="Roboto"/>
                <a:cs typeface="Roboto"/>
                <a:sym typeface="Roboto"/>
              </a:rPr>
              <a:t>The PCoE is centrally led, and managed, by WG.</a:t>
            </a:r>
            <a:endParaRPr sz="900" i="0" u="none" strike="noStrike" cap="none">
              <a:solidFill>
                <a:srgbClr val="000000"/>
              </a:solidFill>
              <a:latin typeface="Roboto"/>
              <a:ea typeface="Roboto"/>
              <a:cs typeface="Roboto"/>
              <a:sym typeface="Roboto"/>
            </a:endParaRPr>
          </a:p>
        </p:txBody>
      </p:sp>
      <p:sp>
        <p:nvSpPr>
          <p:cNvPr id="133" name="Google Shape;133;g10d51b1cb33_0_560"/>
          <p:cNvSpPr/>
          <p:nvPr/>
        </p:nvSpPr>
        <p:spPr>
          <a:xfrm>
            <a:off x="2430400" y="1600747"/>
            <a:ext cx="2041200" cy="22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a:latin typeface="Playfair Display"/>
                <a:ea typeface="Playfair Display"/>
                <a:cs typeface="Playfair Display"/>
                <a:sym typeface="Playfair Display"/>
              </a:rPr>
              <a:t>2. One Lead Sector</a:t>
            </a:r>
            <a:endParaRPr sz="1000" b="1" i="0" u="none" strike="noStrike" cap="none">
              <a:solidFill>
                <a:srgbClr val="000000"/>
              </a:solidFill>
              <a:latin typeface="Playfair Display"/>
              <a:ea typeface="Playfair Display"/>
              <a:cs typeface="Playfair Display"/>
              <a:sym typeface="Playfair Display"/>
            </a:endParaRPr>
          </a:p>
        </p:txBody>
      </p:sp>
      <p:sp>
        <p:nvSpPr>
          <p:cNvPr id="134" name="Google Shape;134;g10d51b1cb33_0_560"/>
          <p:cNvSpPr/>
          <p:nvPr/>
        </p:nvSpPr>
        <p:spPr>
          <a:xfrm>
            <a:off x="4563477" y="1600747"/>
            <a:ext cx="2041200" cy="22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a:latin typeface="Playfair Display"/>
                <a:ea typeface="Playfair Display"/>
                <a:cs typeface="Playfair Display"/>
                <a:sym typeface="Playfair Display"/>
              </a:rPr>
              <a:t>3. Federated Approach</a:t>
            </a:r>
            <a:endParaRPr sz="1000" b="1" i="0" u="none" strike="noStrike" cap="none">
              <a:solidFill>
                <a:srgbClr val="000000"/>
              </a:solidFill>
              <a:latin typeface="Playfair Display"/>
              <a:ea typeface="Playfair Display"/>
              <a:cs typeface="Playfair Display"/>
              <a:sym typeface="Playfair Display"/>
            </a:endParaRPr>
          </a:p>
        </p:txBody>
      </p:sp>
      <p:sp>
        <p:nvSpPr>
          <p:cNvPr id="135" name="Google Shape;135;g10d51b1cb33_0_560"/>
          <p:cNvSpPr/>
          <p:nvPr/>
        </p:nvSpPr>
        <p:spPr>
          <a:xfrm>
            <a:off x="6705115" y="1600102"/>
            <a:ext cx="2041200" cy="22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a:latin typeface="Playfair Display"/>
                <a:ea typeface="Playfair Display"/>
                <a:cs typeface="Playfair Display"/>
                <a:sym typeface="Playfair Display"/>
              </a:rPr>
              <a:t>4. Independent PCoE</a:t>
            </a:r>
            <a:endParaRPr sz="1000" b="1" i="0" u="none" strike="noStrike" cap="none">
              <a:solidFill>
                <a:srgbClr val="000000"/>
              </a:solidFill>
              <a:latin typeface="Playfair Display"/>
              <a:ea typeface="Playfair Display"/>
              <a:cs typeface="Playfair Display"/>
              <a:sym typeface="Playfair Display"/>
            </a:endParaRPr>
          </a:p>
        </p:txBody>
      </p:sp>
      <p:sp>
        <p:nvSpPr>
          <p:cNvPr id="136" name="Google Shape;136;g10d51b1cb33_0_560"/>
          <p:cNvSpPr/>
          <p:nvPr/>
        </p:nvSpPr>
        <p:spPr>
          <a:xfrm>
            <a:off x="282581" y="1608538"/>
            <a:ext cx="2041200" cy="224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00" b="1">
                <a:latin typeface="Playfair Display"/>
                <a:ea typeface="Playfair Display"/>
                <a:cs typeface="Playfair Display"/>
                <a:sym typeface="Playfair Display"/>
              </a:rPr>
              <a:t>1. Welsh Government Led</a:t>
            </a:r>
            <a:endParaRPr sz="1000" b="1" i="0" u="none" strike="noStrike" cap="none">
              <a:solidFill>
                <a:srgbClr val="000000"/>
              </a:solidFill>
              <a:latin typeface="Playfair Display"/>
              <a:ea typeface="Playfair Display"/>
              <a:cs typeface="Playfair Display"/>
              <a:sym typeface="Playfair Display"/>
            </a:endParaRPr>
          </a:p>
        </p:txBody>
      </p:sp>
      <p:sp>
        <p:nvSpPr>
          <p:cNvPr id="137" name="Google Shape;137;g10d51b1cb33_0_560"/>
          <p:cNvSpPr/>
          <p:nvPr/>
        </p:nvSpPr>
        <p:spPr>
          <a:xfrm>
            <a:off x="5119950" y="2632002"/>
            <a:ext cx="280500" cy="285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H</a:t>
            </a:r>
            <a:endParaRPr sz="900" b="1">
              <a:latin typeface="Roboto"/>
              <a:ea typeface="Roboto"/>
              <a:cs typeface="Roboto"/>
              <a:sym typeface="Roboto"/>
            </a:endParaRPr>
          </a:p>
        </p:txBody>
      </p:sp>
      <p:sp>
        <p:nvSpPr>
          <p:cNvPr id="138" name="Google Shape;138;g10d51b1cb33_0_560"/>
          <p:cNvSpPr/>
          <p:nvPr/>
        </p:nvSpPr>
        <p:spPr>
          <a:xfrm>
            <a:off x="4823700" y="3056802"/>
            <a:ext cx="280500" cy="285900"/>
          </a:xfrm>
          <a:prstGeom prst="ellipse">
            <a:avLst/>
          </a:prstGeom>
          <a:solidFill>
            <a:srgbClr val="F8A7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FE</a:t>
            </a:r>
            <a:endParaRPr sz="900" b="1">
              <a:latin typeface="Roboto"/>
              <a:ea typeface="Roboto"/>
              <a:cs typeface="Roboto"/>
              <a:sym typeface="Roboto"/>
            </a:endParaRPr>
          </a:p>
        </p:txBody>
      </p:sp>
      <p:sp>
        <p:nvSpPr>
          <p:cNvPr id="139" name="Google Shape;139;g10d51b1cb33_0_560"/>
          <p:cNvSpPr/>
          <p:nvPr/>
        </p:nvSpPr>
        <p:spPr>
          <a:xfrm>
            <a:off x="4823700" y="3572427"/>
            <a:ext cx="280500" cy="285900"/>
          </a:xfrm>
          <a:prstGeom prst="ellipse">
            <a:avLst/>
          </a:prstGeom>
          <a:solidFill>
            <a:srgbClr val="B45F0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HE</a:t>
            </a:r>
            <a:endParaRPr sz="900" b="1">
              <a:solidFill>
                <a:srgbClr val="FFFFFF"/>
              </a:solidFill>
              <a:latin typeface="Roboto"/>
              <a:ea typeface="Roboto"/>
              <a:cs typeface="Roboto"/>
              <a:sym typeface="Roboto"/>
            </a:endParaRPr>
          </a:p>
        </p:txBody>
      </p:sp>
      <p:sp>
        <p:nvSpPr>
          <p:cNvPr id="140" name="Google Shape;140;g10d51b1cb33_0_560"/>
          <p:cNvSpPr/>
          <p:nvPr/>
        </p:nvSpPr>
        <p:spPr>
          <a:xfrm>
            <a:off x="5801050" y="2632002"/>
            <a:ext cx="280500" cy="2859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LG</a:t>
            </a:r>
            <a:endParaRPr sz="900" b="1">
              <a:latin typeface="Roboto"/>
              <a:ea typeface="Roboto"/>
              <a:cs typeface="Roboto"/>
              <a:sym typeface="Roboto"/>
            </a:endParaRPr>
          </a:p>
        </p:txBody>
      </p:sp>
      <p:sp>
        <p:nvSpPr>
          <p:cNvPr id="141" name="Google Shape;141;g10d51b1cb33_0_560"/>
          <p:cNvSpPr/>
          <p:nvPr/>
        </p:nvSpPr>
        <p:spPr>
          <a:xfrm>
            <a:off x="6097725" y="3056802"/>
            <a:ext cx="280500" cy="285900"/>
          </a:xfrm>
          <a:prstGeom prst="ellipse">
            <a:avLst/>
          </a:prstGeom>
          <a:solidFill>
            <a:srgbClr val="E717CE"/>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TS</a:t>
            </a:r>
            <a:endParaRPr sz="900" b="1">
              <a:latin typeface="Roboto"/>
              <a:ea typeface="Roboto"/>
              <a:cs typeface="Roboto"/>
              <a:sym typeface="Roboto"/>
            </a:endParaRPr>
          </a:p>
        </p:txBody>
      </p:sp>
      <p:sp>
        <p:nvSpPr>
          <p:cNvPr id="142" name="Google Shape;142;g10d51b1cb33_0_560"/>
          <p:cNvSpPr/>
          <p:nvPr/>
        </p:nvSpPr>
        <p:spPr>
          <a:xfrm>
            <a:off x="6097725" y="3572427"/>
            <a:ext cx="280500" cy="285900"/>
          </a:xfrm>
          <a:prstGeom prst="ellipse">
            <a:avLst/>
          </a:prstGeom>
          <a:solidFill>
            <a:srgbClr val="AA1BE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C</a:t>
            </a:r>
            <a:endParaRPr sz="900" b="1">
              <a:solidFill>
                <a:srgbClr val="FFFFFF"/>
              </a:solidFill>
              <a:latin typeface="Roboto"/>
              <a:ea typeface="Roboto"/>
              <a:cs typeface="Roboto"/>
              <a:sym typeface="Roboto"/>
            </a:endParaRPr>
          </a:p>
        </p:txBody>
      </p:sp>
      <p:sp>
        <p:nvSpPr>
          <p:cNvPr id="143" name="Google Shape;143;g10d51b1cb33_0_560"/>
          <p:cNvSpPr/>
          <p:nvPr/>
        </p:nvSpPr>
        <p:spPr>
          <a:xfrm>
            <a:off x="5798488" y="4028902"/>
            <a:ext cx="280500" cy="285900"/>
          </a:xfrm>
          <a:prstGeom prst="ellipse">
            <a:avLst/>
          </a:prstGeom>
          <a:solidFill>
            <a:srgbClr val="35383A"/>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HA</a:t>
            </a:r>
            <a:endParaRPr sz="900" b="1">
              <a:solidFill>
                <a:srgbClr val="FFFFFF"/>
              </a:solidFill>
              <a:latin typeface="Roboto"/>
              <a:ea typeface="Roboto"/>
              <a:cs typeface="Roboto"/>
              <a:sym typeface="Roboto"/>
            </a:endParaRPr>
          </a:p>
        </p:txBody>
      </p:sp>
      <p:sp>
        <p:nvSpPr>
          <p:cNvPr id="144" name="Google Shape;144;g10d51b1cb33_0_560"/>
          <p:cNvSpPr/>
          <p:nvPr/>
        </p:nvSpPr>
        <p:spPr>
          <a:xfrm>
            <a:off x="5119950" y="4028902"/>
            <a:ext cx="280500" cy="2859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BL</a:t>
            </a:r>
            <a:endParaRPr sz="900" b="1">
              <a:solidFill>
                <a:srgbClr val="FFFFFF"/>
              </a:solidFill>
              <a:latin typeface="Roboto"/>
              <a:ea typeface="Roboto"/>
              <a:cs typeface="Roboto"/>
              <a:sym typeface="Roboto"/>
            </a:endParaRPr>
          </a:p>
        </p:txBody>
      </p:sp>
      <p:cxnSp>
        <p:nvCxnSpPr>
          <p:cNvPr id="145" name="Google Shape;145;g10d51b1cb33_0_560"/>
          <p:cNvCxnSpPr>
            <a:stCxn id="137" idx="5"/>
            <a:endCxn id="143" idx="1"/>
          </p:cNvCxnSpPr>
          <p:nvPr/>
        </p:nvCxnSpPr>
        <p:spPr>
          <a:xfrm>
            <a:off x="5359372" y="2876033"/>
            <a:ext cx="480300" cy="11946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g10d51b1cb33_0_560"/>
          <p:cNvCxnSpPr>
            <a:stCxn id="140" idx="3"/>
            <a:endCxn id="144" idx="7"/>
          </p:cNvCxnSpPr>
          <p:nvPr/>
        </p:nvCxnSpPr>
        <p:spPr>
          <a:xfrm flipH="1">
            <a:off x="5359428" y="2876033"/>
            <a:ext cx="482700" cy="11946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g10d51b1cb33_0_560"/>
          <p:cNvCxnSpPr>
            <a:stCxn id="138" idx="6"/>
            <a:endCxn id="142" idx="2"/>
          </p:cNvCxnSpPr>
          <p:nvPr/>
        </p:nvCxnSpPr>
        <p:spPr>
          <a:xfrm>
            <a:off x="5104200" y="3199752"/>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g10d51b1cb33_0_560"/>
          <p:cNvCxnSpPr>
            <a:stCxn id="139" idx="6"/>
            <a:endCxn id="141" idx="2"/>
          </p:cNvCxnSpPr>
          <p:nvPr/>
        </p:nvCxnSpPr>
        <p:spPr>
          <a:xfrm rot="10800000" flipH="1">
            <a:off x="5104200" y="3199677"/>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g10d51b1cb33_0_560"/>
          <p:cNvCxnSpPr>
            <a:stCxn id="138" idx="0"/>
            <a:endCxn id="137" idx="2"/>
          </p:cNvCxnSpPr>
          <p:nvPr/>
        </p:nvCxnSpPr>
        <p:spPr>
          <a:xfrm rot="10800000" flipH="1">
            <a:off x="4963950" y="2774802"/>
            <a:ext cx="156000" cy="2820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g10d51b1cb33_0_560"/>
          <p:cNvCxnSpPr>
            <a:stCxn id="151" idx="2"/>
            <a:endCxn id="137" idx="0"/>
          </p:cNvCxnSpPr>
          <p:nvPr/>
        </p:nvCxnSpPr>
        <p:spPr>
          <a:xfrm flipH="1">
            <a:off x="5260050" y="2546352"/>
            <a:ext cx="200700" cy="858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g10d51b1cb33_0_560"/>
          <p:cNvCxnSpPr>
            <a:stCxn id="140" idx="6"/>
            <a:endCxn id="141" idx="0"/>
          </p:cNvCxnSpPr>
          <p:nvPr/>
        </p:nvCxnSpPr>
        <p:spPr>
          <a:xfrm>
            <a:off x="6081550" y="2774952"/>
            <a:ext cx="156300" cy="2820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g10d51b1cb33_0_560"/>
          <p:cNvCxnSpPr>
            <a:stCxn id="141" idx="5"/>
            <a:endCxn id="142" idx="7"/>
          </p:cNvCxnSpPr>
          <p:nvPr/>
        </p:nvCxnSpPr>
        <p:spPr>
          <a:xfrm>
            <a:off x="6337147" y="3300833"/>
            <a:ext cx="0" cy="3135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g10d51b1cb33_0_560"/>
          <p:cNvCxnSpPr>
            <a:stCxn id="142" idx="4"/>
            <a:endCxn id="143" idx="6"/>
          </p:cNvCxnSpPr>
          <p:nvPr/>
        </p:nvCxnSpPr>
        <p:spPr>
          <a:xfrm flipH="1">
            <a:off x="6078975" y="3858327"/>
            <a:ext cx="159000" cy="3135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g10d51b1cb33_0_560"/>
          <p:cNvCxnSpPr>
            <a:stCxn id="144" idx="5"/>
            <a:endCxn id="143" idx="3"/>
          </p:cNvCxnSpPr>
          <p:nvPr/>
        </p:nvCxnSpPr>
        <p:spPr>
          <a:xfrm>
            <a:off x="5359372" y="4272933"/>
            <a:ext cx="4803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g10d51b1cb33_0_560"/>
          <p:cNvCxnSpPr>
            <a:stCxn id="144" idx="2"/>
            <a:endCxn id="139" idx="4"/>
          </p:cNvCxnSpPr>
          <p:nvPr/>
        </p:nvCxnSpPr>
        <p:spPr>
          <a:xfrm rot="10800000">
            <a:off x="4963950" y="3858352"/>
            <a:ext cx="156000" cy="31350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g10d51b1cb33_0_560"/>
          <p:cNvCxnSpPr>
            <a:stCxn id="138" idx="3"/>
            <a:endCxn id="139" idx="1"/>
          </p:cNvCxnSpPr>
          <p:nvPr/>
        </p:nvCxnSpPr>
        <p:spPr>
          <a:xfrm>
            <a:off x="4864778" y="3300833"/>
            <a:ext cx="0" cy="313500"/>
          </a:xfrm>
          <a:prstGeom prst="straightConnector1">
            <a:avLst/>
          </a:prstGeom>
          <a:noFill/>
          <a:ln w="9525" cap="flat" cmpd="sng">
            <a:solidFill>
              <a:schemeClr val="dk2"/>
            </a:solidFill>
            <a:prstDash val="solid"/>
            <a:round/>
            <a:headEnd type="none" w="med" len="med"/>
            <a:tailEnd type="none" w="med" len="med"/>
          </a:ln>
        </p:spPr>
      </p:cxnSp>
      <p:sp>
        <p:nvSpPr>
          <p:cNvPr id="158" name="Google Shape;158;g10d51b1cb33_0_560"/>
          <p:cNvSpPr/>
          <p:nvPr/>
        </p:nvSpPr>
        <p:spPr>
          <a:xfrm>
            <a:off x="7295975" y="2631927"/>
            <a:ext cx="280500" cy="2859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H</a:t>
            </a:r>
            <a:endParaRPr sz="900" b="1">
              <a:latin typeface="Roboto"/>
              <a:ea typeface="Roboto"/>
              <a:cs typeface="Roboto"/>
              <a:sym typeface="Roboto"/>
            </a:endParaRPr>
          </a:p>
        </p:txBody>
      </p:sp>
      <p:sp>
        <p:nvSpPr>
          <p:cNvPr id="159" name="Google Shape;159;g10d51b1cb33_0_560"/>
          <p:cNvSpPr/>
          <p:nvPr/>
        </p:nvSpPr>
        <p:spPr>
          <a:xfrm>
            <a:off x="6999725" y="3056727"/>
            <a:ext cx="280500" cy="285900"/>
          </a:xfrm>
          <a:prstGeom prst="ellipse">
            <a:avLst/>
          </a:prstGeom>
          <a:solidFill>
            <a:srgbClr val="F8A7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FE</a:t>
            </a:r>
            <a:endParaRPr sz="900" b="1">
              <a:latin typeface="Roboto"/>
              <a:ea typeface="Roboto"/>
              <a:cs typeface="Roboto"/>
              <a:sym typeface="Roboto"/>
            </a:endParaRPr>
          </a:p>
        </p:txBody>
      </p:sp>
      <p:sp>
        <p:nvSpPr>
          <p:cNvPr id="160" name="Google Shape;160;g10d51b1cb33_0_560"/>
          <p:cNvSpPr/>
          <p:nvPr/>
        </p:nvSpPr>
        <p:spPr>
          <a:xfrm>
            <a:off x="6999725" y="3572352"/>
            <a:ext cx="280500" cy="285900"/>
          </a:xfrm>
          <a:prstGeom prst="ellipse">
            <a:avLst/>
          </a:prstGeom>
          <a:solidFill>
            <a:srgbClr val="B45F0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HE</a:t>
            </a:r>
            <a:endParaRPr sz="900" b="1">
              <a:solidFill>
                <a:srgbClr val="FFFFFF"/>
              </a:solidFill>
              <a:latin typeface="Roboto"/>
              <a:ea typeface="Roboto"/>
              <a:cs typeface="Roboto"/>
              <a:sym typeface="Roboto"/>
            </a:endParaRPr>
          </a:p>
        </p:txBody>
      </p:sp>
      <p:sp>
        <p:nvSpPr>
          <p:cNvPr id="161" name="Google Shape;161;g10d51b1cb33_0_560"/>
          <p:cNvSpPr/>
          <p:nvPr/>
        </p:nvSpPr>
        <p:spPr>
          <a:xfrm>
            <a:off x="7977075" y="2631927"/>
            <a:ext cx="280500" cy="2859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LG</a:t>
            </a:r>
            <a:endParaRPr sz="900" b="1">
              <a:latin typeface="Roboto"/>
              <a:ea typeface="Roboto"/>
              <a:cs typeface="Roboto"/>
              <a:sym typeface="Roboto"/>
            </a:endParaRPr>
          </a:p>
        </p:txBody>
      </p:sp>
      <p:sp>
        <p:nvSpPr>
          <p:cNvPr id="162" name="Google Shape;162;g10d51b1cb33_0_560"/>
          <p:cNvSpPr/>
          <p:nvPr/>
        </p:nvSpPr>
        <p:spPr>
          <a:xfrm>
            <a:off x="8273750" y="3056727"/>
            <a:ext cx="280500" cy="285900"/>
          </a:xfrm>
          <a:prstGeom prst="ellipse">
            <a:avLst/>
          </a:prstGeom>
          <a:solidFill>
            <a:srgbClr val="E717CE"/>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TS</a:t>
            </a:r>
            <a:endParaRPr sz="900" b="1">
              <a:latin typeface="Roboto"/>
              <a:ea typeface="Roboto"/>
              <a:cs typeface="Roboto"/>
              <a:sym typeface="Roboto"/>
            </a:endParaRPr>
          </a:p>
        </p:txBody>
      </p:sp>
      <p:sp>
        <p:nvSpPr>
          <p:cNvPr id="163" name="Google Shape;163;g10d51b1cb33_0_560"/>
          <p:cNvSpPr/>
          <p:nvPr/>
        </p:nvSpPr>
        <p:spPr>
          <a:xfrm>
            <a:off x="8273750" y="3572352"/>
            <a:ext cx="280500" cy="285900"/>
          </a:xfrm>
          <a:prstGeom prst="ellipse">
            <a:avLst/>
          </a:prstGeom>
          <a:solidFill>
            <a:srgbClr val="AA1BE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C</a:t>
            </a:r>
            <a:endParaRPr sz="900" b="1">
              <a:solidFill>
                <a:srgbClr val="FFFFFF"/>
              </a:solidFill>
              <a:latin typeface="Roboto"/>
              <a:ea typeface="Roboto"/>
              <a:cs typeface="Roboto"/>
              <a:sym typeface="Roboto"/>
            </a:endParaRPr>
          </a:p>
        </p:txBody>
      </p:sp>
      <p:sp>
        <p:nvSpPr>
          <p:cNvPr id="164" name="Google Shape;164;g10d51b1cb33_0_560"/>
          <p:cNvSpPr/>
          <p:nvPr/>
        </p:nvSpPr>
        <p:spPr>
          <a:xfrm>
            <a:off x="7974513" y="4028827"/>
            <a:ext cx="280500" cy="285900"/>
          </a:xfrm>
          <a:prstGeom prst="ellipse">
            <a:avLst/>
          </a:prstGeom>
          <a:solidFill>
            <a:srgbClr val="35383A"/>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HA</a:t>
            </a:r>
            <a:endParaRPr sz="900" b="1">
              <a:solidFill>
                <a:srgbClr val="FFFFFF"/>
              </a:solidFill>
              <a:latin typeface="Roboto"/>
              <a:ea typeface="Roboto"/>
              <a:cs typeface="Roboto"/>
              <a:sym typeface="Roboto"/>
            </a:endParaRPr>
          </a:p>
        </p:txBody>
      </p:sp>
      <p:sp>
        <p:nvSpPr>
          <p:cNvPr id="165" name="Google Shape;165;g10d51b1cb33_0_560"/>
          <p:cNvSpPr/>
          <p:nvPr/>
        </p:nvSpPr>
        <p:spPr>
          <a:xfrm>
            <a:off x="7295975" y="4028827"/>
            <a:ext cx="280500" cy="2859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rgbClr val="FFFFFF"/>
                </a:solidFill>
                <a:latin typeface="Roboto"/>
                <a:ea typeface="Roboto"/>
                <a:cs typeface="Roboto"/>
                <a:sym typeface="Roboto"/>
              </a:rPr>
              <a:t>BL</a:t>
            </a:r>
            <a:endParaRPr sz="900" b="1">
              <a:solidFill>
                <a:srgbClr val="FFFFFF"/>
              </a:solidFill>
              <a:latin typeface="Roboto"/>
              <a:ea typeface="Roboto"/>
              <a:cs typeface="Roboto"/>
              <a:sym typeface="Roboto"/>
            </a:endParaRPr>
          </a:p>
        </p:txBody>
      </p:sp>
      <p:cxnSp>
        <p:nvCxnSpPr>
          <p:cNvPr id="166" name="Google Shape;166;g10d51b1cb33_0_560"/>
          <p:cNvCxnSpPr>
            <a:stCxn id="158" idx="5"/>
            <a:endCxn id="164" idx="1"/>
          </p:cNvCxnSpPr>
          <p:nvPr/>
        </p:nvCxnSpPr>
        <p:spPr>
          <a:xfrm>
            <a:off x="7535397" y="2875958"/>
            <a:ext cx="480300" cy="11946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g10d51b1cb33_0_560"/>
          <p:cNvCxnSpPr>
            <a:stCxn id="161" idx="3"/>
            <a:endCxn id="165" idx="7"/>
          </p:cNvCxnSpPr>
          <p:nvPr/>
        </p:nvCxnSpPr>
        <p:spPr>
          <a:xfrm flipH="1">
            <a:off x="7535453" y="2875958"/>
            <a:ext cx="482700" cy="11946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g10d51b1cb33_0_560"/>
          <p:cNvCxnSpPr>
            <a:stCxn id="159" idx="6"/>
            <a:endCxn id="163" idx="2"/>
          </p:cNvCxnSpPr>
          <p:nvPr/>
        </p:nvCxnSpPr>
        <p:spPr>
          <a:xfrm>
            <a:off x="7280225" y="3199677"/>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g10d51b1cb33_0_560"/>
          <p:cNvCxnSpPr>
            <a:stCxn id="160" idx="6"/>
            <a:endCxn id="162" idx="2"/>
          </p:cNvCxnSpPr>
          <p:nvPr/>
        </p:nvCxnSpPr>
        <p:spPr>
          <a:xfrm rot="10800000" flipH="1">
            <a:off x="7280225" y="3199602"/>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g10d51b1cb33_0_560"/>
          <p:cNvCxnSpPr>
            <a:stCxn id="159" idx="0"/>
            <a:endCxn id="158" idx="2"/>
          </p:cNvCxnSpPr>
          <p:nvPr/>
        </p:nvCxnSpPr>
        <p:spPr>
          <a:xfrm rot="10800000" flipH="1">
            <a:off x="7139975" y="2774727"/>
            <a:ext cx="156000" cy="2820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g10d51b1cb33_0_560"/>
          <p:cNvCxnSpPr>
            <a:stCxn id="161" idx="6"/>
            <a:endCxn id="162" idx="0"/>
          </p:cNvCxnSpPr>
          <p:nvPr/>
        </p:nvCxnSpPr>
        <p:spPr>
          <a:xfrm>
            <a:off x="8257575" y="2774877"/>
            <a:ext cx="156300" cy="2820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g10d51b1cb33_0_560"/>
          <p:cNvCxnSpPr>
            <a:stCxn id="162" idx="5"/>
            <a:endCxn id="163" idx="7"/>
          </p:cNvCxnSpPr>
          <p:nvPr/>
        </p:nvCxnSpPr>
        <p:spPr>
          <a:xfrm>
            <a:off x="8513172" y="3300758"/>
            <a:ext cx="0" cy="3135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g10d51b1cb33_0_560"/>
          <p:cNvCxnSpPr>
            <a:stCxn id="163" idx="4"/>
            <a:endCxn id="164" idx="6"/>
          </p:cNvCxnSpPr>
          <p:nvPr/>
        </p:nvCxnSpPr>
        <p:spPr>
          <a:xfrm flipH="1">
            <a:off x="8255000" y="3858252"/>
            <a:ext cx="159000" cy="3135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g10d51b1cb33_0_560"/>
          <p:cNvCxnSpPr>
            <a:stCxn id="165" idx="5"/>
            <a:endCxn id="164" idx="3"/>
          </p:cNvCxnSpPr>
          <p:nvPr/>
        </p:nvCxnSpPr>
        <p:spPr>
          <a:xfrm>
            <a:off x="7535397" y="4272858"/>
            <a:ext cx="4803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g10d51b1cb33_0_560"/>
          <p:cNvCxnSpPr>
            <a:stCxn id="165" idx="2"/>
            <a:endCxn id="160" idx="4"/>
          </p:cNvCxnSpPr>
          <p:nvPr/>
        </p:nvCxnSpPr>
        <p:spPr>
          <a:xfrm rot="10800000">
            <a:off x="7139975" y="3858277"/>
            <a:ext cx="156000" cy="313500"/>
          </a:xfrm>
          <a:prstGeom prst="straightConnector1">
            <a:avLst/>
          </a:prstGeom>
          <a:noFill/>
          <a:ln w="9525" cap="flat" cmpd="sng">
            <a:solidFill>
              <a:schemeClr val="dk2"/>
            </a:solidFill>
            <a:prstDash val="solid"/>
            <a:round/>
            <a:headEnd type="none" w="med" len="med"/>
            <a:tailEnd type="none" w="med" len="med"/>
          </a:ln>
        </p:spPr>
      </p:cxnSp>
      <p:sp>
        <p:nvSpPr>
          <p:cNvPr id="176" name="Google Shape;176;g10d51b1cb33_0_560"/>
          <p:cNvSpPr/>
          <p:nvPr/>
        </p:nvSpPr>
        <p:spPr>
          <a:xfrm>
            <a:off x="7608163" y="3330377"/>
            <a:ext cx="352800" cy="3564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800" b="1">
                <a:solidFill>
                  <a:srgbClr val="FFFFFF"/>
                </a:solidFill>
                <a:latin typeface="Roboto"/>
                <a:ea typeface="Roboto"/>
                <a:cs typeface="Roboto"/>
                <a:sym typeface="Roboto"/>
              </a:rPr>
              <a:t>PCoE</a:t>
            </a:r>
            <a:endParaRPr sz="800" b="1">
              <a:solidFill>
                <a:srgbClr val="FFFFFF"/>
              </a:solidFill>
              <a:latin typeface="Roboto"/>
              <a:ea typeface="Roboto"/>
              <a:cs typeface="Roboto"/>
              <a:sym typeface="Roboto"/>
            </a:endParaRPr>
          </a:p>
        </p:txBody>
      </p:sp>
      <p:sp>
        <p:nvSpPr>
          <p:cNvPr id="151" name="Google Shape;151;g10d51b1cb33_0_560"/>
          <p:cNvSpPr/>
          <p:nvPr/>
        </p:nvSpPr>
        <p:spPr>
          <a:xfrm>
            <a:off x="5460750" y="2403402"/>
            <a:ext cx="280500" cy="2859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WG</a:t>
            </a:r>
            <a:endParaRPr sz="900" b="1">
              <a:latin typeface="Roboto"/>
              <a:ea typeface="Roboto"/>
              <a:cs typeface="Roboto"/>
              <a:sym typeface="Roboto"/>
            </a:endParaRPr>
          </a:p>
        </p:txBody>
      </p:sp>
      <p:cxnSp>
        <p:nvCxnSpPr>
          <p:cNvPr id="177" name="Google Shape;177;g10d51b1cb33_0_560"/>
          <p:cNvCxnSpPr>
            <a:stCxn id="159" idx="3"/>
            <a:endCxn id="160" idx="1"/>
          </p:cNvCxnSpPr>
          <p:nvPr/>
        </p:nvCxnSpPr>
        <p:spPr>
          <a:xfrm>
            <a:off x="7040803" y="3300758"/>
            <a:ext cx="0" cy="313500"/>
          </a:xfrm>
          <a:prstGeom prst="straightConnector1">
            <a:avLst/>
          </a:prstGeom>
          <a:noFill/>
          <a:ln w="9525" cap="flat" cmpd="sng">
            <a:solidFill>
              <a:schemeClr val="dk2"/>
            </a:solidFill>
            <a:prstDash val="solid"/>
            <a:round/>
            <a:headEnd type="none" w="med" len="med"/>
            <a:tailEnd type="none" w="med" len="med"/>
          </a:ln>
        </p:spPr>
      </p:cxnSp>
      <p:sp>
        <p:nvSpPr>
          <p:cNvPr id="178" name="Google Shape;178;g10d51b1cb33_0_560"/>
          <p:cNvSpPr/>
          <p:nvPr/>
        </p:nvSpPr>
        <p:spPr>
          <a:xfrm>
            <a:off x="846379" y="24824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a:t>
            </a:r>
            <a:endParaRPr sz="900" b="1">
              <a:solidFill>
                <a:schemeClr val="dk1"/>
              </a:solidFill>
              <a:latin typeface="Roboto"/>
              <a:ea typeface="Roboto"/>
              <a:cs typeface="Roboto"/>
              <a:sym typeface="Roboto"/>
            </a:endParaRPr>
          </a:p>
        </p:txBody>
      </p:sp>
      <p:sp>
        <p:nvSpPr>
          <p:cNvPr id="179" name="Google Shape;179;g10d51b1cb33_0_560"/>
          <p:cNvSpPr/>
          <p:nvPr/>
        </p:nvSpPr>
        <p:spPr>
          <a:xfrm>
            <a:off x="550129" y="29072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FE</a:t>
            </a:r>
            <a:endParaRPr sz="900" b="1">
              <a:solidFill>
                <a:schemeClr val="dk1"/>
              </a:solidFill>
              <a:latin typeface="Roboto"/>
              <a:ea typeface="Roboto"/>
              <a:cs typeface="Roboto"/>
              <a:sym typeface="Roboto"/>
            </a:endParaRPr>
          </a:p>
        </p:txBody>
      </p:sp>
      <p:sp>
        <p:nvSpPr>
          <p:cNvPr id="180" name="Google Shape;180;g10d51b1cb33_0_560"/>
          <p:cNvSpPr/>
          <p:nvPr/>
        </p:nvSpPr>
        <p:spPr>
          <a:xfrm>
            <a:off x="550129" y="342286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HE</a:t>
            </a:r>
            <a:endParaRPr sz="900" b="1">
              <a:solidFill>
                <a:schemeClr val="dk1"/>
              </a:solidFill>
              <a:latin typeface="Roboto"/>
              <a:ea typeface="Roboto"/>
              <a:cs typeface="Roboto"/>
              <a:sym typeface="Roboto"/>
            </a:endParaRPr>
          </a:p>
        </p:txBody>
      </p:sp>
      <p:sp>
        <p:nvSpPr>
          <p:cNvPr id="181" name="Google Shape;181;g10d51b1cb33_0_560"/>
          <p:cNvSpPr/>
          <p:nvPr/>
        </p:nvSpPr>
        <p:spPr>
          <a:xfrm>
            <a:off x="1527479" y="24824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LG</a:t>
            </a:r>
            <a:endParaRPr sz="900" b="1">
              <a:solidFill>
                <a:schemeClr val="dk1"/>
              </a:solidFill>
              <a:latin typeface="Roboto"/>
              <a:ea typeface="Roboto"/>
              <a:cs typeface="Roboto"/>
              <a:sym typeface="Roboto"/>
            </a:endParaRPr>
          </a:p>
        </p:txBody>
      </p:sp>
      <p:sp>
        <p:nvSpPr>
          <p:cNvPr id="182" name="Google Shape;182;g10d51b1cb33_0_560"/>
          <p:cNvSpPr/>
          <p:nvPr/>
        </p:nvSpPr>
        <p:spPr>
          <a:xfrm>
            <a:off x="1824154" y="29072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TS</a:t>
            </a:r>
            <a:endParaRPr sz="900" b="1">
              <a:solidFill>
                <a:schemeClr val="dk1"/>
              </a:solidFill>
              <a:latin typeface="Roboto"/>
              <a:ea typeface="Roboto"/>
              <a:cs typeface="Roboto"/>
              <a:sym typeface="Roboto"/>
            </a:endParaRPr>
          </a:p>
        </p:txBody>
      </p:sp>
      <p:sp>
        <p:nvSpPr>
          <p:cNvPr id="183" name="Google Shape;183;g10d51b1cb33_0_560"/>
          <p:cNvSpPr/>
          <p:nvPr/>
        </p:nvSpPr>
        <p:spPr>
          <a:xfrm>
            <a:off x="1824154" y="342286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C</a:t>
            </a:r>
            <a:endParaRPr sz="900" b="1">
              <a:solidFill>
                <a:schemeClr val="dk1"/>
              </a:solidFill>
              <a:latin typeface="Roboto"/>
              <a:ea typeface="Roboto"/>
              <a:cs typeface="Roboto"/>
              <a:sym typeface="Roboto"/>
            </a:endParaRPr>
          </a:p>
        </p:txBody>
      </p:sp>
      <p:sp>
        <p:nvSpPr>
          <p:cNvPr id="184" name="Google Shape;184;g10d51b1cb33_0_560"/>
          <p:cNvSpPr/>
          <p:nvPr/>
        </p:nvSpPr>
        <p:spPr>
          <a:xfrm>
            <a:off x="1524916" y="38793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HA</a:t>
            </a:r>
            <a:endParaRPr sz="900" b="1">
              <a:solidFill>
                <a:schemeClr val="dk1"/>
              </a:solidFill>
              <a:latin typeface="Roboto"/>
              <a:ea typeface="Roboto"/>
              <a:cs typeface="Roboto"/>
              <a:sym typeface="Roboto"/>
            </a:endParaRPr>
          </a:p>
        </p:txBody>
      </p:sp>
      <p:sp>
        <p:nvSpPr>
          <p:cNvPr id="185" name="Google Shape;185;g10d51b1cb33_0_560"/>
          <p:cNvSpPr/>
          <p:nvPr/>
        </p:nvSpPr>
        <p:spPr>
          <a:xfrm>
            <a:off x="846379" y="38793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BL</a:t>
            </a:r>
            <a:endParaRPr sz="900" b="1">
              <a:solidFill>
                <a:schemeClr val="dk1"/>
              </a:solidFill>
              <a:latin typeface="Roboto"/>
              <a:ea typeface="Roboto"/>
              <a:cs typeface="Roboto"/>
              <a:sym typeface="Roboto"/>
            </a:endParaRPr>
          </a:p>
        </p:txBody>
      </p:sp>
      <p:cxnSp>
        <p:nvCxnSpPr>
          <p:cNvPr id="186" name="Google Shape;186;g10d51b1cb33_0_560"/>
          <p:cNvCxnSpPr>
            <a:stCxn id="178" idx="5"/>
            <a:endCxn id="184" idx="1"/>
          </p:cNvCxnSpPr>
          <p:nvPr/>
        </p:nvCxnSpPr>
        <p:spPr>
          <a:xfrm>
            <a:off x="1085800" y="2726469"/>
            <a:ext cx="480300" cy="11946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g10d51b1cb33_0_560"/>
          <p:cNvCxnSpPr>
            <a:stCxn id="181" idx="3"/>
            <a:endCxn id="185" idx="7"/>
          </p:cNvCxnSpPr>
          <p:nvPr/>
        </p:nvCxnSpPr>
        <p:spPr>
          <a:xfrm flipH="1">
            <a:off x="1085857" y="2726469"/>
            <a:ext cx="482700" cy="11946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g10d51b1cb33_0_560"/>
          <p:cNvCxnSpPr>
            <a:stCxn id="179" idx="6"/>
            <a:endCxn id="183" idx="2"/>
          </p:cNvCxnSpPr>
          <p:nvPr/>
        </p:nvCxnSpPr>
        <p:spPr>
          <a:xfrm>
            <a:off x="830629" y="3050188"/>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g10d51b1cb33_0_560"/>
          <p:cNvCxnSpPr>
            <a:stCxn id="180" idx="6"/>
            <a:endCxn id="182" idx="2"/>
          </p:cNvCxnSpPr>
          <p:nvPr/>
        </p:nvCxnSpPr>
        <p:spPr>
          <a:xfrm rot="10800000" flipH="1">
            <a:off x="830629" y="3050113"/>
            <a:ext cx="993600" cy="515700"/>
          </a:xfrm>
          <a:prstGeom prst="straightConnector1">
            <a:avLst/>
          </a:prstGeom>
          <a:noFill/>
          <a:ln w="9525" cap="flat" cmpd="sng">
            <a:solidFill>
              <a:schemeClr val="dk2"/>
            </a:solidFill>
            <a:prstDash val="solid"/>
            <a:round/>
            <a:headEnd type="none" w="med" len="med"/>
            <a:tailEnd type="none" w="med" len="med"/>
          </a:ln>
        </p:spPr>
      </p:cxnSp>
      <p:sp>
        <p:nvSpPr>
          <p:cNvPr id="190" name="Google Shape;190;g10d51b1cb33_0_560"/>
          <p:cNvSpPr/>
          <p:nvPr/>
        </p:nvSpPr>
        <p:spPr>
          <a:xfrm>
            <a:off x="1187141" y="3180888"/>
            <a:ext cx="280500" cy="2859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WG</a:t>
            </a:r>
            <a:endParaRPr sz="900" b="1">
              <a:latin typeface="Roboto"/>
              <a:ea typeface="Roboto"/>
              <a:cs typeface="Roboto"/>
              <a:sym typeface="Roboto"/>
            </a:endParaRPr>
          </a:p>
        </p:txBody>
      </p:sp>
      <p:sp>
        <p:nvSpPr>
          <p:cNvPr id="191" name="Google Shape;191;g10d51b1cb33_0_560"/>
          <p:cNvSpPr/>
          <p:nvPr/>
        </p:nvSpPr>
        <p:spPr>
          <a:xfrm>
            <a:off x="281788" y="446670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WG</a:t>
            </a:r>
            <a:endParaRPr sz="900" b="1">
              <a:solidFill>
                <a:schemeClr val="dk1"/>
              </a:solidFill>
              <a:latin typeface="Roboto"/>
              <a:ea typeface="Roboto"/>
              <a:cs typeface="Roboto"/>
              <a:sym typeface="Roboto"/>
            </a:endParaRPr>
          </a:p>
        </p:txBody>
      </p:sp>
      <p:sp>
        <p:nvSpPr>
          <p:cNvPr id="192" name="Google Shape;192;g10d51b1cb33_0_560"/>
          <p:cNvSpPr txBox="1"/>
          <p:nvPr/>
        </p:nvSpPr>
        <p:spPr>
          <a:xfrm>
            <a:off x="5559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Welsh Government</a:t>
            </a:r>
            <a:endParaRPr sz="800">
              <a:latin typeface="Roboto"/>
              <a:ea typeface="Roboto"/>
              <a:cs typeface="Roboto"/>
              <a:sym typeface="Roboto"/>
            </a:endParaRPr>
          </a:p>
        </p:txBody>
      </p:sp>
      <p:sp>
        <p:nvSpPr>
          <p:cNvPr id="193" name="Google Shape;193;g10d51b1cb33_0_560"/>
          <p:cNvSpPr txBox="1"/>
          <p:nvPr/>
        </p:nvSpPr>
        <p:spPr>
          <a:xfrm>
            <a:off x="18513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Health</a:t>
            </a:r>
            <a:endParaRPr sz="800">
              <a:latin typeface="Roboto"/>
              <a:ea typeface="Roboto"/>
              <a:cs typeface="Roboto"/>
              <a:sym typeface="Roboto"/>
            </a:endParaRPr>
          </a:p>
        </p:txBody>
      </p:sp>
      <p:sp>
        <p:nvSpPr>
          <p:cNvPr id="194" name="Google Shape;194;g10d51b1cb33_0_560"/>
          <p:cNvSpPr txBox="1"/>
          <p:nvPr/>
        </p:nvSpPr>
        <p:spPr>
          <a:xfrm>
            <a:off x="31467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Local Government</a:t>
            </a:r>
            <a:endParaRPr sz="800">
              <a:latin typeface="Roboto"/>
              <a:ea typeface="Roboto"/>
              <a:cs typeface="Roboto"/>
              <a:sym typeface="Roboto"/>
            </a:endParaRPr>
          </a:p>
        </p:txBody>
      </p:sp>
      <p:sp>
        <p:nvSpPr>
          <p:cNvPr id="195" name="Google Shape;195;g10d51b1cb33_0_560"/>
          <p:cNvSpPr txBox="1"/>
          <p:nvPr/>
        </p:nvSpPr>
        <p:spPr>
          <a:xfrm>
            <a:off x="44421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Third Sector</a:t>
            </a:r>
            <a:endParaRPr sz="800">
              <a:latin typeface="Roboto"/>
              <a:ea typeface="Roboto"/>
              <a:cs typeface="Roboto"/>
              <a:sym typeface="Roboto"/>
            </a:endParaRPr>
          </a:p>
        </p:txBody>
      </p:sp>
      <p:sp>
        <p:nvSpPr>
          <p:cNvPr id="196" name="Google Shape;196;g10d51b1cb33_0_560"/>
          <p:cNvSpPr txBox="1"/>
          <p:nvPr/>
        </p:nvSpPr>
        <p:spPr>
          <a:xfrm>
            <a:off x="57375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Construction</a:t>
            </a:r>
            <a:endParaRPr sz="800">
              <a:latin typeface="Roboto"/>
              <a:ea typeface="Roboto"/>
              <a:cs typeface="Roboto"/>
              <a:sym typeface="Roboto"/>
            </a:endParaRPr>
          </a:p>
        </p:txBody>
      </p:sp>
      <p:sp>
        <p:nvSpPr>
          <p:cNvPr id="197" name="Google Shape;197;g10d51b1cb33_0_560"/>
          <p:cNvSpPr txBox="1"/>
          <p:nvPr/>
        </p:nvSpPr>
        <p:spPr>
          <a:xfrm>
            <a:off x="7032950" y="4454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Housing Associations</a:t>
            </a:r>
            <a:endParaRPr sz="800">
              <a:latin typeface="Roboto"/>
              <a:ea typeface="Roboto"/>
              <a:cs typeface="Roboto"/>
              <a:sym typeface="Roboto"/>
            </a:endParaRPr>
          </a:p>
        </p:txBody>
      </p:sp>
      <p:sp>
        <p:nvSpPr>
          <p:cNvPr id="198" name="Google Shape;198;g10d51b1cb33_0_560"/>
          <p:cNvSpPr txBox="1"/>
          <p:nvPr/>
        </p:nvSpPr>
        <p:spPr>
          <a:xfrm>
            <a:off x="4442150" y="4835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Further Education</a:t>
            </a:r>
            <a:endParaRPr sz="800">
              <a:latin typeface="Roboto"/>
              <a:ea typeface="Roboto"/>
              <a:cs typeface="Roboto"/>
              <a:sym typeface="Roboto"/>
            </a:endParaRPr>
          </a:p>
        </p:txBody>
      </p:sp>
      <p:sp>
        <p:nvSpPr>
          <p:cNvPr id="199" name="Google Shape;199;g10d51b1cb33_0_560"/>
          <p:cNvSpPr txBox="1"/>
          <p:nvPr/>
        </p:nvSpPr>
        <p:spPr>
          <a:xfrm>
            <a:off x="5737550" y="4835515"/>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Higher Education</a:t>
            </a:r>
            <a:endParaRPr sz="800">
              <a:latin typeface="Roboto"/>
              <a:ea typeface="Roboto"/>
              <a:cs typeface="Roboto"/>
              <a:sym typeface="Roboto"/>
            </a:endParaRPr>
          </a:p>
        </p:txBody>
      </p:sp>
      <p:sp>
        <p:nvSpPr>
          <p:cNvPr id="200" name="Google Shape;200;g10d51b1cb33_0_560"/>
          <p:cNvSpPr txBox="1"/>
          <p:nvPr/>
        </p:nvSpPr>
        <p:spPr>
          <a:xfrm>
            <a:off x="7032950" y="4822240"/>
            <a:ext cx="130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latin typeface="Roboto"/>
                <a:ea typeface="Roboto"/>
                <a:cs typeface="Roboto"/>
                <a:sym typeface="Roboto"/>
              </a:rPr>
              <a:t>Bluelight</a:t>
            </a:r>
            <a:endParaRPr sz="800">
              <a:latin typeface="Roboto"/>
              <a:ea typeface="Roboto"/>
              <a:cs typeface="Roboto"/>
              <a:sym typeface="Roboto"/>
            </a:endParaRPr>
          </a:p>
        </p:txBody>
      </p:sp>
      <p:sp>
        <p:nvSpPr>
          <p:cNvPr id="201" name="Google Shape;201;g10d51b1cb33_0_560"/>
          <p:cNvSpPr/>
          <p:nvPr/>
        </p:nvSpPr>
        <p:spPr>
          <a:xfrm>
            <a:off x="1581350" y="446670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a:t>
            </a:r>
            <a:endParaRPr sz="900" b="1">
              <a:solidFill>
                <a:schemeClr val="dk1"/>
              </a:solidFill>
              <a:latin typeface="Roboto"/>
              <a:ea typeface="Roboto"/>
              <a:cs typeface="Roboto"/>
              <a:sym typeface="Roboto"/>
            </a:endParaRPr>
          </a:p>
        </p:txBody>
      </p:sp>
      <p:sp>
        <p:nvSpPr>
          <p:cNvPr id="202" name="Google Shape;202;g10d51b1cb33_0_560"/>
          <p:cNvSpPr/>
          <p:nvPr/>
        </p:nvSpPr>
        <p:spPr>
          <a:xfrm>
            <a:off x="2876750" y="446670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LG</a:t>
            </a:r>
            <a:endParaRPr sz="900" b="1">
              <a:solidFill>
                <a:schemeClr val="dk1"/>
              </a:solidFill>
              <a:latin typeface="Roboto"/>
              <a:ea typeface="Roboto"/>
              <a:cs typeface="Roboto"/>
              <a:sym typeface="Roboto"/>
            </a:endParaRPr>
          </a:p>
        </p:txBody>
      </p:sp>
      <p:sp>
        <p:nvSpPr>
          <p:cNvPr id="203" name="Google Shape;203;g10d51b1cb33_0_560"/>
          <p:cNvSpPr/>
          <p:nvPr/>
        </p:nvSpPr>
        <p:spPr>
          <a:xfrm>
            <a:off x="4170075" y="4476139"/>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3rd</a:t>
            </a:r>
            <a:endParaRPr sz="900" b="1">
              <a:solidFill>
                <a:schemeClr val="dk1"/>
              </a:solidFill>
              <a:latin typeface="Roboto"/>
              <a:ea typeface="Roboto"/>
              <a:cs typeface="Roboto"/>
              <a:sym typeface="Roboto"/>
            </a:endParaRPr>
          </a:p>
        </p:txBody>
      </p:sp>
      <p:sp>
        <p:nvSpPr>
          <p:cNvPr id="204" name="Google Shape;204;g10d51b1cb33_0_560"/>
          <p:cNvSpPr/>
          <p:nvPr/>
        </p:nvSpPr>
        <p:spPr>
          <a:xfrm>
            <a:off x="5465475" y="4472114"/>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C</a:t>
            </a:r>
            <a:endParaRPr sz="900" b="1">
              <a:solidFill>
                <a:schemeClr val="dk1"/>
              </a:solidFill>
              <a:latin typeface="Roboto"/>
              <a:ea typeface="Roboto"/>
              <a:cs typeface="Roboto"/>
              <a:sym typeface="Roboto"/>
            </a:endParaRPr>
          </a:p>
        </p:txBody>
      </p:sp>
      <p:sp>
        <p:nvSpPr>
          <p:cNvPr id="205" name="Google Shape;205;g10d51b1cb33_0_560"/>
          <p:cNvSpPr/>
          <p:nvPr/>
        </p:nvSpPr>
        <p:spPr>
          <a:xfrm>
            <a:off x="6758788" y="447820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HA</a:t>
            </a:r>
            <a:endParaRPr sz="900" b="1">
              <a:solidFill>
                <a:schemeClr val="dk1"/>
              </a:solidFill>
              <a:latin typeface="Roboto"/>
              <a:ea typeface="Roboto"/>
              <a:cs typeface="Roboto"/>
              <a:sym typeface="Roboto"/>
            </a:endParaRPr>
          </a:p>
        </p:txBody>
      </p:sp>
      <p:sp>
        <p:nvSpPr>
          <p:cNvPr id="206" name="Google Shape;206;g10d51b1cb33_0_560"/>
          <p:cNvSpPr/>
          <p:nvPr/>
        </p:nvSpPr>
        <p:spPr>
          <a:xfrm>
            <a:off x="6761375" y="482225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ES</a:t>
            </a:r>
            <a:endParaRPr sz="900" b="1">
              <a:solidFill>
                <a:schemeClr val="dk1"/>
              </a:solidFill>
              <a:latin typeface="Roboto"/>
              <a:ea typeface="Roboto"/>
              <a:cs typeface="Roboto"/>
              <a:sym typeface="Roboto"/>
            </a:endParaRPr>
          </a:p>
        </p:txBody>
      </p:sp>
      <p:sp>
        <p:nvSpPr>
          <p:cNvPr id="207" name="Google Shape;207;g10d51b1cb33_0_560"/>
          <p:cNvSpPr/>
          <p:nvPr/>
        </p:nvSpPr>
        <p:spPr>
          <a:xfrm>
            <a:off x="4169575" y="481420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FE</a:t>
            </a:r>
            <a:endParaRPr sz="900" b="1">
              <a:solidFill>
                <a:schemeClr val="dk1"/>
              </a:solidFill>
              <a:latin typeface="Roboto"/>
              <a:ea typeface="Roboto"/>
              <a:cs typeface="Roboto"/>
              <a:sym typeface="Roboto"/>
            </a:endParaRPr>
          </a:p>
        </p:txBody>
      </p:sp>
      <p:sp>
        <p:nvSpPr>
          <p:cNvPr id="208" name="Google Shape;208;g10d51b1cb33_0_560"/>
          <p:cNvSpPr/>
          <p:nvPr/>
        </p:nvSpPr>
        <p:spPr>
          <a:xfrm>
            <a:off x="5465475" y="4822252"/>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HE</a:t>
            </a:r>
            <a:endParaRPr sz="900" b="1">
              <a:solidFill>
                <a:schemeClr val="dk1"/>
              </a:solidFill>
              <a:latin typeface="Roboto"/>
              <a:ea typeface="Roboto"/>
              <a:cs typeface="Roboto"/>
              <a:sym typeface="Roboto"/>
            </a:endParaRPr>
          </a:p>
        </p:txBody>
      </p:sp>
      <p:cxnSp>
        <p:nvCxnSpPr>
          <p:cNvPr id="209" name="Google Shape;209;g10d51b1cb33_0_560"/>
          <p:cNvCxnSpPr>
            <a:stCxn id="151" idx="4"/>
          </p:cNvCxnSpPr>
          <p:nvPr/>
        </p:nvCxnSpPr>
        <p:spPr>
          <a:xfrm>
            <a:off x="5601000" y="2689302"/>
            <a:ext cx="1200" cy="7746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g10d51b1cb33_0_560"/>
          <p:cNvCxnSpPr>
            <a:stCxn id="140" idx="0"/>
            <a:endCxn id="151" idx="6"/>
          </p:cNvCxnSpPr>
          <p:nvPr/>
        </p:nvCxnSpPr>
        <p:spPr>
          <a:xfrm rot="10800000">
            <a:off x="5741200" y="2546502"/>
            <a:ext cx="200100" cy="8550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g10d51b1cb33_0_560"/>
          <p:cNvCxnSpPr>
            <a:stCxn id="212" idx="2"/>
            <a:endCxn id="158" idx="0"/>
          </p:cNvCxnSpPr>
          <p:nvPr/>
        </p:nvCxnSpPr>
        <p:spPr>
          <a:xfrm flipH="1">
            <a:off x="7436175" y="2546352"/>
            <a:ext cx="205800" cy="85500"/>
          </a:xfrm>
          <a:prstGeom prst="straightConnector1">
            <a:avLst/>
          </a:prstGeom>
          <a:noFill/>
          <a:ln w="9525" cap="flat" cmpd="sng">
            <a:solidFill>
              <a:schemeClr val="dk2"/>
            </a:solidFill>
            <a:prstDash val="solid"/>
            <a:round/>
            <a:headEnd type="none" w="med" len="med"/>
            <a:tailEnd type="none" w="med" len="med"/>
          </a:ln>
        </p:spPr>
      </p:cxnSp>
      <p:sp>
        <p:nvSpPr>
          <p:cNvPr id="212" name="Google Shape;212;g10d51b1cb33_0_560"/>
          <p:cNvSpPr/>
          <p:nvPr/>
        </p:nvSpPr>
        <p:spPr>
          <a:xfrm>
            <a:off x="7641975" y="2403402"/>
            <a:ext cx="280500" cy="2859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WG</a:t>
            </a:r>
            <a:endParaRPr sz="900" b="1">
              <a:latin typeface="Roboto"/>
              <a:ea typeface="Roboto"/>
              <a:cs typeface="Roboto"/>
              <a:sym typeface="Roboto"/>
            </a:endParaRPr>
          </a:p>
        </p:txBody>
      </p:sp>
      <p:cxnSp>
        <p:nvCxnSpPr>
          <p:cNvPr id="213" name="Google Shape;213;g10d51b1cb33_0_560"/>
          <p:cNvCxnSpPr>
            <a:stCxn id="212" idx="4"/>
            <a:endCxn id="176" idx="0"/>
          </p:cNvCxnSpPr>
          <p:nvPr/>
        </p:nvCxnSpPr>
        <p:spPr>
          <a:xfrm>
            <a:off x="7782225" y="2689302"/>
            <a:ext cx="2400" cy="6411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g10d51b1cb33_0_560"/>
          <p:cNvCxnSpPr>
            <a:stCxn id="161" idx="0"/>
            <a:endCxn id="212" idx="6"/>
          </p:cNvCxnSpPr>
          <p:nvPr/>
        </p:nvCxnSpPr>
        <p:spPr>
          <a:xfrm rot="10800000">
            <a:off x="7922325" y="2546427"/>
            <a:ext cx="195000" cy="855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g10d51b1cb33_0_560"/>
          <p:cNvCxnSpPr>
            <a:stCxn id="181" idx="1"/>
            <a:endCxn id="178" idx="7"/>
          </p:cNvCxnSpPr>
          <p:nvPr/>
        </p:nvCxnSpPr>
        <p:spPr>
          <a:xfrm rot="10800000">
            <a:off x="1085857" y="2524307"/>
            <a:ext cx="482700" cy="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g10d51b1cb33_0_560"/>
          <p:cNvCxnSpPr>
            <a:stCxn id="182" idx="0"/>
            <a:endCxn id="181" idx="6"/>
          </p:cNvCxnSpPr>
          <p:nvPr/>
        </p:nvCxnSpPr>
        <p:spPr>
          <a:xfrm rot="10800000">
            <a:off x="1808104" y="2625238"/>
            <a:ext cx="156300" cy="28200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g10d51b1cb33_0_560"/>
          <p:cNvCxnSpPr>
            <a:stCxn id="179" idx="0"/>
            <a:endCxn id="178" idx="2"/>
          </p:cNvCxnSpPr>
          <p:nvPr/>
        </p:nvCxnSpPr>
        <p:spPr>
          <a:xfrm rot="10800000" flipH="1">
            <a:off x="690379" y="2625238"/>
            <a:ext cx="156000" cy="2820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g10d51b1cb33_0_560"/>
          <p:cNvCxnSpPr>
            <a:stCxn id="180" idx="1"/>
            <a:endCxn id="179" idx="3"/>
          </p:cNvCxnSpPr>
          <p:nvPr/>
        </p:nvCxnSpPr>
        <p:spPr>
          <a:xfrm rot="10800000">
            <a:off x="591207" y="3151232"/>
            <a:ext cx="0" cy="3135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g10d51b1cb33_0_560"/>
          <p:cNvCxnSpPr>
            <a:stCxn id="183" idx="7"/>
            <a:endCxn id="182" idx="5"/>
          </p:cNvCxnSpPr>
          <p:nvPr/>
        </p:nvCxnSpPr>
        <p:spPr>
          <a:xfrm rot="10800000">
            <a:off x="2063575" y="3151232"/>
            <a:ext cx="0" cy="3135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g10d51b1cb33_0_560"/>
          <p:cNvCxnSpPr>
            <a:stCxn id="184" idx="6"/>
            <a:endCxn id="183" idx="5"/>
          </p:cNvCxnSpPr>
          <p:nvPr/>
        </p:nvCxnSpPr>
        <p:spPr>
          <a:xfrm rot="10800000" flipH="1">
            <a:off x="1805416" y="3666788"/>
            <a:ext cx="258300" cy="3555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g10d51b1cb33_0_560"/>
          <p:cNvCxnSpPr>
            <a:stCxn id="184" idx="3"/>
            <a:endCxn id="185" idx="5"/>
          </p:cNvCxnSpPr>
          <p:nvPr/>
        </p:nvCxnSpPr>
        <p:spPr>
          <a:xfrm rot="10800000">
            <a:off x="1085695" y="4123369"/>
            <a:ext cx="480300" cy="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g10d51b1cb33_0_560"/>
          <p:cNvCxnSpPr>
            <a:stCxn id="185" idx="2"/>
            <a:endCxn id="180" idx="3"/>
          </p:cNvCxnSpPr>
          <p:nvPr/>
        </p:nvCxnSpPr>
        <p:spPr>
          <a:xfrm rot="10800000">
            <a:off x="591079" y="3666788"/>
            <a:ext cx="255300" cy="355500"/>
          </a:xfrm>
          <a:prstGeom prst="straightConnector1">
            <a:avLst/>
          </a:prstGeom>
          <a:noFill/>
          <a:ln w="9525" cap="flat" cmpd="sng">
            <a:solidFill>
              <a:schemeClr val="dk2"/>
            </a:solidFill>
            <a:prstDash val="solid"/>
            <a:round/>
            <a:headEnd type="none" w="med" len="med"/>
            <a:tailEnd type="none" w="med" len="med"/>
          </a:ln>
        </p:spPr>
      </p:cxnSp>
      <p:sp>
        <p:nvSpPr>
          <p:cNvPr id="223" name="Google Shape;223;g10d51b1cb33_0_560"/>
          <p:cNvSpPr/>
          <p:nvPr/>
        </p:nvSpPr>
        <p:spPr>
          <a:xfrm>
            <a:off x="3003704" y="2478113"/>
            <a:ext cx="280500" cy="2859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WG</a:t>
            </a:r>
            <a:endParaRPr sz="900" b="1">
              <a:solidFill>
                <a:schemeClr val="dk1"/>
              </a:solidFill>
              <a:latin typeface="Roboto"/>
              <a:ea typeface="Roboto"/>
              <a:cs typeface="Roboto"/>
              <a:sym typeface="Roboto"/>
            </a:endParaRPr>
          </a:p>
        </p:txBody>
      </p:sp>
      <p:sp>
        <p:nvSpPr>
          <p:cNvPr id="224" name="Google Shape;224;g10d51b1cb33_0_560"/>
          <p:cNvSpPr/>
          <p:nvPr/>
        </p:nvSpPr>
        <p:spPr>
          <a:xfrm>
            <a:off x="2707454" y="290291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FE</a:t>
            </a:r>
            <a:endParaRPr sz="900" b="1">
              <a:solidFill>
                <a:schemeClr val="dk1"/>
              </a:solidFill>
              <a:latin typeface="Roboto"/>
              <a:ea typeface="Roboto"/>
              <a:cs typeface="Roboto"/>
              <a:sym typeface="Roboto"/>
            </a:endParaRPr>
          </a:p>
        </p:txBody>
      </p:sp>
      <p:sp>
        <p:nvSpPr>
          <p:cNvPr id="225" name="Google Shape;225;g10d51b1cb33_0_560"/>
          <p:cNvSpPr/>
          <p:nvPr/>
        </p:nvSpPr>
        <p:spPr>
          <a:xfrm>
            <a:off x="2707454" y="34185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HE</a:t>
            </a:r>
            <a:endParaRPr sz="900" b="1">
              <a:solidFill>
                <a:schemeClr val="dk1"/>
              </a:solidFill>
              <a:latin typeface="Roboto"/>
              <a:ea typeface="Roboto"/>
              <a:cs typeface="Roboto"/>
              <a:sym typeface="Roboto"/>
            </a:endParaRPr>
          </a:p>
        </p:txBody>
      </p:sp>
      <p:sp>
        <p:nvSpPr>
          <p:cNvPr id="226" name="Google Shape;226;g10d51b1cb33_0_560"/>
          <p:cNvSpPr/>
          <p:nvPr/>
        </p:nvSpPr>
        <p:spPr>
          <a:xfrm>
            <a:off x="3684804" y="247811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LG</a:t>
            </a:r>
            <a:endParaRPr sz="900" b="1">
              <a:solidFill>
                <a:schemeClr val="dk1"/>
              </a:solidFill>
              <a:latin typeface="Roboto"/>
              <a:ea typeface="Roboto"/>
              <a:cs typeface="Roboto"/>
              <a:sym typeface="Roboto"/>
            </a:endParaRPr>
          </a:p>
        </p:txBody>
      </p:sp>
      <p:sp>
        <p:nvSpPr>
          <p:cNvPr id="227" name="Google Shape;227;g10d51b1cb33_0_560"/>
          <p:cNvSpPr/>
          <p:nvPr/>
        </p:nvSpPr>
        <p:spPr>
          <a:xfrm>
            <a:off x="3981479" y="290291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TS</a:t>
            </a:r>
            <a:endParaRPr sz="900" b="1">
              <a:solidFill>
                <a:schemeClr val="dk1"/>
              </a:solidFill>
              <a:latin typeface="Roboto"/>
              <a:ea typeface="Roboto"/>
              <a:cs typeface="Roboto"/>
              <a:sym typeface="Roboto"/>
            </a:endParaRPr>
          </a:p>
        </p:txBody>
      </p:sp>
      <p:sp>
        <p:nvSpPr>
          <p:cNvPr id="228" name="Google Shape;228;g10d51b1cb33_0_560"/>
          <p:cNvSpPr/>
          <p:nvPr/>
        </p:nvSpPr>
        <p:spPr>
          <a:xfrm>
            <a:off x="3981479" y="3418538"/>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C</a:t>
            </a:r>
            <a:endParaRPr sz="900" b="1">
              <a:solidFill>
                <a:schemeClr val="dk1"/>
              </a:solidFill>
              <a:latin typeface="Roboto"/>
              <a:ea typeface="Roboto"/>
              <a:cs typeface="Roboto"/>
              <a:sym typeface="Roboto"/>
            </a:endParaRPr>
          </a:p>
        </p:txBody>
      </p:sp>
      <p:sp>
        <p:nvSpPr>
          <p:cNvPr id="229" name="Google Shape;229;g10d51b1cb33_0_560"/>
          <p:cNvSpPr/>
          <p:nvPr/>
        </p:nvSpPr>
        <p:spPr>
          <a:xfrm>
            <a:off x="3682241" y="387501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HA</a:t>
            </a:r>
            <a:endParaRPr sz="900" b="1">
              <a:solidFill>
                <a:schemeClr val="dk1"/>
              </a:solidFill>
              <a:latin typeface="Roboto"/>
              <a:ea typeface="Roboto"/>
              <a:cs typeface="Roboto"/>
              <a:sym typeface="Roboto"/>
            </a:endParaRPr>
          </a:p>
        </p:txBody>
      </p:sp>
      <p:sp>
        <p:nvSpPr>
          <p:cNvPr id="230" name="Google Shape;230;g10d51b1cb33_0_560"/>
          <p:cNvSpPr/>
          <p:nvPr/>
        </p:nvSpPr>
        <p:spPr>
          <a:xfrm>
            <a:off x="3003704" y="387501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solidFill>
                  <a:schemeClr val="dk1"/>
                </a:solidFill>
                <a:latin typeface="Roboto"/>
                <a:ea typeface="Roboto"/>
                <a:cs typeface="Roboto"/>
                <a:sym typeface="Roboto"/>
              </a:rPr>
              <a:t>BL</a:t>
            </a:r>
            <a:endParaRPr sz="900" b="1">
              <a:solidFill>
                <a:schemeClr val="dk1"/>
              </a:solidFill>
              <a:latin typeface="Roboto"/>
              <a:ea typeface="Roboto"/>
              <a:cs typeface="Roboto"/>
              <a:sym typeface="Roboto"/>
            </a:endParaRPr>
          </a:p>
        </p:txBody>
      </p:sp>
      <p:cxnSp>
        <p:nvCxnSpPr>
          <p:cNvPr id="231" name="Google Shape;231;g10d51b1cb33_0_560"/>
          <p:cNvCxnSpPr>
            <a:stCxn id="223" idx="5"/>
            <a:endCxn id="229" idx="1"/>
          </p:cNvCxnSpPr>
          <p:nvPr/>
        </p:nvCxnSpPr>
        <p:spPr>
          <a:xfrm>
            <a:off x="3243125" y="2722144"/>
            <a:ext cx="480300" cy="11946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g10d51b1cb33_0_560"/>
          <p:cNvCxnSpPr>
            <a:stCxn id="226" idx="3"/>
            <a:endCxn id="230" idx="7"/>
          </p:cNvCxnSpPr>
          <p:nvPr/>
        </p:nvCxnSpPr>
        <p:spPr>
          <a:xfrm flipH="1">
            <a:off x="3243182" y="2722144"/>
            <a:ext cx="482700" cy="11946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g10d51b1cb33_0_560"/>
          <p:cNvCxnSpPr>
            <a:stCxn id="224" idx="6"/>
            <a:endCxn id="228" idx="2"/>
          </p:cNvCxnSpPr>
          <p:nvPr/>
        </p:nvCxnSpPr>
        <p:spPr>
          <a:xfrm>
            <a:off x="2987954" y="3045863"/>
            <a:ext cx="993600" cy="5157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g10d51b1cb33_0_560"/>
          <p:cNvCxnSpPr>
            <a:stCxn id="225" idx="6"/>
            <a:endCxn id="227" idx="2"/>
          </p:cNvCxnSpPr>
          <p:nvPr/>
        </p:nvCxnSpPr>
        <p:spPr>
          <a:xfrm rot="10800000" flipH="1">
            <a:off x="2987954" y="3045788"/>
            <a:ext cx="993600" cy="515700"/>
          </a:xfrm>
          <a:prstGeom prst="straightConnector1">
            <a:avLst/>
          </a:prstGeom>
          <a:noFill/>
          <a:ln w="9525" cap="flat" cmpd="sng">
            <a:solidFill>
              <a:schemeClr val="dk2"/>
            </a:solidFill>
            <a:prstDash val="solid"/>
            <a:round/>
            <a:headEnd type="none" w="med" len="med"/>
            <a:tailEnd type="none" w="med" len="med"/>
          </a:ln>
        </p:spPr>
      </p:cxnSp>
      <p:sp>
        <p:nvSpPr>
          <p:cNvPr id="235" name="Google Shape;235;g10d51b1cb33_0_560"/>
          <p:cNvSpPr/>
          <p:nvPr/>
        </p:nvSpPr>
        <p:spPr>
          <a:xfrm>
            <a:off x="3344466" y="3176563"/>
            <a:ext cx="280500" cy="28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900" b="1">
                <a:latin typeface="Roboto"/>
                <a:ea typeface="Roboto"/>
                <a:cs typeface="Roboto"/>
                <a:sym typeface="Roboto"/>
              </a:rPr>
              <a:t>H</a:t>
            </a:r>
            <a:endParaRPr sz="900" b="1">
              <a:latin typeface="Roboto"/>
              <a:ea typeface="Roboto"/>
              <a:cs typeface="Roboto"/>
              <a:sym typeface="Roboto"/>
            </a:endParaRPr>
          </a:p>
        </p:txBody>
      </p:sp>
      <p:cxnSp>
        <p:nvCxnSpPr>
          <p:cNvPr id="236" name="Google Shape;236;g10d51b1cb33_0_560"/>
          <p:cNvCxnSpPr>
            <a:stCxn id="226" idx="1"/>
            <a:endCxn id="223" idx="7"/>
          </p:cNvCxnSpPr>
          <p:nvPr/>
        </p:nvCxnSpPr>
        <p:spPr>
          <a:xfrm rot="10800000">
            <a:off x="3243182" y="2519982"/>
            <a:ext cx="482700" cy="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g10d51b1cb33_0_560"/>
          <p:cNvCxnSpPr>
            <a:stCxn id="227" idx="0"/>
            <a:endCxn id="226" idx="6"/>
          </p:cNvCxnSpPr>
          <p:nvPr/>
        </p:nvCxnSpPr>
        <p:spPr>
          <a:xfrm rot="10800000">
            <a:off x="3965429" y="2620913"/>
            <a:ext cx="156300" cy="2820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g10d51b1cb33_0_560"/>
          <p:cNvCxnSpPr>
            <a:stCxn id="224" idx="0"/>
            <a:endCxn id="223" idx="2"/>
          </p:cNvCxnSpPr>
          <p:nvPr/>
        </p:nvCxnSpPr>
        <p:spPr>
          <a:xfrm rot="10800000" flipH="1">
            <a:off x="2847704" y="2620913"/>
            <a:ext cx="156000" cy="2820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g10d51b1cb33_0_560"/>
          <p:cNvCxnSpPr>
            <a:stCxn id="229" idx="6"/>
            <a:endCxn id="228" idx="5"/>
          </p:cNvCxnSpPr>
          <p:nvPr/>
        </p:nvCxnSpPr>
        <p:spPr>
          <a:xfrm rot="10800000" flipH="1">
            <a:off x="3962741" y="3662463"/>
            <a:ext cx="258300" cy="3555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g10d51b1cb33_0_560"/>
          <p:cNvCxnSpPr>
            <a:stCxn id="229" idx="3"/>
            <a:endCxn id="230" idx="5"/>
          </p:cNvCxnSpPr>
          <p:nvPr/>
        </p:nvCxnSpPr>
        <p:spPr>
          <a:xfrm rot="10800000">
            <a:off x="3243020" y="4119044"/>
            <a:ext cx="480300" cy="0"/>
          </a:xfrm>
          <a:prstGeom prst="straightConnector1">
            <a:avLst/>
          </a:prstGeom>
          <a:noFill/>
          <a:ln w="9525" cap="flat" cmpd="sng">
            <a:solidFill>
              <a:schemeClr val="dk2"/>
            </a:solidFill>
            <a:prstDash val="solid"/>
            <a:round/>
            <a:headEnd type="none" w="med" len="med"/>
            <a:tailEnd type="none" w="med" len="med"/>
          </a:ln>
        </p:spPr>
      </p:cxnSp>
      <p:cxnSp>
        <p:nvCxnSpPr>
          <p:cNvPr id="241" name="Google Shape;241;g10d51b1cb33_0_560"/>
          <p:cNvCxnSpPr>
            <a:stCxn id="230" idx="2"/>
            <a:endCxn id="225" idx="3"/>
          </p:cNvCxnSpPr>
          <p:nvPr/>
        </p:nvCxnSpPr>
        <p:spPr>
          <a:xfrm rot="10800000">
            <a:off x="2748404" y="3662463"/>
            <a:ext cx="255300" cy="3555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g10d51b1cb33_0_560"/>
          <p:cNvCxnSpPr>
            <a:stCxn id="225" idx="1"/>
            <a:endCxn id="224" idx="3"/>
          </p:cNvCxnSpPr>
          <p:nvPr/>
        </p:nvCxnSpPr>
        <p:spPr>
          <a:xfrm rot="10800000">
            <a:off x="2748532" y="3146907"/>
            <a:ext cx="0" cy="3135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g10d51b1cb33_0_560"/>
          <p:cNvCxnSpPr/>
          <p:nvPr/>
        </p:nvCxnSpPr>
        <p:spPr>
          <a:xfrm rot="10800000">
            <a:off x="4214757" y="3146907"/>
            <a:ext cx="0" cy="313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0c1440fb37_0_828"/>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Introducing Alpha</a:t>
            </a:r>
            <a:endParaRPr sz="2000" b="0" i="0" u="none" strike="noStrike" cap="none">
              <a:solidFill>
                <a:srgbClr val="000000"/>
              </a:solidFill>
              <a:latin typeface="Playfair Display"/>
              <a:ea typeface="Playfair Display"/>
              <a:cs typeface="Playfair Display"/>
              <a:sym typeface="Playfair Display"/>
            </a:endParaRPr>
          </a:p>
        </p:txBody>
      </p:sp>
      <p:grpSp>
        <p:nvGrpSpPr>
          <p:cNvPr id="249" name="Google Shape;249;g10c1440fb37_0_828"/>
          <p:cNvGrpSpPr/>
          <p:nvPr/>
        </p:nvGrpSpPr>
        <p:grpSpPr>
          <a:xfrm>
            <a:off x="296790" y="862475"/>
            <a:ext cx="8457706" cy="9300"/>
            <a:chOff x="296790" y="862475"/>
            <a:chExt cx="8457706" cy="9300"/>
          </a:xfrm>
        </p:grpSpPr>
        <p:sp>
          <p:nvSpPr>
            <p:cNvPr id="250" name="Google Shape;250;g10c1440fb37_0_828"/>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10c1440fb37_0_828"/>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10c1440fb37_0_828"/>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g10c1440fb37_0_8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6</a:t>
            </a:fld>
            <a:endParaRPr sz="1000">
              <a:latin typeface="Playfair Display"/>
              <a:ea typeface="Playfair Display"/>
              <a:cs typeface="Playfair Display"/>
              <a:sym typeface="Playfair Display"/>
            </a:endParaRPr>
          </a:p>
        </p:txBody>
      </p:sp>
      <p:pic>
        <p:nvPicPr>
          <p:cNvPr id="254" name="Google Shape;254;g10c1440fb37_0_828"/>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255" name="Google Shape;255;g10c1440fb37_0_828"/>
          <p:cNvSpPr txBox="1"/>
          <p:nvPr/>
        </p:nvSpPr>
        <p:spPr>
          <a:xfrm>
            <a:off x="205600" y="977500"/>
            <a:ext cx="86811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a:latin typeface="Roboto"/>
                <a:ea typeface="Roboto"/>
                <a:cs typeface="Roboto"/>
                <a:sym typeface="Roboto"/>
              </a:rPr>
              <a:t>A key objective of the Discovery is to identify whether a PCoE is needed by the Welsh Public Sector. If one was deemed to be not needed then there would be no proposal for Alpha. The Discovery has shown </a:t>
            </a:r>
            <a:r>
              <a:rPr lang="en-GB" sz="1100" b="1">
                <a:latin typeface="Playfair Display"/>
                <a:ea typeface="Playfair Display"/>
                <a:cs typeface="Playfair Display"/>
                <a:sym typeface="Playfair Display"/>
              </a:rPr>
              <a:t>that the Welsh Public Sector would benefit from a PCoE. </a:t>
            </a:r>
            <a:r>
              <a:rPr lang="en-GB" sz="1100">
                <a:latin typeface="Roboto"/>
                <a:ea typeface="Roboto"/>
                <a:cs typeface="Roboto"/>
                <a:sym typeface="Roboto"/>
              </a:rPr>
              <a:t>The key objectives of Alpha therefore are:</a:t>
            </a:r>
            <a:endParaRPr sz="1100" u="none" strike="noStrike" cap="none">
              <a:solidFill>
                <a:srgbClr val="000000"/>
              </a:solidFill>
              <a:latin typeface="Playfair Display"/>
              <a:ea typeface="Playfair Display"/>
              <a:cs typeface="Playfair Display"/>
              <a:sym typeface="Playfair Display"/>
            </a:endParaRPr>
          </a:p>
        </p:txBody>
      </p:sp>
      <p:sp>
        <p:nvSpPr>
          <p:cNvPr id="256" name="Google Shape;256;g10c1440fb37_0_828"/>
          <p:cNvSpPr/>
          <p:nvPr/>
        </p:nvSpPr>
        <p:spPr>
          <a:xfrm>
            <a:off x="303600" y="1651800"/>
            <a:ext cx="8452800" cy="6297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54000" tIns="90000"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To identify (and deliver) how the PCoE will be structurally set up, funded and resourced.</a:t>
            </a:r>
            <a:endParaRPr sz="1600" i="0" u="none" strike="noStrike" cap="none">
              <a:solidFill>
                <a:srgbClr val="000000"/>
              </a:solidFill>
              <a:latin typeface="Roboto"/>
              <a:ea typeface="Roboto"/>
              <a:cs typeface="Roboto"/>
              <a:sym typeface="Roboto"/>
            </a:endParaRPr>
          </a:p>
        </p:txBody>
      </p:sp>
      <p:sp>
        <p:nvSpPr>
          <p:cNvPr id="257" name="Google Shape;257;g10c1440fb37_0_828"/>
          <p:cNvSpPr txBox="1"/>
          <p:nvPr/>
        </p:nvSpPr>
        <p:spPr>
          <a:xfrm>
            <a:off x="412531" y="1723849"/>
            <a:ext cx="588000" cy="473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01</a:t>
            </a:r>
            <a:endParaRPr sz="1500" b="1" i="0" u="none" strike="noStrike" cap="none">
              <a:solidFill>
                <a:schemeClr val="accent1"/>
              </a:solidFill>
              <a:latin typeface="Roboto"/>
              <a:ea typeface="Roboto"/>
              <a:cs typeface="Roboto"/>
              <a:sym typeface="Roboto"/>
            </a:endParaRPr>
          </a:p>
        </p:txBody>
      </p:sp>
      <p:sp>
        <p:nvSpPr>
          <p:cNvPr id="258" name="Google Shape;258;g10c1440fb37_0_828"/>
          <p:cNvSpPr/>
          <p:nvPr/>
        </p:nvSpPr>
        <p:spPr>
          <a:xfrm>
            <a:off x="308445" y="2369655"/>
            <a:ext cx="8452800" cy="6297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lvl="0" indent="0" algn="l" rtl="0">
              <a:spcBef>
                <a:spcPts val="0"/>
              </a:spcBef>
              <a:spcAft>
                <a:spcPts val="0"/>
              </a:spcAft>
              <a:buNone/>
            </a:pPr>
            <a:r>
              <a:rPr lang="en-GB" sz="1500">
                <a:solidFill>
                  <a:schemeClr val="dk2"/>
                </a:solidFill>
                <a:latin typeface="Roboto"/>
                <a:ea typeface="Roboto"/>
                <a:cs typeface="Roboto"/>
                <a:sym typeface="Roboto"/>
              </a:rPr>
              <a:t>To design, build and test specific Solutions and Services defined from Discovery.</a:t>
            </a:r>
            <a:endParaRPr sz="1600">
              <a:latin typeface="Roboto"/>
              <a:ea typeface="Roboto"/>
              <a:cs typeface="Roboto"/>
              <a:sym typeface="Roboto"/>
            </a:endParaRPr>
          </a:p>
        </p:txBody>
      </p:sp>
      <p:sp>
        <p:nvSpPr>
          <p:cNvPr id="259" name="Google Shape;259;g10c1440fb37_0_828"/>
          <p:cNvSpPr/>
          <p:nvPr/>
        </p:nvSpPr>
        <p:spPr>
          <a:xfrm>
            <a:off x="303600" y="3087926"/>
            <a:ext cx="8452800" cy="6297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500">
                <a:solidFill>
                  <a:schemeClr val="dk2"/>
                </a:solidFill>
                <a:latin typeface="Roboto"/>
                <a:ea typeface="Roboto"/>
                <a:cs typeface="Roboto"/>
                <a:sym typeface="Roboto"/>
              </a:rPr>
              <a:t>To manage engagement and communication with all stakeholders involved.</a:t>
            </a:r>
            <a:endParaRPr sz="1600" i="0" u="none" strike="noStrike" cap="none">
              <a:solidFill>
                <a:srgbClr val="000000"/>
              </a:solidFill>
              <a:latin typeface="Roboto"/>
              <a:ea typeface="Roboto"/>
              <a:cs typeface="Roboto"/>
              <a:sym typeface="Roboto"/>
            </a:endParaRPr>
          </a:p>
        </p:txBody>
      </p:sp>
      <p:sp>
        <p:nvSpPr>
          <p:cNvPr id="260" name="Google Shape;260;g10c1440fb37_0_828"/>
          <p:cNvSpPr txBox="1"/>
          <p:nvPr/>
        </p:nvSpPr>
        <p:spPr>
          <a:xfrm>
            <a:off x="412531" y="2450920"/>
            <a:ext cx="588000" cy="48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02</a:t>
            </a:r>
            <a:endParaRPr sz="1500" b="1" i="0" u="none" strike="noStrike" cap="none">
              <a:solidFill>
                <a:schemeClr val="accent1"/>
              </a:solidFill>
              <a:latin typeface="Roboto"/>
              <a:ea typeface="Roboto"/>
              <a:cs typeface="Roboto"/>
              <a:sym typeface="Roboto"/>
            </a:endParaRPr>
          </a:p>
        </p:txBody>
      </p:sp>
      <p:sp>
        <p:nvSpPr>
          <p:cNvPr id="261" name="Google Shape;261;g10c1440fb37_0_828"/>
          <p:cNvSpPr txBox="1"/>
          <p:nvPr/>
        </p:nvSpPr>
        <p:spPr>
          <a:xfrm>
            <a:off x="412532" y="3159846"/>
            <a:ext cx="654000" cy="47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03</a:t>
            </a:r>
            <a:endParaRPr sz="1500" b="1" i="0" u="none" strike="noStrike" cap="none">
              <a:solidFill>
                <a:schemeClr val="accent1"/>
              </a:solidFill>
              <a:latin typeface="Roboto"/>
              <a:ea typeface="Roboto"/>
              <a:cs typeface="Roboto"/>
              <a:sym typeface="Roboto"/>
            </a:endParaRPr>
          </a:p>
        </p:txBody>
      </p:sp>
      <p:sp>
        <p:nvSpPr>
          <p:cNvPr id="262" name="Google Shape;262;g10c1440fb37_0_828"/>
          <p:cNvSpPr/>
          <p:nvPr/>
        </p:nvSpPr>
        <p:spPr>
          <a:xfrm>
            <a:off x="1088826" y="1729590"/>
            <a:ext cx="27900" cy="4737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263" name="Google Shape;263;g10c1440fb37_0_828"/>
          <p:cNvSpPr/>
          <p:nvPr/>
        </p:nvSpPr>
        <p:spPr>
          <a:xfrm>
            <a:off x="1088826" y="2447043"/>
            <a:ext cx="27900" cy="4737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264" name="Google Shape;264;g10c1440fb37_0_828"/>
          <p:cNvSpPr/>
          <p:nvPr/>
        </p:nvSpPr>
        <p:spPr>
          <a:xfrm>
            <a:off x="1088826" y="3165465"/>
            <a:ext cx="27900" cy="4737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
        <p:nvSpPr>
          <p:cNvPr id="265" name="Google Shape;265;g10c1440fb37_0_828"/>
          <p:cNvSpPr/>
          <p:nvPr/>
        </p:nvSpPr>
        <p:spPr>
          <a:xfrm>
            <a:off x="303600" y="3797761"/>
            <a:ext cx="8452800" cy="629700"/>
          </a:xfrm>
          <a:prstGeom prst="rect">
            <a:avLst/>
          </a:prstGeom>
          <a:solidFill>
            <a:srgbClr val="F9FFFC"/>
          </a:solidFill>
          <a:ln>
            <a:noFill/>
          </a:ln>
          <a:effectLst>
            <a:outerShdw blurRad="71438" dist="28575" dir="5400000" algn="bl" rotWithShape="0">
              <a:srgbClr val="000000">
                <a:alpha val="20000"/>
              </a:srgbClr>
            </a:outerShdw>
          </a:effectLst>
        </p:spPr>
        <p:txBody>
          <a:bodyPr spcFirstLastPara="1" wrap="square" lIns="972000"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500">
                <a:solidFill>
                  <a:schemeClr val="dk2"/>
                </a:solidFill>
                <a:latin typeface="Roboto"/>
                <a:ea typeface="Roboto"/>
                <a:cs typeface="Roboto"/>
                <a:sym typeface="Roboto"/>
              </a:rPr>
              <a:t>To make a case for Beta and delivering a live service to the Welsh Public Sector.</a:t>
            </a:r>
            <a:endParaRPr sz="1600" i="0" u="none" strike="noStrike" cap="none">
              <a:solidFill>
                <a:srgbClr val="000000"/>
              </a:solidFill>
              <a:latin typeface="Roboto"/>
              <a:ea typeface="Roboto"/>
              <a:cs typeface="Roboto"/>
              <a:sym typeface="Roboto"/>
            </a:endParaRPr>
          </a:p>
        </p:txBody>
      </p:sp>
      <p:sp>
        <p:nvSpPr>
          <p:cNvPr id="266" name="Google Shape;266;g10c1440fb37_0_828"/>
          <p:cNvSpPr txBox="1"/>
          <p:nvPr/>
        </p:nvSpPr>
        <p:spPr>
          <a:xfrm>
            <a:off x="412532" y="3869681"/>
            <a:ext cx="654000" cy="47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2500" b="1" i="0" u="none" strike="noStrike" cap="none">
                <a:solidFill>
                  <a:schemeClr val="accent1"/>
                </a:solidFill>
                <a:latin typeface="Roboto"/>
                <a:ea typeface="Roboto"/>
                <a:cs typeface="Roboto"/>
                <a:sym typeface="Roboto"/>
              </a:rPr>
              <a:t>0</a:t>
            </a:r>
            <a:r>
              <a:rPr lang="en-GB" sz="2500" b="1">
                <a:solidFill>
                  <a:schemeClr val="accent1"/>
                </a:solidFill>
                <a:latin typeface="Roboto"/>
                <a:ea typeface="Roboto"/>
                <a:cs typeface="Roboto"/>
                <a:sym typeface="Roboto"/>
              </a:rPr>
              <a:t>4</a:t>
            </a:r>
            <a:endParaRPr sz="1500" b="1" i="0" u="none" strike="noStrike" cap="none">
              <a:solidFill>
                <a:schemeClr val="accent1"/>
              </a:solidFill>
              <a:latin typeface="Roboto"/>
              <a:ea typeface="Roboto"/>
              <a:cs typeface="Roboto"/>
              <a:sym typeface="Roboto"/>
            </a:endParaRPr>
          </a:p>
        </p:txBody>
      </p:sp>
      <p:sp>
        <p:nvSpPr>
          <p:cNvPr id="267" name="Google Shape;267;g10c1440fb37_0_828"/>
          <p:cNvSpPr/>
          <p:nvPr/>
        </p:nvSpPr>
        <p:spPr>
          <a:xfrm>
            <a:off x="1088826" y="3875300"/>
            <a:ext cx="27900" cy="473700"/>
          </a:xfrm>
          <a:prstGeom prst="rect">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0d51b1cb33_0_199"/>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Services to be Tested</a:t>
            </a:r>
            <a:endParaRPr sz="2000" b="0" i="0" u="none" strike="noStrike" cap="none">
              <a:solidFill>
                <a:srgbClr val="000000"/>
              </a:solidFill>
              <a:latin typeface="Playfair Display"/>
              <a:ea typeface="Playfair Display"/>
              <a:cs typeface="Playfair Display"/>
              <a:sym typeface="Playfair Display"/>
            </a:endParaRPr>
          </a:p>
        </p:txBody>
      </p:sp>
      <p:grpSp>
        <p:nvGrpSpPr>
          <p:cNvPr id="273" name="Google Shape;273;g10d51b1cb33_0_199"/>
          <p:cNvGrpSpPr/>
          <p:nvPr/>
        </p:nvGrpSpPr>
        <p:grpSpPr>
          <a:xfrm>
            <a:off x="296790" y="862475"/>
            <a:ext cx="8457706" cy="9300"/>
            <a:chOff x="296790" y="862475"/>
            <a:chExt cx="8457706" cy="9300"/>
          </a:xfrm>
        </p:grpSpPr>
        <p:sp>
          <p:nvSpPr>
            <p:cNvPr id="274" name="Google Shape;274;g10d51b1cb33_0_199"/>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275" name="Google Shape;275;g10d51b1cb33_0_199"/>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276" name="Google Shape;276;g10d51b1cb33_0_199"/>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grpSp>
      <p:sp>
        <p:nvSpPr>
          <p:cNvPr id="277" name="Google Shape;277;g10d51b1cb33_0_19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7</a:t>
            </a:fld>
            <a:endParaRPr sz="1000">
              <a:latin typeface="Playfair Display"/>
              <a:ea typeface="Playfair Display"/>
              <a:cs typeface="Playfair Display"/>
              <a:sym typeface="Playfair Display"/>
            </a:endParaRPr>
          </a:p>
        </p:txBody>
      </p:sp>
      <p:pic>
        <p:nvPicPr>
          <p:cNvPr id="278" name="Google Shape;278;g10d51b1cb33_0_199"/>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279" name="Google Shape;279;g10d51b1cb33_0_199"/>
          <p:cNvSpPr/>
          <p:nvPr/>
        </p:nvSpPr>
        <p:spPr>
          <a:xfrm>
            <a:off x="260825" y="2401700"/>
            <a:ext cx="2917200" cy="2313300"/>
          </a:xfrm>
          <a:prstGeom prst="roundRect">
            <a:avLst>
              <a:gd name="adj" fmla="val 1730"/>
            </a:avLst>
          </a:prstGeom>
          <a:solidFill>
            <a:srgbClr val="F9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Service:</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 A service to share best practice.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Alpha proposal: </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Design, build and test a service for sharing best practice on adoption of policy through procurement. A potential service would be the ability for buyers to understand what policy they should apply on what contract and building best practice sharing around that.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Test: </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Use the community to provide qualitative feedback on the service and supporting tools. E.g. through downloads and access stats, the usage of tools can be assessed.</a:t>
            </a:r>
            <a:endParaRPr kumimoji="0" lang="en-US" sz="1300" b="0" i="0" u="none" strike="noStrike" kern="0" cap="none" spc="0" normalizeH="0" baseline="0" noProof="0" dirty="0">
              <a:ln>
                <a:noFill/>
              </a:ln>
              <a:solidFill>
                <a:schemeClr val="tx1"/>
              </a:solidFill>
              <a:effectLst/>
              <a:uLnTx/>
              <a:uFillTx/>
              <a:latin typeface="Roboto"/>
              <a:ea typeface="Roboto"/>
              <a:cs typeface="Roboto"/>
              <a:sym typeface="Roboto"/>
            </a:endParaRPr>
          </a:p>
        </p:txBody>
      </p:sp>
      <p:sp>
        <p:nvSpPr>
          <p:cNvPr id="280" name="Google Shape;280;g10d51b1cb33_0_199"/>
          <p:cNvSpPr/>
          <p:nvPr/>
        </p:nvSpPr>
        <p:spPr>
          <a:xfrm>
            <a:off x="3247200" y="2401700"/>
            <a:ext cx="2697300" cy="2313300"/>
          </a:xfrm>
          <a:prstGeom prst="roundRect">
            <a:avLst>
              <a:gd name="adj" fmla="val 2845"/>
            </a:avLst>
          </a:prstGeom>
          <a:solidFill>
            <a:srgbClr val="F9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dirty="0">
                <a:latin typeface="Roboto"/>
                <a:ea typeface="Roboto"/>
                <a:cs typeface="Roboto"/>
                <a:sym typeface="Roboto"/>
              </a:rPr>
              <a:t>Service:</a:t>
            </a:r>
            <a:r>
              <a:rPr lang="en-GB" sz="1000" dirty="0">
                <a:latin typeface="Roboto"/>
                <a:ea typeface="Roboto"/>
                <a:cs typeface="Roboto"/>
                <a:sym typeface="Roboto"/>
              </a:rPr>
              <a:t> Live insight into Welsh procurement policy and policy enablement.</a:t>
            </a:r>
            <a:endParaRPr sz="1000" dirty="0">
              <a:latin typeface="Roboto"/>
              <a:ea typeface="Roboto"/>
              <a:cs typeface="Roboto"/>
              <a:sym typeface="Roboto"/>
            </a:endParaRPr>
          </a:p>
          <a:p>
            <a:pPr marL="0" lvl="0" indent="0" algn="l" rtl="0">
              <a:spcBef>
                <a:spcPts val="0"/>
              </a:spcBef>
              <a:spcAft>
                <a:spcPts val="0"/>
              </a:spcAft>
              <a:buNone/>
            </a:pPr>
            <a:endParaRPr sz="1000" dirty="0">
              <a:latin typeface="Roboto"/>
              <a:ea typeface="Roboto"/>
              <a:cs typeface="Roboto"/>
              <a:sym typeface="Roboto"/>
            </a:endParaRPr>
          </a:p>
          <a:p>
            <a:pPr marL="0" lvl="0" indent="0" algn="l" rtl="0">
              <a:spcBef>
                <a:spcPts val="0"/>
              </a:spcBef>
              <a:spcAft>
                <a:spcPts val="0"/>
              </a:spcAft>
              <a:buNone/>
            </a:pPr>
            <a:r>
              <a:rPr lang="en-GB" sz="1000" b="1" dirty="0">
                <a:latin typeface="Roboto"/>
                <a:ea typeface="Roboto"/>
                <a:cs typeface="Roboto"/>
                <a:sym typeface="Roboto"/>
              </a:rPr>
              <a:t>Alpha proposal: </a:t>
            </a:r>
            <a:r>
              <a:rPr lang="en-GB" sz="1000" dirty="0">
                <a:latin typeface="Roboto"/>
                <a:ea typeface="Roboto"/>
                <a:cs typeface="Roboto"/>
                <a:sym typeface="Roboto"/>
              </a:rPr>
              <a:t>Develop guidance, tools and case studies providing insight policy enablement supported by briefings to the </a:t>
            </a:r>
            <a:r>
              <a:rPr lang="en-GB" sz="1000" dirty="0" err="1">
                <a:latin typeface="Roboto"/>
                <a:ea typeface="Roboto"/>
                <a:cs typeface="Roboto"/>
                <a:sym typeface="Roboto"/>
              </a:rPr>
              <a:t>PCoE</a:t>
            </a:r>
            <a:r>
              <a:rPr lang="en-GB" sz="1000" dirty="0">
                <a:latin typeface="Roboto"/>
                <a:ea typeface="Roboto"/>
                <a:cs typeface="Roboto"/>
                <a:sym typeface="Roboto"/>
              </a:rPr>
              <a:t> community on key matters.</a:t>
            </a:r>
            <a:endParaRPr sz="1000" dirty="0">
              <a:latin typeface="Roboto"/>
              <a:ea typeface="Roboto"/>
              <a:cs typeface="Roboto"/>
              <a:sym typeface="Roboto"/>
            </a:endParaRPr>
          </a:p>
          <a:p>
            <a:pPr marL="0" lvl="0" indent="0" algn="l" rtl="0">
              <a:spcBef>
                <a:spcPts val="0"/>
              </a:spcBef>
              <a:spcAft>
                <a:spcPts val="0"/>
              </a:spcAft>
              <a:buNone/>
            </a:pPr>
            <a:endParaRPr sz="1000" dirty="0">
              <a:latin typeface="Roboto"/>
              <a:ea typeface="Roboto"/>
              <a:cs typeface="Roboto"/>
              <a:sym typeface="Roboto"/>
            </a:endParaRPr>
          </a:p>
          <a:p>
            <a:pPr marL="0" lvl="0" indent="0" algn="l" rtl="0">
              <a:spcBef>
                <a:spcPts val="0"/>
              </a:spcBef>
              <a:spcAft>
                <a:spcPts val="0"/>
              </a:spcAft>
              <a:buNone/>
            </a:pPr>
            <a:r>
              <a:rPr lang="en-GB" sz="1000" b="1" dirty="0">
                <a:latin typeface="Roboto"/>
                <a:ea typeface="Roboto"/>
                <a:cs typeface="Roboto"/>
                <a:sym typeface="Roboto"/>
              </a:rPr>
              <a:t>Test: </a:t>
            </a:r>
            <a:r>
              <a:rPr lang="en-GB" sz="1000" dirty="0">
                <a:latin typeface="Roboto"/>
                <a:ea typeface="Roboto"/>
                <a:cs typeface="Roboto"/>
                <a:sym typeface="Roboto"/>
              </a:rPr>
              <a:t>Whether live insight into key matters impacting Welsh procurement encourages use of the </a:t>
            </a:r>
            <a:r>
              <a:rPr lang="en-GB" sz="1000" dirty="0" err="1">
                <a:latin typeface="Roboto"/>
                <a:ea typeface="Roboto"/>
                <a:cs typeface="Roboto"/>
                <a:sym typeface="Roboto"/>
              </a:rPr>
              <a:t>PCoE</a:t>
            </a:r>
            <a:r>
              <a:rPr lang="en-GB" sz="1000" dirty="0">
                <a:latin typeface="Roboto"/>
                <a:ea typeface="Roboto"/>
                <a:cs typeface="Roboto"/>
                <a:sym typeface="Roboto"/>
              </a:rPr>
              <a:t> and best practice. This can also be used as a enabler to test the </a:t>
            </a:r>
            <a:r>
              <a:rPr lang="en-GB" sz="1000" dirty="0" err="1">
                <a:latin typeface="Roboto"/>
                <a:ea typeface="Roboto"/>
                <a:cs typeface="Roboto"/>
                <a:sym typeface="Roboto"/>
              </a:rPr>
              <a:t>PCoE</a:t>
            </a:r>
            <a:r>
              <a:rPr lang="en-GB" sz="1000" dirty="0">
                <a:latin typeface="Roboto"/>
                <a:ea typeface="Roboto"/>
                <a:cs typeface="Roboto"/>
                <a:sym typeface="Roboto"/>
              </a:rPr>
              <a:t> community board.</a:t>
            </a:r>
            <a:endParaRPr sz="1300" dirty="0">
              <a:latin typeface="Roboto"/>
              <a:ea typeface="Roboto"/>
              <a:cs typeface="Roboto"/>
              <a:sym typeface="Roboto"/>
            </a:endParaRPr>
          </a:p>
        </p:txBody>
      </p:sp>
      <p:sp>
        <p:nvSpPr>
          <p:cNvPr id="281" name="Google Shape;281;g10d51b1cb33_0_199"/>
          <p:cNvSpPr/>
          <p:nvPr/>
        </p:nvSpPr>
        <p:spPr>
          <a:xfrm>
            <a:off x="236975" y="1066469"/>
            <a:ext cx="8680500" cy="1160100"/>
          </a:xfrm>
          <a:prstGeom prst="roundRect">
            <a:avLst>
              <a:gd name="adj" fmla="val 4420"/>
            </a:avLst>
          </a:prstGeom>
          <a:solidFill>
            <a:srgbClr val="F9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000" b="1">
                <a:latin typeface="Roboto"/>
                <a:ea typeface="Roboto"/>
                <a:cs typeface="Roboto"/>
                <a:sym typeface="Roboto"/>
              </a:rPr>
              <a:t>Service:</a:t>
            </a:r>
            <a:r>
              <a:rPr lang="en-GB" sz="1000">
                <a:latin typeface="Roboto"/>
                <a:ea typeface="Roboto"/>
                <a:cs typeface="Roboto"/>
                <a:sym typeface="Roboto"/>
              </a:rPr>
              <a:t> A collaborative, cross sector, PCoE programme board and supporting online presence to galvanise and drive the community.</a:t>
            </a:r>
            <a:endParaRPr sz="1000">
              <a:latin typeface="Roboto"/>
              <a:ea typeface="Roboto"/>
              <a:cs typeface="Roboto"/>
              <a:sym typeface="Roboto"/>
            </a:endParaRPr>
          </a:p>
          <a:p>
            <a:pPr marL="0" lvl="0" indent="0" algn="l" rtl="0">
              <a:spcBef>
                <a:spcPts val="0"/>
              </a:spcBef>
              <a:spcAft>
                <a:spcPts val="0"/>
              </a:spcAft>
              <a:buNone/>
            </a:pPr>
            <a:endParaRPr sz="1000">
              <a:latin typeface="Roboto"/>
              <a:ea typeface="Roboto"/>
              <a:cs typeface="Roboto"/>
              <a:sym typeface="Roboto"/>
            </a:endParaRPr>
          </a:p>
          <a:p>
            <a:pPr marL="0" lvl="0" indent="0" algn="l" rtl="0">
              <a:spcBef>
                <a:spcPts val="0"/>
              </a:spcBef>
              <a:spcAft>
                <a:spcPts val="0"/>
              </a:spcAft>
              <a:buNone/>
            </a:pPr>
            <a:r>
              <a:rPr lang="en-GB" sz="1000" b="1">
                <a:latin typeface="Roboto"/>
                <a:ea typeface="Roboto"/>
                <a:cs typeface="Roboto"/>
                <a:sym typeface="Roboto"/>
              </a:rPr>
              <a:t>Alpha: </a:t>
            </a:r>
            <a:r>
              <a:rPr lang="en-GB" sz="1000">
                <a:latin typeface="Roboto"/>
                <a:ea typeface="Roboto"/>
                <a:cs typeface="Roboto"/>
                <a:sym typeface="Roboto"/>
              </a:rPr>
              <a:t>Set-up of the PCoE programme board will help drive delivery of the PCoE. Setting up the online infrastructure will then support the delivery of the further services below.</a:t>
            </a:r>
            <a:endParaRPr sz="1000">
              <a:latin typeface="Roboto"/>
              <a:ea typeface="Roboto"/>
              <a:cs typeface="Roboto"/>
              <a:sym typeface="Roboto"/>
            </a:endParaRPr>
          </a:p>
          <a:p>
            <a:pPr marL="0" lvl="0" indent="0" algn="l" rtl="0">
              <a:spcBef>
                <a:spcPts val="0"/>
              </a:spcBef>
              <a:spcAft>
                <a:spcPts val="0"/>
              </a:spcAft>
              <a:buNone/>
            </a:pPr>
            <a:endParaRPr sz="1000">
              <a:latin typeface="Roboto"/>
              <a:ea typeface="Roboto"/>
              <a:cs typeface="Roboto"/>
              <a:sym typeface="Roboto"/>
            </a:endParaRPr>
          </a:p>
          <a:p>
            <a:pPr marL="0" lvl="0" indent="0" algn="l" rtl="0">
              <a:spcBef>
                <a:spcPts val="0"/>
              </a:spcBef>
              <a:spcAft>
                <a:spcPts val="0"/>
              </a:spcAft>
              <a:buNone/>
            </a:pPr>
            <a:r>
              <a:rPr lang="en-GB" sz="1000" b="1">
                <a:latin typeface="Roboto"/>
                <a:ea typeface="Roboto"/>
                <a:cs typeface="Roboto"/>
                <a:sym typeface="Roboto"/>
              </a:rPr>
              <a:t>Test: </a:t>
            </a:r>
            <a:r>
              <a:rPr lang="en-GB" sz="1000">
                <a:latin typeface="Roboto"/>
                <a:ea typeface="Roboto"/>
                <a:cs typeface="Roboto"/>
                <a:sym typeface="Roboto"/>
              </a:rPr>
              <a:t>The PCoE programme board can govern the Alpha services below and use then as a method to test the success of collaboration.</a:t>
            </a:r>
            <a:endParaRPr sz="1300">
              <a:latin typeface="Roboto"/>
              <a:ea typeface="Roboto"/>
              <a:cs typeface="Roboto"/>
              <a:sym typeface="Roboto"/>
            </a:endParaRPr>
          </a:p>
        </p:txBody>
      </p:sp>
      <p:sp>
        <p:nvSpPr>
          <p:cNvPr id="282" name="Google Shape;282;g10d51b1cb33_0_199"/>
          <p:cNvSpPr txBox="1"/>
          <p:nvPr/>
        </p:nvSpPr>
        <p:spPr>
          <a:xfrm>
            <a:off x="9247173" y="1343150"/>
            <a:ext cx="1947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Roboto"/>
              <a:ea typeface="Roboto"/>
              <a:cs typeface="Roboto"/>
              <a:sym typeface="Roboto"/>
            </a:endParaRPr>
          </a:p>
        </p:txBody>
      </p:sp>
      <p:sp>
        <p:nvSpPr>
          <p:cNvPr id="283" name="Google Shape;283;g10d51b1cb33_0_199"/>
          <p:cNvSpPr/>
          <p:nvPr/>
        </p:nvSpPr>
        <p:spPr>
          <a:xfrm>
            <a:off x="397452" y="937347"/>
            <a:ext cx="1947600" cy="207300"/>
          </a:xfrm>
          <a:prstGeom prst="roundRect">
            <a:avLst>
              <a:gd name="adj" fmla="val 16667"/>
            </a:avLst>
          </a:prstGeom>
          <a:solidFill>
            <a:srgbClr val="F8A7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Roboto"/>
                <a:ea typeface="Roboto"/>
                <a:cs typeface="Roboto"/>
                <a:sym typeface="Roboto"/>
              </a:rPr>
              <a:t>Create the Community</a:t>
            </a:r>
            <a:endParaRPr sz="1200" b="1">
              <a:latin typeface="Roboto"/>
              <a:ea typeface="Roboto"/>
              <a:cs typeface="Roboto"/>
              <a:sym typeface="Roboto"/>
            </a:endParaRPr>
          </a:p>
        </p:txBody>
      </p:sp>
      <p:sp>
        <p:nvSpPr>
          <p:cNvPr id="284" name="Google Shape;284;g10d51b1cb33_0_199"/>
          <p:cNvSpPr/>
          <p:nvPr/>
        </p:nvSpPr>
        <p:spPr>
          <a:xfrm>
            <a:off x="396423" y="2290700"/>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Share Best Practice</a:t>
            </a:r>
            <a:endParaRPr sz="1300" b="1">
              <a:latin typeface="Roboto"/>
              <a:ea typeface="Roboto"/>
              <a:cs typeface="Roboto"/>
              <a:sym typeface="Roboto"/>
            </a:endParaRPr>
          </a:p>
        </p:txBody>
      </p:sp>
      <p:sp>
        <p:nvSpPr>
          <p:cNvPr id="285" name="Google Shape;285;g10d51b1cb33_0_199"/>
          <p:cNvSpPr/>
          <p:nvPr/>
        </p:nvSpPr>
        <p:spPr>
          <a:xfrm>
            <a:off x="3368226" y="2290697"/>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Develop Insight</a:t>
            </a:r>
            <a:endParaRPr sz="1300" b="1">
              <a:latin typeface="Roboto"/>
              <a:ea typeface="Roboto"/>
              <a:cs typeface="Roboto"/>
              <a:sym typeface="Roboto"/>
            </a:endParaRPr>
          </a:p>
        </p:txBody>
      </p:sp>
      <p:sp>
        <p:nvSpPr>
          <p:cNvPr id="286" name="Google Shape;286;g10d51b1cb33_0_199"/>
          <p:cNvSpPr/>
          <p:nvPr/>
        </p:nvSpPr>
        <p:spPr>
          <a:xfrm>
            <a:off x="6013675" y="2401700"/>
            <a:ext cx="2869500" cy="2313300"/>
          </a:xfrm>
          <a:prstGeom prst="roundRect">
            <a:avLst>
              <a:gd name="adj" fmla="val 2845"/>
            </a:avLst>
          </a:prstGeom>
          <a:solidFill>
            <a:srgbClr val="F9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Service: </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A central place to find training, its relevance and access 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Alpha proposal: </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Develop a training catalogue (formal and informal) that can be accessed. The </a:t>
            </a:r>
            <a:r>
              <a:rPr kumimoji="0" lang="en-US" sz="1000" b="0" i="0" u="none" strike="noStrike" kern="0" cap="none" spc="0" normalizeH="0" baseline="0" noProof="0" dirty="0" err="1">
                <a:ln>
                  <a:noFill/>
                </a:ln>
                <a:solidFill>
                  <a:schemeClr val="tx1"/>
                </a:solidFill>
                <a:effectLst/>
                <a:uLnTx/>
                <a:uFillTx/>
                <a:latin typeface="Roboto"/>
                <a:ea typeface="Roboto"/>
                <a:cs typeface="Roboto"/>
                <a:sym typeface="Roboto"/>
              </a:rPr>
              <a:t>PCoE</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 can be used as a mechanism to widen the reach of capability development programs in Wales.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1"/>
                </a:solidFill>
                <a:effectLst/>
                <a:uLnTx/>
                <a:uFillTx/>
                <a:latin typeface="Roboto"/>
                <a:ea typeface="Roboto"/>
                <a:cs typeface="Roboto"/>
                <a:sym typeface="Roboto"/>
              </a:rPr>
              <a:t>Test:</a:t>
            </a:r>
            <a:r>
              <a:rPr kumimoji="0" lang="en-US" sz="1000" b="0" i="0" u="none" strike="noStrike" kern="0" cap="none" spc="0" normalizeH="0" baseline="0" noProof="0" dirty="0">
                <a:ln>
                  <a:noFill/>
                </a:ln>
                <a:solidFill>
                  <a:schemeClr val="tx1"/>
                </a:solidFill>
                <a:effectLst/>
                <a:uLnTx/>
                <a:uFillTx/>
                <a:latin typeface="Roboto"/>
                <a:ea typeface="Roboto"/>
                <a:cs typeface="Roboto"/>
                <a:sym typeface="Roboto"/>
              </a:rPr>
              <a:t> Use the community to provide qualitative feedback on training. E.g. through downloads and access stats, the usage of tools and return usage of tools can be assessed.</a:t>
            </a:r>
            <a:endParaRPr kumimoji="0" lang="en-US" sz="1300" b="0" i="0" u="none" strike="noStrike" kern="0" cap="none" spc="0" normalizeH="0" baseline="0" noProof="0" dirty="0">
              <a:ln>
                <a:noFill/>
              </a:ln>
              <a:solidFill>
                <a:schemeClr val="tx1"/>
              </a:solidFill>
              <a:effectLst/>
              <a:uLnTx/>
              <a:uFillTx/>
              <a:latin typeface="Roboto"/>
              <a:ea typeface="Roboto"/>
              <a:cs typeface="Roboto"/>
              <a:sym typeface="Roboto"/>
            </a:endParaRPr>
          </a:p>
        </p:txBody>
      </p:sp>
      <p:sp>
        <p:nvSpPr>
          <p:cNvPr id="287" name="Google Shape;287;g10d51b1cb33_0_199"/>
          <p:cNvSpPr/>
          <p:nvPr/>
        </p:nvSpPr>
        <p:spPr>
          <a:xfrm>
            <a:off x="6156521" y="2290700"/>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Support Training</a:t>
            </a:r>
            <a:endParaRPr sz="1300" b="1">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0e695e5fbc_1_37"/>
          <p:cNvSpPr txBox="1"/>
          <p:nvPr/>
        </p:nvSpPr>
        <p:spPr>
          <a:xfrm>
            <a:off x="379800" y="443350"/>
            <a:ext cx="79128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 Considerations for Welsh Government taking services into Alpha</a:t>
            </a:r>
            <a:endParaRPr sz="2000" b="0" i="0" u="none" strike="noStrike" cap="none">
              <a:solidFill>
                <a:srgbClr val="000000"/>
              </a:solidFill>
              <a:latin typeface="Playfair Display"/>
              <a:ea typeface="Playfair Display"/>
              <a:cs typeface="Playfair Display"/>
              <a:sym typeface="Playfair Display"/>
            </a:endParaRPr>
          </a:p>
        </p:txBody>
      </p:sp>
      <p:grpSp>
        <p:nvGrpSpPr>
          <p:cNvPr id="293" name="Google Shape;293;g10e695e5fbc_1_37"/>
          <p:cNvGrpSpPr/>
          <p:nvPr/>
        </p:nvGrpSpPr>
        <p:grpSpPr>
          <a:xfrm>
            <a:off x="296790" y="862475"/>
            <a:ext cx="8457706" cy="9300"/>
            <a:chOff x="296790" y="862475"/>
            <a:chExt cx="8457706" cy="9300"/>
          </a:xfrm>
        </p:grpSpPr>
        <p:sp>
          <p:nvSpPr>
            <p:cNvPr id="294" name="Google Shape;294;g10e695e5fbc_1_37"/>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295" name="Google Shape;295;g10e695e5fbc_1_37"/>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sp>
          <p:nvSpPr>
            <p:cNvPr id="296" name="Google Shape;296;g10e695e5fbc_1_37"/>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Arial"/>
                <a:ea typeface="Arial"/>
                <a:cs typeface="Arial"/>
                <a:sym typeface="Arial"/>
              </a:endParaRPr>
            </a:p>
          </p:txBody>
        </p:sp>
      </p:grpSp>
      <p:sp>
        <p:nvSpPr>
          <p:cNvPr id="297" name="Google Shape;297;g10e695e5fbc_1_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8</a:t>
            </a:fld>
            <a:endParaRPr sz="1000">
              <a:latin typeface="Playfair Display"/>
              <a:ea typeface="Playfair Display"/>
              <a:cs typeface="Playfair Display"/>
              <a:sym typeface="Playfair Display"/>
            </a:endParaRPr>
          </a:p>
        </p:txBody>
      </p:sp>
      <p:pic>
        <p:nvPicPr>
          <p:cNvPr id="298" name="Google Shape;298;g10e695e5fbc_1_37"/>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299" name="Google Shape;299;g10e695e5fbc_1_37"/>
          <p:cNvSpPr/>
          <p:nvPr/>
        </p:nvSpPr>
        <p:spPr>
          <a:xfrm>
            <a:off x="296150" y="921838"/>
            <a:ext cx="8457600" cy="3789600"/>
          </a:xfrm>
          <a:prstGeom prst="rect">
            <a:avLst/>
          </a:prstGeom>
          <a:solidFill>
            <a:srgbClr val="F9FFFC"/>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10e695e5fbc_1_37"/>
          <p:cNvSpPr/>
          <p:nvPr/>
        </p:nvSpPr>
        <p:spPr>
          <a:xfrm>
            <a:off x="526650" y="980131"/>
            <a:ext cx="8189400" cy="26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00" b="1">
                <a:solidFill>
                  <a:srgbClr val="222222"/>
                </a:solidFill>
                <a:latin typeface="Roboto"/>
                <a:ea typeface="Roboto"/>
                <a:cs typeface="Roboto"/>
                <a:sym typeface="Roboto"/>
              </a:rPr>
              <a:t>There is current activity underway in Welsh Government that could be used as a catalyst/test bed for Alpha, or, use the work underway to support testing of some of the services in Alpha.</a:t>
            </a:r>
            <a:endParaRPr sz="1000" b="1">
              <a:solidFill>
                <a:srgbClr val="222222"/>
              </a:solidFill>
              <a:latin typeface="Roboto"/>
              <a:ea typeface="Roboto"/>
              <a:cs typeface="Roboto"/>
              <a:sym typeface="Roboto"/>
            </a:endParaRPr>
          </a:p>
          <a:p>
            <a:pPr marL="457200" marR="0" lvl="0" indent="-292100" algn="l" rtl="0">
              <a:lnSpc>
                <a:spcPct val="100000"/>
              </a:lnSpc>
              <a:spcBef>
                <a:spcPts val="10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The development of the Procurement Route Planner;</a:t>
            </a:r>
            <a:endParaRPr sz="1000">
              <a:solidFill>
                <a:srgbClr val="222222"/>
              </a:solidFill>
              <a:latin typeface="Roboto"/>
              <a:ea typeface="Roboto"/>
              <a:cs typeface="Roboto"/>
              <a:sym typeface="Roboto"/>
            </a:endParaRPr>
          </a:p>
          <a:p>
            <a:pPr marL="457200" marR="0" lvl="0" indent="-292100" algn="l" rtl="0">
              <a:lnSpc>
                <a:spcPct val="100000"/>
              </a:lnSpc>
              <a:spcBef>
                <a:spcPts val="15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Guidance and case study material created; and</a:t>
            </a:r>
            <a:endParaRPr sz="1000">
              <a:solidFill>
                <a:srgbClr val="222222"/>
              </a:solidFill>
              <a:latin typeface="Roboto"/>
              <a:ea typeface="Roboto"/>
              <a:cs typeface="Roboto"/>
              <a:sym typeface="Roboto"/>
            </a:endParaRPr>
          </a:p>
          <a:p>
            <a:pPr marL="457200" marR="0" lvl="0" indent="-292100" algn="l" rtl="0">
              <a:lnSpc>
                <a:spcPct val="100000"/>
              </a:lnSpc>
              <a:spcBef>
                <a:spcPts val="1500"/>
              </a:spcBef>
              <a:spcAft>
                <a:spcPts val="0"/>
              </a:spcAft>
              <a:buClr>
                <a:schemeClr val="accent1"/>
              </a:buClr>
              <a:buSzPts val="1000"/>
              <a:buFont typeface="Roboto"/>
              <a:buChar char="●"/>
            </a:pPr>
            <a:r>
              <a:rPr lang="en-GB" sz="1000">
                <a:solidFill>
                  <a:srgbClr val="222222"/>
                </a:solidFill>
                <a:latin typeface="Roboto"/>
                <a:ea typeface="Roboto"/>
                <a:cs typeface="Roboto"/>
                <a:sym typeface="Roboto"/>
              </a:rPr>
              <a:t>Courses (i.e CIPS) facilitated by the Learning and Capability team.</a:t>
            </a:r>
            <a:endParaRPr sz="1000">
              <a:solidFill>
                <a:srgbClr val="222222"/>
              </a:solidFill>
              <a:latin typeface="Roboto"/>
              <a:ea typeface="Roboto"/>
              <a:cs typeface="Roboto"/>
              <a:sym typeface="Roboto"/>
            </a:endParaRPr>
          </a:p>
          <a:p>
            <a:pPr marL="0" lvl="0" indent="0" algn="l" rtl="0">
              <a:spcBef>
                <a:spcPts val="1500"/>
              </a:spcBef>
              <a:spcAft>
                <a:spcPts val="0"/>
              </a:spcAft>
              <a:buNone/>
            </a:pPr>
            <a:endParaRPr sz="1000" b="1">
              <a:solidFill>
                <a:srgbClr val="222222"/>
              </a:solidFill>
              <a:latin typeface="Roboto"/>
              <a:ea typeface="Roboto"/>
              <a:cs typeface="Roboto"/>
              <a:sym typeface="Roboto"/>
            </a:endParaRPr>
          </a:p>
          <a:p>
            <a:pPr marL="0" lvl="0" indent="0" algn="l" rtl="0">
              <a:spcBef>
                <a:spcPts val="1500"/>
              </a:spcBef>
              <a:spcAft>
                <a:spcPts val="1500"/>
              </a:spcAft>
              <a:buNone/>
            </a:pPr>
            <a:endParaRPr sz="1000" b="1">
              <a:solidFill>
                <a:srgbClr val="222222"/>
              </a:solidFill>
              <a:latin typeface="Roboto"/>
              <a:ea typeface="Roboto"/>
              <a:cs typeface="Roboto"/>
              <a:sym typeface="Roboto"/>
            </a:endParaRPr>
          </a:p>
        </p:txBody>
      </p:sp>
      <p:sp>
        <p:nvSpPr>
          <p:cNvPr id="301" name="Google Shape;301;g10e695e5fbc_1_37"/>
          <p:cNvSpPr/>
          <p:nvPr/>
        </p:nvSpPr>
        <p:spPr>
          <a:xfrm flipH="1">
            <a:off x="296100" y="921838"/>
            <a:ext cx="83700" cy="3789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10e695e5fbc_1_37"/>
          <p:cNvSpPr/>
          <p:nvPr/>
        </p:nvSpPr>
        <p:spPr>
          <a:xfrm>
            <a:off x="4826798" y="1389900"/>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Share Best Practice</a:t>
            </a:r>
            <a:endParaRPr sz="1300" b="1">
              <a:latin typeface="Roboto"/>
              <a:ea typeface="Roboto"/>
              <a:cs typeface="Roboto"/>
              <a:sym typeface="Roboto"/>
            </a:endParaRPr>
          </a:p>
        </p:txBody>
      </p:sp>
      <p:sp>
        <p:nvSpPr>
          <p:cNvPr id="303" name="Google Shape;303;g10e695e5fbc_1_37"/>
          <p:cNvSpPr/>
          <p:nvPr/>
        </p:nvSpPr>
        <p:spPr>
          <a:xfrm>
            <a:off x="4826801" y="1720782"/>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Develop Insight</a:t>
            </a:r>
            <a:endParaRPr sz="1300" b="1">
              <a:latin typeface="Roboto"/>
              <a:ea typeface="Roboto"/>
              <a:cs typeface="Roboto"/>
              <a:sym typeface="Roboto"/>
            </a:endParaRPr>
          </a:p>
        </p:txBody>
      </p:sp>
      <p:sp>
        <p:nvSpPr>
          <p:cNvPr id="304" name="Google Shape;304;g10e695e5fbc_1_37"/>
          <p:cNvSpPr/>
          <p:nvPr/>
        </p:nvSpPr>
        <p:spPr>
          <a:xfrm>
            <a:off x="4826796" y="2067676"/>
            <a:ext cx="1934100" cy="2352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300" b="1">
                <a:latin typeface="Roboto"/>
                <a:ea typeface="Roboto"/>
                <a:cs typeface="Roboto"/>
                <a:sym typeface="Roboto"/>
              </a:rPr>
              <a:t>Support Training</a:t>
            </a:r>
            <a:endParaRPr sz="1300" b="1">
              <a:latin typeface="Roboto"/>
              <a:ea typeface="Roboto"/>
              <a:cs typeface="Roboto"/>
              <a:sym typeface="Roboto"/>
            </a:endParaRPr>
          </a:p>
        </p:txBody>
      </p:sp>
      <p:sp>
        <p:nvSpPr>
          <p:cNvPr id="305" name="Google Shape;305;g10e695e5fbc_1_37"/>
          <p:cNvSpPr txBox="1"/>
          <p:nvPr/>
        </p:nvSpPr>
        <p:spPr>
          <a:xfrm>
            <a:off x="895550" y="2865225"/>
            <a:ext cx="71151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b="1">
                <a:solidFill>
                  <a:srgbClr val="FF0000"/>
                </a:solidFill>
                <a:latin typeface="Roboto"/>
                <a:ea typeface="Roboto"/>
                <a:cs typeface="Roboto"/>
                <a:sym typeface="Roboto"/>
              </a:rPr>
              <a:t>As part of a community led PCoE, the Welsh Government contribution should be augmented by material and contributions from the wider procurement community and sectors to create the community content for the Alpha services.</a:t>
            </a:r>
            <a:endParaRPr/>
          </a:p>
        </p:txBody>
      </p:sp>
      <p:sp>
        <p:nvSpPr>
          <p:cNvPr id="306" name="Google Shape;306;g10e695e5fbc_1_37"/>
          <p:cNvSpPr/>
          <p:nvPr/>
        </p:nvSpPr>
        <p:spPr>
          <a:xfrm>
            <a:off x="819350" y="2798550"/>
            <a:ext cx="7240800" cy="1047900"/>
          </a:xfrm>
          <a:prstGeom prst="rect">
            <a:avLst/>
          </a:prstGeom>
          <a:solidFill>
            <a:srgbClr val="F7F7F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b="1">
                <a:solidFill>
                  <a:schemeClr val="dk1"/>
                </a:solidFill>
                <a:latin typeface="Roboto"/>
                <a:ea typeface="Roboto"/>
                <a:cs typeface="Roboto"/>
                <a:sym typeface="Roboto"/>
              </a:rPr>
              <a:t>As part of a community led PCoE, the Welsh Government contribution should be augmented by material and contributions from the wider procurement community and sectors to create the community content for the Alpha services.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0c1440fb37_0_987"/>
          <p:cNvSpPr txBox="1"/>
          <p:nvPr/>
        </p:nvSpPr>
        <p:spPr>
          <a:xfrm>
            <a:off x="281811" y="943800"/>
            <a:ext cx="86301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a:latin typeface="Roboto"/>
                <a:ea typeface="Roboto"/>
                <a:cs typeface="Roboto"/>
                <a:sym typeface="Roboto"/>
              </a:rPr>
              <a:t>How services are built will be critical to their success and adoption. In particular as there will be a lack of mandation to utilise any services of the PCoE plus the attitudes of the procurement community in Wales based on experiences with NPS. The below outlines key design principles for any services that are to be built:</a:t>
            </a:r>
            <a:endParaRPr sz="1000">
              <a:latin typeface="Roboto"/>
              <a:ea typeface="Roboto"/>
              <a:cs typeface="Roboto"/>
              <a:sym typeface="Roboto"/>
            </a:endParaRPr>
          </a:p>
        </p:txBody>
      </p:sp>
      <p:sp>
        <p:nvSpPr>
          <p:cNvPr id="312" name="Google Shape;312;g10c1440fb37_0_987"/>
          <p:cNvSpPr txBox="1"/>
          <p:nvPr/>
        </p:nvSpPr>
        <p:spPr>
          <a:xfrm>
            <a:off x="379800" y="443350"/>
            <a:ext cx="6702000" cy="347100"/>
          </a:xfrm>
          <a:prstGeom prst="rect">
            <a:avLst/>
          </a:prstGeom>
          <a:noFill/>
          <a:ln>
            <a:noFill/>
          </a:ln>
        </p:spPr>
        <p:txBody>
          <a:bodyPr spcFirstLastPara="1" wrap="square" lIns="32025" tIns="37825" rIns="32025" bIns="37825"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en-GB" sz="2000" b="1">
                <a:latin typeface="Playfair Display"/>
                <a:ea typeface="Playfair Display"/>
                <a:cs typeface="Playfair Display"/>
                <a:sym typeface="Playfair Display"/>
              </a:rPr>
              <a:t>How Services Should be Built</a:t>
            </a:r>
            <a:endParaRPr sz="2000" b="0" i="0" u="none" strike="noStrike" cap="none">
              <a:solidFill>
                <a:srgbClr val="000000"/>
              </a:solidFill>
              <a:latin typeface="Playfair Display"/>
              <a:ea typeface="Playfair Display"/>
              <a:cs typeface="Playfair Display"/>
              <a:sym typeface="Playfair Display"/>
            </a:endParaRPr>
          </a:p>
        </p:txBody>
      </p:sp>
      <p:grpSp>
        <p:nvGrpSpPr>
          <p:cNvPr id="313" name="Google Shape;313;g10c1440fb37_0_987"/>
          <p:cNvGrpSpPr/>
          <p:nvPr/>
        </p:nvGrpSpPr>
        <p:grpSpPr>
          <a:xfrm>
            <a:off x="296790" y="862475"/>
            <a:ext cx="8457706" cy="9300"/>
            <a:chOff x="296790" y="862475"/>
            <a:chExt cx="8457706" cy="9300"/>
          </a:xfrm>
        </p:grpSpPr>
        <p:sp>
          <p:nvSpPr>
            <p:cNvPr id="314" name="Google Shape;314;g10c1440fb37_0_987"/>
            <p:cNvSpPr/>
            <p:nvPr/>
          </p:nvSpPr>
          <p:spPr>
            <a:xfrm flipH="1">
              <a:off x="296790" y="862475"/>
              <a:ext cx="2819100" cy="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10c1440fb37_0_987"/>
            <p:cNvSpPr/>
            <p:nvPr/>
          </p:nvSpPr>
          <p:spPr>
            <a:xfrm flipH="1">
              <a:off x="3116093" y="862475"/>
              <a:ext cx="2819100" cy="9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0c1440fb37_0_987"/>
            <p:cNvSpPr/>
            <p:nvPr/>
          </p:nvSpPr>
          <p:spPr>
            <a:xfrm flipH="1">
              <a:off x="5935396" y="862475"/>
              <a:ext cx="2819100" cy="9300"/>
            </a:xfrm>
            <a:prstGeom prst="rect">
              <a:avLst/>
            </a:prstGeom>
            <a:solidFill>
              <a:srgbClr val="F8A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7" name="Google Shape;317;g10c1440fb37_0_98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sz="1000">
                <a:latin typeface="Playfair Display"/>
                <a:ea typeface="Playfair Display"/>
                <a:cs typeface="Playfair Display"/>
                <a:sym typeface="Playfair Display"/>
              </a:rPr>
              <a:t>9</a:t>
            </a:fld>
            <a:endParaRPr sz="1000">
              <a:latin typeface="Playfair Display"/>
              <a:ea typeface="Playfair Display"/>
              <a:cs typeface="Playfair Display"/>
              <a:sym typeface="Playfair Display"/>
            </a:endParaRPr>
          </a:p>
        </p:txBody>
      </p:sp>
      <p:pic>
        <p:nvPicPr>
          <p:cNvPr id="318" name="Google Shape;318;g10c1440fb37_0_987"/>
          <p:cNvPicPr preferRelativeResize="0"/>
          <p:nvPr/>
        </p:nvPicPr>
        <p:blipFill rotWithShape="1">
          <a:blip r:embed="rId3">
            <a:alphaModFix/>
          </a:blip>
          <a:srcRect/>
          <a:stretch/>
        </p:blipFill>
        <p:spPr>
          <a:xfrm>
            <a:off x="8060050" y="131217"/>
            <a:ext cx="694449" cy="666674"/>
          </a:xfrm>
          <a:prstGeom prst="rect">
            <a:avLst/>
          </a:prstGeom>
          <a:noFill/>
          <a:ln>
            <a:noFill/>
          </a:ln>
        </p:spPr>
      </p:pic>
      <p:sp>
        <p:nvSpPr>
          <p:cNvPr id="319" name="Google Shape;319;g10c1440fb37_0_987"/>
          <p:cNvSpPr/>
          <p:nvPr/>
        </p:nvSpPr>
        <p:spPr>
          <a:xfrm>
            <a:off x="4726441" y="2720248"/>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sp>
        <p:nvSpPr>
          <p:cNvPr id="320" name="Google Shape;320;g10c1440fb37_0_987"/>
          <p:cNvSpPr/>
          <p:nvPr/>
        </p:nvSpPr>
        <p:spPr>
          <a:xfrm>
            <a:off x="4780377" y="3933775"/>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sp>
        <p:nvSpPr>
          <p:cNvPr id="321" name="Google Shape;321;g10c1440fb37_0_987"/>
          <p:cNvSpPr/>
          <p:nvPr/>
        </p:nvSpPr>
        <p:spPr>
          <a:xfrm>
            <a:off x="513321" y="2942317"/>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sp>
        <p:nvSpPr>
          <p:cNvPr id="322" name="Google Shape;322;g10c1440fb37_0_987"/>
          <p:cNvSpPr/>
          <p:nvPr/>
        </p:nvSpPr>
        <p:spPr>
          <a:xfrm>
            <a:off x="520116" y="3932810"/>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sp>
        <p:nvSpPr>
          <p:cNvPr id="323" name="Google Shape;323;g10c1440fb37_0_987"/>
          <p:cNvSpPr/>
          <p:nvPr/>
        </p:nvSpPr>
        <p:spPr>
          <a:xfrm>
            <a:off x="4751606" y="1820467"/>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pic>
        <p:nvPicPr>
          <p:cNvPr id="324" name="Google Shape;324;g10c1440fb37_0_987"/>
          <p:cNvPicPr preferRelativeResize="0"/>
          <p:nvPr/>
        </p:nvPicPr>
        <p:blipFill rotWithShape="1">
          <a:blip r:embed="rId4">
            <a:alphaModFix/>
          </a:blip>
          <a:srcRect/>
          <a:stretch/>
        </p:blipFill>
        <p:spPr>
          <a:xfrm>
            <a:off x="4682222" y="1781779"/>
            <a:ext cx="448118" cy="396099"/>
          </a:xfrm>
          <a:prstGeom prst="rect">
            <a:avLst/>
          </a:prstGeom>
          <a:noFill/>
          <a:ln>
            <a:noFill/>
          </a:ln>
        </p:spPr>
      </p:pic>
      <p:pic>
        <p:nvPicPr>
          <p:cNvPr id="325" name="Google Shape;325;g10c1440fb37_0_987"/>
          <p:cNvPicPr preferRelativeResize="0"/>
          <p:nvPr/>
        </p:nvPicPr>
        <p:blipFill rotWithShape="1">
          <a:blip r:embed="rId5">
            <a:alphaModFix/>
          </a:blip>
          <a:srcRect/>
          <a:stretch/>
        </p:blipFill>
        <p:spPr>
          <a:xfrm>
            <a:off x="443920" y="2872480"/>
            <a:ext cx="448102" cy="439439"/>
          </a:xfrm>
          <a:prstGeom prst="rect">
            <a:avLst/>
          </a:prstGeom>
          <a:noFill/>
          <a:ln>
            <a:noFill/>
          </a:ln>
        </p:spPr>
      </p:pic>
      <p:pic>
        <p:nvPicPr>
          <p:cNvPr id="326" name="Google Shape;326;g10c1440fb37_0_987"/>
          <p:cNvPicPr preferRelativeResize="0"/>
          <p:nvPr/>
        </p:nvPicPr>
        <p:blipFill rotWithShape="1">
          <a:blip r:embed="rId6">
            <a:alphaModFix/>
          </a:blip>
          <a:srcRect/>
          <a:stretch/>
        </p:blipFill>
        <p:spPr>
          <a:xfrm>
            <a:off x="4758415" y="3911801"/>
            <a:ext cx="353172" cy="353239"/>
          </a:xfrm>
          <a:prstGeom prst="rect">
            <a:avLst/>
          </a:prstGeom>
          <a:noFill/>
          <a:ln>
            <a:noFill/>
          </a:ln>
        </p:spPr>
      </p:pic>
      <p:pic>
        <p:nvPicPr>
          <p:cNvPr id="327" name="Google Shape;327;g10c1440fb37_0_987"/>
          <p:cNvPicPr preferRelativeResize="0"/>
          <p:nvPr/>
        </p:nvPicPr>
        <p:blipFill rotWithShape="1">
          <a:blip r:embed="rId7">
            <a:alphaModFix/>
          </a:blip>
          <a:srcRect/>
          <a:stretch/>
        </p:blipFill>
        <p:spPr>
          <a:xfrm>
            <a:off x="498106" y="3914269"/>
            <a:ext cx="353175" cy="346388"/>
          </a:xfrm>
          <a:prstGeom prst="rect">
            <a:avLst/>
          </a:prstGeom>
          <a:noFill/>
          <a:ln>
            <a:noFill/>
          </a:ln>
        </p:spPr>
      </p:pic>
      <p:sp>
        <p:nvSpPr>
          <p:cNvPr id="328" name="Google Shape;328;g10c1440fb37_0_987"/>
          <p:cNvSpPr txBox="1"/>
          <p:nvPr/>
        </p:nvSpPr>
        <p:spPr>
          <a:xfrm>
            <a:off x="5194625" y="3749868"/>
            <a:ext cx="3430200" cy="72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rgbClr val="0B0F14"/>
                </a:solidFill>
                <a:latin typeface="Roboto"/>
                <a:ea typeface="Roboto"/>
                <a:cs typeface="Roboto"/>
                <a:sym typeface="Roboto"/>
              </a:rPr>
              <a:t>Meet strategic needs</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GB" sz="1000" i="0" u="none" strike="noStrike" cap="none">
                <a:solidFill>
                  <a:srgbClr val="0B0F14"/>
                </a:solidFill>
                <a:latin typeface="Roboto"/>
                <a:ea typeface="Roboto"/>
                <a:cs typeface="Roboto"/>
                <a:sym typeface="Roboto"/>
              </a:rPr>
              <a:t>The product, solution or service needs to meet the strategic needs </a:t>
            </a:r>
            <a:r>
              <a:rPr lang="en-GB" sz="1000">
                <a:solidFill>
                  <a:srgbClr val="0B0F14"/>
                </a:solidFill>
                <a:latin typeface="Roboto"/>
                <a:ea typeface="Roboto"/>
                <a:cs typeface="Roboto"/>
                <a:sym typeface="Roboto"/>
              </a:rPr>
              <a:t>of the Welsh Public Sector.</a:t>
            </a:r>
            <a:endParaRPr sz="1200" b="1" i="0" u="none" strike="noStrike" cap="none">
              <a:solidFill>
                <a:srgbClr val="0B0F14"/>
              </a:solidFill>
              <a:latin typeface="Roboto"/>
              <a:ea typeface="Roboto"/>
              <a:cs typeface="Roboto"/>
              <a:sym typeface="Roboto"/>
            </a:endParaRPr>
          </a:p>
        </p:txBody>
      </p:sp>
      <p:sp>
        <p:nvSpPr>
          <p:cNvPr id="329" name="Google Shape;329;g10c1440fb37_0_987"/>
          <p:cNvSpPr txBox="1"/>
          <p:nvPr/>
        </p:nvSpPr>
        <p:spPr>
          <a:xfrm>
            <a:off x="942006" y="2681324"/>
            <a:ext cx="3401400" cy="905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a:solidFill>
                  <a:srgbClr val="0B0F14"/>
                </a:solidFill>
                <a:latin typeface="Roboto"/>
                <a:ea typeface="Roboto"/>
                <a:cs typeface="Roboto"/>
                <a:sym typeface="Roboto"/>
              </a:rPr>
              <a:t>Digital first with physical support</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GB" sz="1000">
                <a:solidFill>
                  <a:srgbClr val="0B0F14"/>
                </a:solidFill>
                <a:latin typeface="Roboto"/>
                <a:ea typeface="Roboto"/>
                <a:cs typeface="Roboto"/>
                <a:sym typeface="Roboto"/>
              </a:rPr>
              <a:t>Build services that are digital first, so that their impact is compounded, but ensure that there are physical services to support users further.</a:t>
            </a:r>
            <a:endParaRPr sz="1000" i="0" u="none" strike="noStrike" cap="none">
              <a:solidFill>
                <a:srgbClr val="0B0F14"/>
              </a:solidFill>
              <a:latin typeface="Roboto"/>
              <a:ea typeface="Roboto"/>
              <a:cs typeface="Roboto"/>
              <a:sym typeface="Roboto"/>
            </a:endParaRPr>
          </a:p>
        </p:txBody>
      </p:sp>
      <p:sp>
        <p:nvSpPr>
          <p:cNvPr id="330" name="Google Shape;330;g10c1440fb37_0_987"/>
          <p:cNvSpPr txBox="1"/>
          <p:nvPr/>
        </p:nvSpPr>
        <p:spPr>
          <a:xfrm>
            <a:off x="5199150" y="1566061"/>
            <a:ext cx="3430200" cy="72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rgbClr val="0B0F14"/>
                </a:solidFill>
                <a:latin typeface="Roboto"/>
                <a:ea typeface="Roboto"/>
                <a:cs typeface="Roboto"/>
                <a:sym typeface="Roboto"/>
              </a:rPr>
              <a:t>Build for the future</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GB" sz="1000">
                <a:solidFill>
                  <a:srgbClr val="0B0F14"/>
                </a:solidFill>
                <a:latin typeface="Roboto"/>
                <a:ea typeface="Roboto"/>
                <a:cs typeface="Roboto"/>
                <a:sym typeface="Roboto"/>
              </a:rPr>
              <a:t>Build services that are made for the future whilst creating value based on challenges of today.</a:t>
            </a:r>
            <a:endParaRPr sz="1000" b="1" i="0" u="none" strike="noStrike" cap="none">
              <a:solidFill>
                <a:srgbClr val="0B0F14"/>
              </a:solidFill>
              <a:latin typeface="Roboto"/>
              <a:ea typeface="Roboto"/>
              <a:cs typeface="Roboto"/>
              <a:sym typeface="Roboto"/>
            </a:endParaRPr>
          </a:p>
        </p:txBody>
      </p:sp>
      <p:sp>
        <p:nvSpPr>
          <p:cNvPr id="331" name="Google Shape;331;g10c1440fb37_0_987"/>
          <p:cNvSpPr txBox="1"/>
          <p:nvPr/>
        </p:nvSpPr>
        <p:spPr>
          <a:xfrm>
            <a:off x="947248" y="3649823"/>
            <a:ext cx="3429900" cy="72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rgbClr val="0B0F14"/>
                </a:solidFill>
                <a:latin typeface="Roboto"/>
                <a:ea typeface="Roboto"/>
                <a:cs typeface="Roboto"/>
                <a:sym typeface="Roboto"/>
              </a:rPr>
              <a:t>Be lean</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GB" sz="1000">
                <a:solidFill>
                  <a:srgbClr val="0B0F14"/>
                </a:solidFill>
                <a:latin typeface="Roboto"/>
                <a:ea typeface="Roboto"/>
                <a:cs typeface="Roboto"/>
                <a:sym typeface="Roboto"/>
              </a:rPr>
              <a:t>Start small, test service design and be as lean as possible in delivery to keep costs low.</a:t>
            </a:r>
            <a:endParaRPr sz="1200" b="1" i="0" u="none" strike="noStrike" cap="none">
              <a:solidFill>
                <a:srgbClr val="0B0F14"/>
              </a:solidFill>
              <a:latin typeface="Roboto"/>
              <a:ea typeface="Roboto"/>
              <a:cs typeface="Roboto"/>
              <a:sym typeface="Roboto"/>
            </a:endParaRPr>
          </a:p>
        </p:txBody>
      </p:sp>
      <p:sp>
        <p:nvSpPr>
          <p:cNvPr id="332" name="Google Shape;332;g10c1440fb37_0_987"/>
          <p:cNvSpPr txBox="1"/>
          <p:nvPr/>
        </p:nvSpPr>
        <p:spPr>
          <a:xfrm>
            <a:off x="5126872" y="2533329"/>
            <a:ext cx="3429900" cy="72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a:solidFill>
                  <a:srgbClr val="0B0F14"/>
                </a:solidFill>
                <a:latin typeface="Roboto"/>
                <a:ea typeface="Roboto"/>
                <a:cs typeface="Roboto"/>
                <a:sym typeface="Roboto"/>
              </a:rPr>
              <a:t>W</a:t>
            </a:r>
            <a:r>
              <a:rPr lang="en-GB" sz="1200" b="1" i="0" u="none" strike="noStrike" cap="none">
                <a:solidFill>
                  <a:srgbClr val="0B0F14"/>
                </a:solidFill>
                <a:latin typeface="Roboto"/>
                <a:ea typeface="Roboto"/>
                <a:cs typeface="Roboto"/>
                <a:sym typeface="Roboto"/>
              </a:rPr>
              <a:t>ork in the open</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151E28"/>
              </a:buClr>
              <a:buSzPts val="1100"/>
              <a:buFont typeface="Arial"/>
              <a:buNone/>
            </a:pPr>
            <a:r>
              <a:rPr lang="en-GB" sz="1000">
                <a:solidFill>
                  <a:srgbClr val="0B0F14"/>
                </a:solidFill>
                <a:latin typeface="Roboto"/>
                <a:ea typeface="Roboto"/>
                <a:cs typeface="Roboto"/>
                <a:sym typeface="Roboto"/>
              </a:rPr>
              <a:t>Develop services in regular communication with the community through active comms and user research.</a:t>
            </a:r>
            <a:endParaRPr sz="1000" b="1" i="0" u="none" strike="noStrike" cap="none">
              <a:solidFill>
                <a:srgbClr val="0B0F14"/>
              </a:solidFill>
              <a:latin typeface="Roboto"/>
              <a:ea typeface="Roboto"/>
              <a:cs typeface="Roboto"/>
              <a:sym typeface="Roboto"/>
            </a:endParaRPr>
          </a:p>
        </p:txBody>
      </p:sp>
      <p:grpSp>
        <p:nvGrpSpPr>
          <p:cNvPr id="333" name="Google Shape;333;g10c1440fb37_0_987"/>
          <p:cNvGrpSpPr/>
          <p:nvPr/>
        </p:nvGrpSpPr>
        <p:grpSpPr>
          <a:xfrm>
            <a:off x="4704476" y="2659969"/>
            <a:ext cx="353257" cy="360012"/>
            <a:chOff x="5258009" y="3514636"/>
            <a:chExt cx="334239" cy="339154"/>
          </a:xfrm>
        </p:grpSpPr>
        <p:sp>
          <p:nvSpPr>
            <p:cNvPr id="334" name="Google Shape;334;g10c1440fb37_0_987"/>
            <p:cNvSpPr/>
            <p:nvPr/>
          </p:nvSpPr>
          <p:spPr>
            <a:xfrm>
              <a:off x="5258009" y="3674382"/>
              <a:ext cx="105679" cy="179406"/>
            </a:xfrm>
            <a:custGeom>
              <a:avLst/>
              <a:gdLst/>
              <a:ahLst/>
              <a:cxnLst/>
              <a:rect l="l" t="t" r="r" b="b"/>
              <a:pathLst>
                <a:path w="478" h="815" extrusionOk="0">
                  <a:moveTo>
                    <a:pt x="426" y="590"/>
                  </a:moveTo>
                  <a:cubicBezTo>
                    <a:pt x="334" y="544"/>
                    <a:pt x="334" y="544"/>
                    <a:pt x="334" y="544"/>
                  </a:cubicBezTo>
                  <a:cubicBezTo>
                    <a:pt x="334" y="544"/>
                    <a:pt x="334" y="543"/>
                    <a:pt x="334" y="543"/>
                  </a:cubicBezTo>
                  <a:cubicBezTo>
                    <a:pt x="334" y="497"/>
                    <a:pt x="334" y="497"/>
                    <a:pt x="334" y="497"/>
                  </a:cubicBezTo>
                  <a:cubicBezTo>
                    <a:pt x="371" y="471"/>
                    <a:pt x="397" y="431"/>
                    <a:pt x="404" y="383"/>
                  </a:cubicBezTo>
                  <a:cubicBezTo>
                    <a:pt x="421" y="354"/>
                    <a:pt x="430" y="321"/>
                    <a:pt x="430" y="287"/>
                  </a:cubicBezTo>
                  <a:cubicBezTo>
                    <a:pt x="430" y="225"/>
                    <a:pt x="400" y="170"/>
                    <a:pt x="354" y="135"/>
                  </a:cubicBezTo>
                  <a:cubicBezTo>
                    <a:pt x="356" y="126"/>
                    <a:pt x="358" y="117"/>
                    <a:pt x="358" y="107"/>
                  </a:cubicBezTo>
                  <a:cubicBezTo>
                    <a:pt x="358" y="48"/>
                    <a:pt x="304" y="0"/>
                    <a:pt x="239" y="0"/>
                  </a:cubicBezTo>
                  <a:cubicBezTo>
                    <a:pt x="173" y="0"/>
                    <a:pt x="120" y="48"/>
                    <a:pt x="120" y="107"/>
                  </a:cubicBezTo>
                  <a:cubicBezTo>
                    <a:pt x="120" y="117"/>
                    <a:pt x="122" y="126"/>
                    <a:pt x="124" y="135"/>
                  </a:cubicBezTo>
                  <a:cubicBezTo>
                    <a:pt x="78" y="170"/>
                    <a:pt x="48" y="225"/>
                    <a:pt x="48" y="287"/>
                  </a:cubicBezTo>
                  <a:cubicBezTo>
                    <a:pt x="48" y="321"/>
                    <a:pt x="57" y="354"/>
                    <a:pt x="74" y="383"/>
                  </a:cubicBezTo>
                  <a:cubicBezTo>
                    <a:pt x="80" y="431"/>
                    <a:pt x="107" y="471"/>
                    <a:pt x="144" y="497"/>
                  </a:cubicBezTo>
                  <a:cubicBezTo>
                    <a:pt x="144" y="543"/>
                    <a:pt x="144" y="543"/>
                    <a:pt x="144" y="543"/>
                  </a:cubicBezTo>
                  <a:cubicBezTo>
                    <a:pt x="144" y="543"/>
                    <a:pt x="144" y="544"/>
                    <a:pt x="143" y="544"/>
                  </a:cubicBezTo>
                  <a:cubicBezTo>
                    <a:pt x="52" y="590"/>
                    <a:pt x="52" y="590"/>
                    <a:pt x="52" y="590"/>
                  </a:cubicBezTo>
                  <a:cubicBezTo>
                    <a:pt x="20" y="606"/>
                    <a:pt x="0" y="638"/>
                    <a:pt x="0" y="674"/>
                  </a:cubicBezTo>
                  <a:cubicBezTo>
                    <a:pt x="0" y="793"/>
                    <a:pt x="0" y="793"/>
                    <a:pt x="0" y="793"/>
                  </a:cubicBezTo>
                  <a:cubicBezTo>
                    <a:pt x="0" y="805"/>
                    <a:pt x="10" y="815"/>
                    <a:pt x="23" y="815"/>
                  </a:cubicBezTo>
                  <a:cubicBezTo>
                    <a:pt x="35" y="815"/>
                    <a:pt x="45" y="805"/>
                    <a:pt x="45" y="793"/>
                  </a:cubicBezTo>
                  <a:cubicBezTo>
                    <a:pt x="45" y="674"/>
                    <a:pt x="45" y="674"/>
                    <a:pt x="45" y="674"/>
                  </a:cubicBezTo>
                  <a:cubicBezTo>
                    <a:pt x="45" y="655"/>
                    <a:pt x="56" y="638"/>
                    <a:pt x="72" y="630"/>
                  </a:cubicBezTo>
                  <a:cubicBezTo>
                    <a:pt x="148" y="592"/>
                    <a:pt x="148" y="592"/>
                    <a:pt x="148" y="592"/>
                  </a:cubicBezTo>
                  <a:cubicBezTo>
                    <a:pt x="216" y="658"/>
                    <a:pt x="216" y="658"/>
                    <a:pt x="216" y="658"/>
                  </a:cubicBezTo>
                  <a:cubicBezTo>
                    <a:pt x="216" y="793"/>
                    <a:pt x="216" y="793"/>
                    <a:pt x="216" y="793"/>
                  </a:cubicBezTo>
                  <a:cubicBezTo>
                    <a:pt x="216" y="805"/>
                    <a:pt x="227" y="815"/>
                    <a:pt x="239" y="815"/>
                  </a:cubicBezTo>
                  <a:cubicBezTo>
                    <a:pt x="251" y="815"/>
                    <a:pt x="261" y="805"/>
                    <a:pt x="261" y="793"/>
                  </a:cubicBezTo>
                  <a:cubicBezTo>
                    <a:pt x="261" y="658"/>
                    <a:pt x="261" y="658"/>
                    <a:pt x="261" y="658"/>
                  </a:cubicBezTo>
                  <a:cubicBezTo>
                    <a:pt x="330" y="592"/>
                    <a:pt x="330" y="592"/>
                    <a:pt x="330" y="592"/>
                  </a:cubicBezTo>
                  <a:cubicBezTo>
                    <a:pt x="405" y="630"/>
                    <a:pt x="405" y="630"/>
                    <a:pt x="405" y="630"/>
                  </a:cubicBezTo>
                  <a:cubicBezTo>
                    <a:pt x="422" y="638"/>
                    <a:pt x="433" y="655"/>
                    <a:pt x="433" y="674"/>
                  </a:cubicBezTo>
                  <a:cubicBezTo>
                    <a:pt x="433" y="793"/>
                    <a:pt x="433" y="793"/>
                    <a:pt x="433" y="793"/>
                  </a:cubicBezTo>
                  <a:cubicBezTo>
                    <a:pt x="433" y="805"/>
                    <a:pt x="443" y="815"/>
                    <a:pt x="455" y="815"/>
                  </a:cubicBezTo>
                  <a:cubicBezTo>
                    <a:pt x="468" y="815"/>
                    <a:pt x="478" y="805"/>
                    <a:pt x="478" y="793"/>
                  </a:cubicBezTo>
                  <a:cubicBezTo>
                    <a:pt x="478" y="674"/>
                    <a:pt x="478" y="674"/>
                    <a:pt x="478" y="674"/>
                  </a:cubicBezTo>
                  <a:cubicBezTo>
                    <a:pt x="478" y="638"/>
                    <a:pt x="458" y="606"/>
                    <a:pt x="426" y="590"/>
                  </a:cubicBezTo>
                  <a:close/>
                  <a:moveTo>
                    <a:pt x="239" y="45"/>
                  </a:moveTo>
                  <a:cubicBezTo>
                    <a:pt x="280" y="45"/>
                    <a:pt x="313" y="73"/>
                    <a:pt x="313" y="107"/>
                  </a:cubicBezTo>
                  <a:cubicBezTo>
                    <a:pt x="313" y="109"/>
                    <a:pt x="313" y="110"/>
                    <a:pt x="312" y="111"/>
                  </a:cubicBezTo>
                  <a:cubicBezTo>
                    <a:pt x="290" y="102"/>
                    <a:pt x="265" y="97"/>
                    <a:pt x="239" y="97"/>
                  </a:cubicBezTo>
                  <a:cubicBezTo>
                    <a:pt x="213" y="97"/>
                    <a:pt x="188" y="102"/>
                    <a:pt x="165" y="111"/>
                  </a:cubicBezTo>
                  <a:cubicBezTo>
                    <a:pt x="165" y="110"/>
                    <a:pt x="165" y="109"/>
                    <a:pt x="165" y="107"/>
                  </a:cubicBezTo>
                  <a:cubicBezTo>
                    <a:pt x="165" y="73"/>
                    <a:pt x="198" y="45"/>
                    <a:pt x="239" y="45"/>
                  </a:cubicBezTo>
                  <a:close/>
                  <a:moveTo>
                    <a:pt x="239" y="617"/>
                  </a:moveTo>
                  <a:cubicBezTo>
                    <a:pt x="184" y="565"/>
                    <a:pt x="184" y="565"/>
                    <a:pt x="184" y="565"/>
                  </a:cubicBezTo>
                  <a:cubicBezTo>
                    <a:pt x="187" y="558"/>
                    <a:pt x="189" y="551"/>
                    <a:pt x="189" y="543"/>
                  </a:cubicBezTo>
                  <a:cubicBezTo>
                    <a:pt x="189" y="519"/>
                    <a:pt x="189" y="519"/>
                    <a:pt x="189" y="519"/>
                  </a:cubicBezTo>
                  <a:cubicBezTo>
                    <a:pt x="205" y="524"/>
                    <a:pt x="222" y="526"/>
                    <a:pt x="239" y="526"/>
                  </a:cubicBezTo>
                  <a:cubicBezTo>
                    <a:pt x="256" y="526"/>
                    <a:pt x="273" y="524"/>
                    <a:pt x="289" y="519"/>
                  </a:cubicBezTo>
                  <a:cubicBezTo>
                    <a:pt x="289" y="543"/>
                    <a:pt x="289" y="543"/>
                    <a:pt x="289" y="543"/>
                  </a:cubicBezTo>
                  <a:cubicBezTo>
                    <a:pt x="289" y="551"/>
                    <a:pt x="291" y="558"/>
                    <a:pt x="294" y="565"/>
                  </a:cubicBezTo>
                  <a:lnTo>
                    <a:pt x="239" y="617"/>
                  </a:lnTo>
                  <a:close/>
                  <a:moveTo>
                    <a:pt x="239" y="481"/>
                  </a:moveTo>
                  <a:cubicBezTo>
                    <a:pt x="177" y="481"/>
                    <a:pt x="125" y="435"/>
                    <a:pt x="118" y="373"/>
                  </a:cubicBezTo>
                  <a:cubicBezTo>
                    <a:pt x="118" y="370"/>
                    <a:pt x="116" y="366"/>
                    <a:pt x="115" y="364"/>
                  </a:cubicBezTo>
                  <a:cubicBezTo>
                    <a:pt x="101" y="341"/>
                    <a:pt x="93" y="314"/>
                    <a:pt x="93" y="287"/>
                  </a:cubicBezTo>
                  <a:cubicBezTo>
                    <a:pt x="93" y="207"/>
                    <a:pt x="159" y="142"/>
                    <a:pt x="239" y="142"/>
                  </a:cubicBezTo>
                  <a:cubicBezTo>
                    <a:pt x="319" y="142"/>
                    <a:pt x="385" y="207"/>
                    <a:pt x="385" y="287"/>
                  </a:cubicBezTo>
                  <a:cubicBezTo>
                    <a:pt x="385" y="303"/>
                    <a:pt x="382" y="318"/>
                    <a:pt x="377" y="333"/>
                  </a:cubicBezTo>
                  <a:cubicBezTo>
                    <a:pt x="313" y="268"/>
                    <a:pt x="201" y="243"/>
                    <a:pt x="196" y="241"/>
                  </a:cubicBezTo>
                  <a:cubicBezTo>
                    <a:pt x="189" y="240"/>
                    <a:pt x="182" y="241"/>
                    <a:pt x="176" y="246"/>
                  </a:cubicBezTo>
                  <a:cubicBezTo>
                    <a:pt x="171" y="250"/>
                    <a:pt x="168" y="256"/>
                    <a:pt x="168" y="263"/>
                  </a:cubicBezTo>
                  <a:cubicBezTo>
                    <a:pt x="168" y="265"/>
                    <a:pt x="166" y="280"/>
                    <a:pt x="151" y="296"/>
                  </a:cubicBezTo>
                  <a:cubicBezTo>
                    <a:pt x="142" y="304"/>
                    <a:pt x="142" y="319"/>
                    <a:pt x="151" y="327"/>
                  </a:cubicBezTo>
                  <a:cubicBezTo>
                    <a:pt x="160" y="336"/>
                    <a:pt x="174" y="336"/>
                    <a:pt x="183" y="327"/>
                  </a:cubicBezTo>
                  <a:cubicBezTo>
                    <a:pt x="195" y="315"/>
                    <a:pt x="203" y="302"/>
                    <a:pt x="207" y="291"/>
                  </a:cubicBezTo>
                  <a:cubicBezTo>
                    <a:pt x="245" y="302"/>
                    <a:pt x="324" y="331"/>
                    <a:pt x="359" y="381"/>
                  </a:cubicBezTo>
                  <a:cubicBezTo>
                    <a:pt x="349" y="439"/>
                    <a:pt x="299" y="481"/>
                    <a:pt x="239" y="481"/>
                  </a:cubicBezTo>
                  <a:close/>
                  <a:moveTo>
                    <a:pt x="239" y="481"/>
                  </a:moveTo>
                  <a:cubicBezTo>
                    <a:pt x="239" y="481"/>
                    <a:pt x="239" y="481"/>
                    <a:pt x="239" y="481"/>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35" name="Google Shape;335;g10c1440fb37_0_987"/>
            <p:cNvSpPr/>
            <p:nvPr/>
          </p:nvSpPr>
          <p:spPr>
            <a:xfrm>
              <a:off x="5278899" y="3829213"/>
              <a:ext cx="9831" cy="24577"/>
            </a:xfrm>
            <a:custGeom>
              <a:avLst/>
              <a:gdLst/>
              <a:ahLst/>
              <a:cxnLst/>
              <a:rect l="l" t="t" r="r" b="b"/>
              <a:pathLst>
                <a:path w="45" h="111" extrusionOk="0">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36" name="Google Shape;336;g10c1440fb37_0_987"/>
            <p:cNvSpPr/>
            <p:nvPr/>
          </p:nvSpPr>
          <p:spPr>
            <a:xfrm>
              <a:off x="5332967" y="3829213"/>
              <a:ext cx="9831" cy="24577"/>
            </a:xfrm>
            <a:custGeom>
              <a:avLst/>
              <a:gdLst/>
              <a:ahLst/>
              <a:cxnLst/>
              <a:rect l="l" t="t" r="r" b="b"/>
              <a:pathLst>
                <a:path w="45" h="111" extrusionOk="0">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37" name="Google Shape;337;g10c1440fb37_0_987"/>
            <p:cNvSpPr/>
            <p:nvPr/>
          </p:nvSpPr>
          <p:spPr>
            <a:xfrm>
              <a:off x="5358772" y="3684213"/>
              <a:ext cx="127796" cy="106907"/>
            </a:xfrm>
            <a:custGeom>
              <a:avLst/>
              <a:gdLst/>
              <a:ahLst/>
              <a:cxnLst/>
              <a:rect l="l" t="t" r="r" b="b"/>
              <a:pathLst>
                <a:path w="580" h="481" extrusionOk="0">
                  <a:moveTo>
                    <a:pt x="567" y="436"/>
                  </a:moveTo>
                  <a:cubicBezTo>
                    <a:pt x="312" y="274"/>
                    <a:pt x="312" y="274"/>
                    <a:pt x="312" y="274"/>
                  </a:cubicBezTo>
                  <a:cubicBezTo>
                    <a:pt x="312" y="22"/>
                    <a:pt x="312" y="22"/>
                    <a:pt x="312" y="22"/>
                  </a:cubicBezTo>
                  <a:cubicBezTo>
                    <a:pt x="312" y="10"/>
                    <a:pt x="302" y="0"/>
                    <a:pt x="290" y="0"/>
                  </a:cubicBezTo>
                  <a:cubicBezTo>
                    <a:pt x="278" y="0"/>
                    <a:pt x="267" y="10"/>
                    <a:pt x="267" y="22"/>
                  </a:cubicBezTo>
                  <a:cubicBezTo>
                    <a:pt x="267" y="274"/>
                    <a:pt x="267" y="274"/>
                    <a:pt x="267" y="274"/>
                  </a:cubicBezTo>
                  <a:cubicBezTo>
                    <a:pt x="13" y="436"/>
                    <a:pt x="13" y="436"/>
                    <a:pt x="13" y="436"/>
                  </a:cubicBezTo>
                  <a:cubicBezTo>
                    <a:pt x="3" y="443"/>
                    <a:pt x="0" y="457"/>
                    <a:pt x="6" y="467"/>
                  </a:cubicBezTo>
                  <a:cubicBezTo>
                    <a:pt x="11" y="474"/>
                    <a:pt x="18" y="477"/>
                    <a:pt x="25" y="477"/>
                  </a:cubicBezTo>
                  <a:cubicBezTo>
                    <a:pt x="30" y="477"/>
                    <a:pt x="34" y="476"/>
                    <a:pt x="38" y="474"/>
                  </a:cubicBezTo>
                  <a:cubicBezTo>
                    <a:pt x="290" y="313"/>
                    <a:pt x="290" y="313"/>
                    <a:pt x="290" y="313"/>
                  </a:cubicBezTo>
                  <a:cubicBezTo>
                    <a:pt x="542" y="474"/>
                    <a:pt x="542" y="474"/>
                    <a:pt x="542" y="474"/>
                  </a:cubicBezTo>
                  <a:cubicBezTo>
                    <a:pt x="553" y="481"/>
                    <a:pt x="567" y="477"/>
                    <a:pt x="573" y="467"/>
                  </a:cubicBezTo>
                  <a:cubicBezTo>
                    <a:pt x="580" y="457"/>
                    <a:pt x="577" y="443"/>
                    <a:pt x="567" y="436"/>
                  </a:cubicBezTo>
                  <a:close/>
                  <a:moveTo>
                    <a:pt x="567" y="436"/>
                  </a:moveTo>
                  <a:cubicBezTo>
                    <a:pt x="567" y="436"/>
                    <a:pt x="567" y="436"/>
                    <a:pt x="567" y="436"/>
                  </a:cubicBezTo>
                </a:path>
              </a:pathLst>
            </a:custGeom>
            <a:solidFill>
              <a:srgbClr val="0B0F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38" name="Google Shape;338;g10c1440fb37_0_987"/>
            <p:cNvSpPr/>
            <p:nvPr/>
          </p:nvSpPr>
          <p:spPr>
            <a:xfrm>
              <a:off x="5369831" y="3514636"/>
              <a:ext cx="105679" cy="158516"/>
            </a:xfrm>
            <a:custGeom>
              <a:avLst/>
              <a:gdLst/>
              <a:ahLst/>
              <a:cxnLst/>
              <a:rect l="l" t="t" r="r" b="b"/>
              <a:pathLst>
                <a:path w="478" h="718" extrusionOk="0">
                  <a:moveTo>
                    <a:pt x="426" y="493"/>
                  </a:moveTo>
                  <a:cubicBezTo>
                    <a:pt x="367" y="464"/>
                    <a:pt x="367" y="464"/>
                    <a:pt x="367" y="464"/>
                  </a:cubicBezTo>
                  <a:cubicBezTo>
                    <a:pt x="402" y="456"/>
                    <a:pt x="427" y="447"/>
                    <a:pt x="444" y="439"/>
                  </a:cubicBezTo>
                  <a:cubicBezTo>
                    <a:pt x="466" y="428"/>
                    <a:pt x="477" y="403"/>
                    <a:pt x="468" y="380"/>
                  </a:cubicBezTo>
                  <a:cubicBezTo>
                    <a:pt x="448" y="327"/>
                    <a:pt x="433" y="233"/>
                    <a:pt x="430" y="189"/>
                  </a:cubicBezTo>
                  <a:cubicBezTo>
                    <a:pt x="422" y="81"/>
                    <a:pt x="340" y="0"/>
                    <a:pt x="239" y="0"/>
                  </a:cubicBezTo>
                  <a:cubicBezTo>
                    <a:pt x="138" y="0"/>
                    <a:pt x="56" y="81"/>
                    <a:pt x="48" y="189"/>
                  </a:cubicBezTo>
                  <a:cubicBezTo>
                    <a:pt x="45" y="233"/>
                    <a:pt x="30" y="327"/>
                    <a:pt x="10" y="380"/>
                  </a:cubicBezTo>
                  <a:cubicBezTo>
                    <a:pt x="1" y="403"/>
                    <a:pt x="11" y="428"/>
                    <a:pt x="34" y="439"/>
                  </a:cubicBezTo>
                  <a:cubicBezTo>
                    <a:pt x="51" y="447"/>
                    <a:pt x="76" y="456"/>
                    <a:pt x="110" y="464"/>
                  </a:cubicBezTo>
                  <a:cubicBezTo>
                    <a:pt x="52" y="493"/>
                    <a:pt x="52" y="493"/>
                    <a:pt x="52" y="493"/>
                  </a:cubicBezTo>
                  <a:cubicBezTo>
                    <a:pt x="20" y="509"/>
                    <a:pt x="0" y="542"/>
                    <a:pt x="0" y="578"/>
                  </a:cubicBezTo>
                  <a:cubicBezTo>
                    <a:pt x="0" y="696"/>
                    <a:pt x="0" y="696"/>
                    <a:pt x="0" y="696"/>
                  </a:cubicBezTo>
                  <a:cubicBezTo>
                    <a:pt x="0" y="708"/>
                    <a:pt x="10" y="718"/>
                    <a:pt x="23" y="718"/>
                  </a:cubicBezTo>
                  <a:cubicBezTo>
                    <a:pt x="35" y="718"/>
                    <a:pt x="45" y="708"/>
                    <a:pt x="45" y="696"/>
                  </a:cubicBezTo>
                  <a:cubicBezTo>
                    <a:pt x="45" y="578"/>
                    <a:pt x="45" y="578"/>
                    <a:pt x="45" y="578"/>
                  </a:cubicBezTo>
                  <a:cubicBezTo>
                    <a:pt x="45" y="559"/>
                    <a:pt x="56" y="542"/>
                    <a:pt x="72" y="533"/>
                  </a:cubicBezTo>
                  <a:cubicBezTo>
                    <a:pt x="148" y="496"/>
                    <a:pt x="148" y="496"/>
                    <a:pt x="148" y="496"/>
                  </a:cubicBezTo>
                  <a:cubicBezTo>
                    <a:pt x="174" y="521"/>
                    <a:pt x="174" y="521"/>
                    <a:pt x="174" y="521"/>
                  </a:cubicBezTo>
                  <a:cubicBezTo>
                    <a:pt x="192" y="538"/>
                    <a:pt x="215" y="547"/>
                    <a:pt x="239" y="547"/>
                  </a:cubicBezTo>
                  <a:cubicBezTo>
                    <a:pt x="262" y="547"/>
                    <a:pt x="286" y="538"/>
                    <a:pt x="304" y="521"/>
                  </a:cubicBezTo>
                  <a:cubicBezTo>
                    <a:pt x="330" y="496"/>
                    <a:pt x="330" y="496"/>
                    <a:pt x="330" y="496"/>
                  </a:cubicBezTo>
                  <a:cubicBezTo>
                    <a:pt x="405" y="533"/>
                    <a:pt x="405" y="533"/>
                    <a:pt x="405" y="533"/>
                  </a:cubicBezTo>
                  <a:cubicBezTo>
                    <a:pt x="422" y="542"/>
                    <a:pt x="433" y="559"/>
                    <a:pt x="433" y="578"/>
                  </a:cubicBezTo>
                  <a:cubicBezTo>
                    <a:pt x="433" y="696"/>
                    <a:pt x="433" y="696"/>
                    <a:pt x="433" y="696"/>
                  </a:cubicBezTo>
                  <a:cubicBezTo>
                    <a:pt x="433" y="708"/>
                    <a:pt x="443" y="718"/>
                    <a:pt x="455" y="718"/>
                  </a:cubicBezTo>
                  <a:cubicBezTo>
                    <a:pt x="468" y="718"/>
                    <a:pt x="478" y="708"/>
                    <a:pt x="478" y="696"/>
                  </a:cubicBezTo>
                  <a:cubicBezTo>
                    <a:pt x="478" y="578"/>
                    <a:pt x="478" y="578"/>
                    <a:pt x="478" y="578"/>
                  </a:cubicBezTo>
                  <a:cubicBezTo>
                    <a:pt x="478" y="542"/>
                    <a:pt x="458" y="509"/>
                    <a:pt x="426" y="493"/>
                  </a:cubicBezTo>
                  <a:close/>
                  <a:moveTo>
                    <a:pt x="144" y="425"/>
                  </a:moveTo>
                  <a:cubicBezTo>
                    <a:pt x="102" y="418"/>
                    <a:pt x="71" y="406"/>
                    <a:pt x="53" y="398"/>
                  </a:cubicBezTo>
                  <a:cubicBezTo>
                    <a:pt x="51" y="397"/>
                    <a:pt x="52" y="396"/>
                    <a:pt x="52" y="395"/>
                  </a:cubicBezTo>
                  <a:cubicBezTo>
                    <a:pt x="62" y="370"/>
                    <a:pt x="70" y="336"/>
                    <a:pt x="77" y="302"/>
                  </a:cubicBezTo>
                  <a:cubicBezTo>
                    <a:pt x="87" y="343"/>
                    <a:pt x="111" y="377"/>
                    <a:pt x="144" y="400"/>
                  </a:cubicBezTo>
                  <a:lnTo>
                    <a:pt x="144" y="425"/>
                  </a:lnTo>
                  <a:close/>
                  <a:moveTo>
                    <a:pt x="273" y="488"/>
                  </a:moveTo>
                  <a:cubicBezTo>
                    <a:pt x="254" y="506"/>
                    <a:pt x="224" y="506"/>
                    <a:pt x="205" y="488"/>
                  </a:cubicBezTo>
                  <a:cubicBezTo>
                    <a:pt x="184" y="468"/>
                    <a:pt x="184" y="468"/>
                    <a:pt x="184" y="468"/>
                  </a:cubicBezTo>
                  <a:cubicBezTo>
                    <a:pt x="187" y="462"/>
                    <a:pt x="189" y="454"/>
                    <a:pt x="189" y="446"/>
                  </a:cubicBezTo>
                  <a:cubicBezTo>
                    <a:pt x="189" y="422"/>
                    <a:pt x="189" y="422"/>
                    <a:pt x="189" y="422"/>
                  </a:cubicBezTo>
                  <a:cubicBezTo>
                    <a:pt x="205" y="427"/>
                    <a:pt x="222" y="430"/>
                    <a:pt x="239" y="430"/>
                  </a:cubicBezTo>
                  <a:cubicBezTo>
                    <a:pt x="256" y="430"/>
                    <a:pt x="273" y="427"/>
                    <a:pt x="289" y="422"/>
                  </a:cubicBezTo>
                  <a:cubicBezTo>
                    <a:pt x="289" y="446"/>
                    <a:pt x="289" y="446"/>
                    <a:pt x="289" y="446"/>
                  </a:cubicBezTo>
                  <a:cubicBezTo>
                    <a:pt x="289" y="454"/>
                    <a:pt x="291" y="462"/>
                    <a:pt x="294" y="468"/>
                  </a:cubicBezTo>
                  <a:lnTo>
                    <a:pt x="273" y="488"/>
                  </a:lnTo>
                  <a:close/>
                  <a:moveTo>
                    <a:pt x="239" y="385"/>
                  </a:moveTo>
                  <a:cubicBezTo>
                    <a:pt x="172" y="385"/>
                    <a:pt x="117" y="330"/>
                    <a:pt x="117" y="263"/>
                  </a:cubicBezTo>
                  <a:cubicBezTo>
                    <a:pt x="117" y="251"/>
                    <a:pt x="107" y="240"/>
                    <a:pt x="95" y="240"/>
                  </a:cubicBezTo>
                  <a:cubicBezTo>
                    <a:pt x="92" y="240"/>
                    <a:pt x="90" y="241"/>
                    <a:pt x="87" y="242"/>
                  </a:cubicBezTo>
                  <a:cubicBezTo>
                    <a:pt x="90" y="223"/>
                    <a:pt x="92" y="206"/>
                    <a:pt x="93" y="192"/>
                  </a:cubicBezTo>
                  <a:cubicBezTo>
                    <a:pt x="96" y="152"/>
                    <a:pt x="112" y="115"/>
                    <a:pt x="139" y="88"/>
                  </a:cubicBezTo>
                  <a:cubicBezTo>
                    <a:pt x="165" y="60"/>
                    <a:pt x="201" y="45"/>
                    <a:pt x="239" y="45"/>
                  </a:cubicBezTo>
                  <a:cubicBezTo>
                    <a:pt x="277" y="45"/>
                    <a:pt x="313" y="60"/>
                    <a:pt x="339" y="88"/>
                  </a:cubicBezTo>
                  <a:cubicBezTo>
                    <a:pt x="366" y="115"/>
                    <a:pt x="382" y="152"/>
                    <a:pt x="385" y="192"/>
                  </a:cubicBezTo>
                  <a:cubicBezTo>
                    <a:pt x="386" y="207"/>
                    <a:pt x="388" y="225"/>
                    <a:pt x="391" y="246"/>
                  </a:cubicBezTo>
                  <a:cubicBezTo>
                    <a:pt x="367" y="205"/>
                    <a:pt x="328" y="174"/>
                    <a:pt x="276" y="158"/>
                  </a:cubicBezTo>
                  <a:cubicBezTo>
                    <a:pt x="231" y="143"/>
                    <a:pt x="192" y="144"/>
                    <a:pt x="190" y="144"/>
                  </a:cubicBezTo>
                  <a:cubicBezTo>
                    <a:pt x="184" y="144"/>
                    <a:pt x="179" y="147"/>
                    <a:pt x="175" y="151"/>
                  </a:cubicBezTo>
                  <a:cubicBezTo>
                    <a:pt x="134" y="193"/>
                    <a:pt x="134" y="193"/>
                    <a:pt x="134" y="193"/>
                  </a:cubicBezTo>
                  <a:cubicBezTo>
                    <a:pt x="125" y="202"/>
                    <a:pt x="126" y="216"/>
                    <a:pt x="135" y="225"/>
                  </a:cubicBezTo>
                  <a:cubicBezTo>
                    <a:pt x="144" y="234"/>
                    <a:pt x="158" y="233"/>
                    <a:pt x="166" y="224"/>
                  </a:cubicBezTo>
                  <a:cubicBezTo>
                    <a:pt x="200" y="189"/>
                    <a:pt x="200" y="189"/>
                    <a:pt x="200" y="189"/>
                  </a:cubicBezTo>
                  <a:cubicBezTo>
                    <a:pt x="213" y="190"/>
                    <a:pt x="237" y="192"/>
                    <a:pt x="263" y="201"/>
                  </a:cubicBezTo>
                  <a:cubicBezTo>
                    <a:pt x="310" y="216"/>
                    <a:pt x="342" y="243"/>
                    <a:pt x="359" y="282"/>
                  </a:cubicBezTo>
                  <a:cubicBezTo>
                    <a:pt x="350" y="341"/>
                    <a:pt x="299" y="385"/>
                    <a:pt x="239" y="385"/>
                  </a:cubicBezTo>
                  <a:close/>
                  <a:moveTo>
                    <a:pt x="334" y="400"/>
                  </a:moveTo>
                  <a:cubicBezTo>
                    <a:pt x="367" y="378"/>
                    <a:pt x="391" y="343"/>
                    <a:pt x="401" y="302"/>
                  </a:cubicBezTo>
                  <a:cubicBezTo>
                    <a:pt x="408" y="336"/>
                    <a:pt x="416" y="370"/>
                    <a:pt x="426" y="395"/>
                  </a:cubicBezTo>
                  <a:cubicBezTo>
                    <a:pt x="426" y="396"/>
                    <a:pt x="427" y="397"/>
                    <a:pt x="425" y="398"/>
                  </a:cubicBezTo>
                  <a:cubicBezTo>
                    <a:pt x="407" y="406"/>
                    <a:pt x="376" y="418"/>
                    <a:pt x="334" y="425"/>
                  </a:cubicBezTo>
                  <a:lnTo>
                    <a:pt x="334" y="400"/>
                  </a:lnTo>
                  <a:close/>
                  <a:moveTo>
                    <a:pt x="334" y="400"/>
                  </a:moveTo>
                  <a:cubicBezTo>
                    <a:pt x="334" y="400"/>
                    <a:pt x="334" y="400"/>
                    <a:pt x="334" y="40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39" name="Google Shape;339;g10c1440fb37_0_987"/>
            <p:cNvSpPr/>
            <p:nvPr/>
          </p:nvSpPr>
          <p:spPr>
            <a:xfrm>
              <a:off x="5390721" y="3648577"/>
              <a:ext cx="9831" cy="24577"/>
            </a:xfrm>
            <a:custGeom>
              <a:avLst/>
              <a:gdLst/>
              <a:ahLst/>
              <a:cxnLst/>
              <a:rect l="l" t="t" r="r" b="b"/>
              <a:pathLst>
                <a:path w="45" h="111" extrusionOk="0">
                  <a:moveTo>
                    <a:pt x="23" y="0"/>
                  </a:moveTo>
                  <a:cubicBezTo>
                    <a:pt x="10" y="0"/>
                    <a:pt x="0" y="10"/>
                    <a:pt x="0" y="22"/>
                  </a:cubicBezTo>
                  <a:cubicBezTo>
                    <a:pt x="0" y="89"/>
                    <a:pt x="0" y="89"/>
                    <a:pt x="0" y="89"/>
                  </a:cubicBezTo>
                  <a:cubicBezTo>
                    <a:pt x="0" y="101"/>
                    <a:pt x="10" y="111"/>
                    <a:pt x="23" y="111"/>
                  </a:cubicBezTo>
                  <a:cubicBezTo>
                    <a:pt x="35" y="111"/>
                    <a:pt x="45" y="101"/>
                    <a:pt x="45" y="8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40" name="Google Shape;340;g10c1440fb37_0_987"/>
            <p:cNvSpPr/>
            <p:nvPr/>
          </p:nvSpPr>
          <p:spPr>
            <a:xfrm>
              <a:off x="5443561" y="3648577"/>
              <a:ext cx="11059" cy="24577"/>
            </a:xfrm>
            <a:custGeom>
              <a:avLst/>
              <a:gdLst/>
              <a:ahLst/>
              <a:cxnLst/>
              <a:rect l="l" t="t" r="r" b="b"/>
              <a:pathLst>
                <a:path w="45" h="111" extrusionOk="0">
                  <a:moveTo>
                    <a:pt x="22" y="0"/>
                  </a:moveTo>
                  <a:cubicBezTo>
                    <a:pt x="10" y="0"/>
                    <a:pt x="0" y="10"/>
                    <a:pt x="0" y="22"/>
                  </a:cubicBezTo>
                  <a:cubicBezTo>
                    <a:pt x="0" y="89"/>
                    <a:pt x="0" y="89"/>
                    <a:pt x="0" y="89"/>
                  </a:cubicBezTo>
                  <a:cubicBezTo>
                    <a:pt x="0" y="101"/>
                    <a:pt x="10" y="111"/>
                    <a:pt x="22" y="111"/>
                  </a:cubicBezTo>
                  <a:cubicBezTo>
                    <a:pt x="35" y="111"/>
                    <a:pt x="45" y="101"/>
                    <a:pt x="45" y="8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41" name="Google Shape;341;g10c1440fb37_0_987"/>
            <p:cNvSpPr/>
            <p:nvPr/>
          </p:nvSpPr>
          <p:spPr>
            <a:xfrm>
              <a:off x="5513604" y="3722306"/>
              <a:ext cx="41780" cy="14746"/>
            </a:xfrm>
            <a:custGeom>
              <a:avLst/>
              <a:gdLst/>
              <a:ahLst/>
              <a:cxnLst/>
              <a:rect l="l" t="t" r="r" b="b"/>
              <a:pathLst>
                <a:path w="193" h="69" extrusionOk="0">
                  <a:moveTo>
                    <a:pt x="177" y="26"/>
                  </a:moveTo>
                  <a:cubicBezTo>
                    <a:pt x="125" y="0"/>
                    <a:pt x="27" y="0"/>
                    <a:pt x="23" y="0"/>
                  </a:cubicBezTo>
                  <a:cubicBezTo>
                    <a:pt x="10" y="0"/>
                    <a:pt x="0" y="10"/>
                    <a:pt x="0" y="22"/>
                  </a:cubicBezTo>
                  <a:cubicBezTo>
                    <a:pt x="0" y="35"/>
                    <a:pt x="10" y="45"/>
                    <a:pt x="23" y="45"/>
                  </a:cubicBezTo>
                  <a:cubicBezTo>
                    <a:pt x="48" y="45"/>
                    <a:pt x="122" y="49"/>
                    <a:pt x="157" y="67"/>
                  </a:cubicBezTo>
                  <a:cubicBezTo>
                    <a:pt x="160" y="68"/>
                    <a:pt x="164" y="69"/>
                    <a:pt x="167" y="69"/>
                  </a:cubicBezTo>
                  <a:cubicBezTo>
                    <a:pt x="175" y="69"/>
                    <a:pt x="183" y="64"/>
                    <a:pt x="187" y="56"/>
                  </a:cubicBezTo>
                  <a:cubicBezTo>
                    <a:pt x="193" y="45"/>
                    <a:pt x="188" y="32"/>
                    <a:pt x="177" y="26"/>
                  </a:cubicBezTo>
                  <a:close/>
                  <a:moveTo>
                    <a:pt x="177" y="26"/>
                  </a:moveTo>
                  <a:cubicBezTo>
                    <a:pt x="177" y="26"/>
                    <a:pt x="177" y="26"/>
                    <a:pt x="177" y="26"/>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42" name="Google Shape;342;g10c1440fb37_0_987"/>
            <p:cNvSpPr/>
            <p:nvPr/>
          </p:nvSpPr>
          <p:spPr>
            <a:xfrm>
              <a:off x="5475510" y="3695272"/>
              <a:ext cx="116738" cy="158516"/>
            </a:xfrm>
            <a:custGeom>
              <a:avLst/>
              <a:gdLst/>
              <a:ahLst/>
              <a:cxnLst/>
              <a:rect l="l" t="t" r="r" b="b"/>
              <a:pathLst>
                <a:path w="526" h="718" extrusionOk="0">
                  <a:moveTo>
                    <a:pt x="457" y="467"/>
                  </a:moveTo>
                  <a:cubicBezTo>
                    <a:pt x="376" y="443"/>
                    <a:pt x="376" y="443"/>
                    <a:pt x="376" y="443"/>
                  </a:cubicBezTo>
                  <a:cubicBezTo>
                    <a:pt x="365" y="440"/>
                    <a:pt x="358" y="430"/>
                    <a:pt x="358" y="419"/>
                  </a:cubicBezTo>
                  <a:cubicBezTo>
                    <a:pt x="358" y="400"/>
                    <a:pt x="358" y="400"/>
                    <a:pt x="358" y="400"/>
                  </a:cubicBezTo>
                  <a:cubicBezTo>
                    <a:pt x="365" y="395"/>
                    <a:pt x="372" y="389"/>
                    <a:pt x="379" y="382"/>
                  </a:cubicBezTo>
                  <a:cubicBezTo>
                    <a:pt x="412" y="351"/>
                    <a:pt x="430" y="308"/>
                    <a:pt x="430" y="263"/>
                  </a:cubicBezTo>
                  <a:cubicBezTo>
                    <a:pt x="430" y="220"/>
                    <a:pt x="430" y="220"/>
                    <a:pt x="430" y="220"/>
                  </a:cubicBezTo>
                  <a:cubicBezTo>
                    <a:pt x="439" y="202"/>
                    <a:pt x="439" y="202"/>
                    <a:pt x="439" y="202"/>
                  </a:cubicBezTo>
                  <a:cubicBezTo>
                    <a:pt x="449" y="182"/>
                    <a:pt x="454" y="160"/>
                    <a:pt x="454" y="138"/>
                  </a:cubicBezTo>
                  <a:cubicBezTo>
                    <a:pt x="454" y="22"/>
                    <a:pt x="454" y="22"/>
                    <a:pt x="454" y="22"/>
                  </a:cubicBezTo>
                  <a:cubicBezTo>
                    <a:pt x="454" y="10"/>
                    <a:pt x="444" y="0"/>
                    <a:pt x="431" y="0"/>
                  </a:cubicBezTo>
                  <a:cubicBezTo>
                    <a:pt x="215" y="0"/>
                    <a:pt x="215" y="0"/>
                    <a:pt x="215" y="0"/>
                  </a:cubicBezTo>
                  <a:cubicBezTo>
                    <a:pt x="136" y="0"/>
                    <a:pt x="72" y="64"/>
                    <a:pt x="72" y="142"/>
                  </a:cubicBezTo>
                  <a:cubicBezTo>
                    <a:pt x="72" y="144"/>
                    <a:pt x="72" y="144"/>
                    <a:pt x="72" y="144"/>
                  </a:cubicBezTo>
                  <a:cubicBezTo>
                    <a:pt x="72" y="162"/>
                    <a:pt x="76" y="180"/>
                    <a:pt x="85" y="197"/>
                  </a:cubicBezTo>
                  <a:cubicBezTo>
                    <a:pt x="96" y="220"/>
                    <a:pt x="96" y="220"/>
                    <a:pt x="96" y="220"/>
                  </a:cubicBezTo>
                  <a:cubicBezTo>
                    <a:pt x="96" y="257"/>
                    <a:pt x="96" y="257"/>
                    <a:pt x="96" y="257"/>
                  </a:cubicBezTo>
                  <a:cubicBezTo>
                    <a:pt x="96" y="315"/>
                    <a:pt x="125" y="367"/>
                    <a:pt x="168" y="398"/>
                  </a:cubicBezTo>
                  <a:cubicBezTo>
                    <a:pt x="168" y="419"/>
                    <a:pt x="168" y="419"/>
                    <a:pt x="168" y="419"/>
                  </a:cubicBezTo>
                  <a:cubicBezTo>
                    <a:pt x="168" y="430"/>
                    <a:pt x="161" y="440"/>
                    <a:pt x="150" y="443"/>
                  </a:cubicBezTo>
                  <a:cubicBezTo>
                    <a:pt x="69" y="467"/>
                    <a:pt x="69" y="467"/>
                    <a:pt x="69" y="467"/>
                  </a:cubicBezTo>
                  <a:cubicBezTo>
                    <a:pt x="28" y="478"/>
                    <a:pt x="0" y="515"/>
                    <a:pt x="0" y="558"/>
                  </a:cubicBezTo>
                  <a:cubicBezTo>
                    <a:pt x="0" y="696"/>
                    <a:pt x="0" y="696"/>
                    <a:pt x="0" y="696"/>
                  </a:cubicBezTo>
                  <a:cubicBezTo>
                    <a:pt x="0" y="708"/>
                    <a:pt x="10" y="718"/>
                    <a:pt x="22" y="718"/>
                  </a:cubicBezTo>
                  <a:cubicBezTo>
                    <a:pt x="35" y="718"/>
                    <a:pt x="45" y="708"/>
                    <a:pt x="45" y="696"/>
                  </a:cubicBezTo>
                  <a:cubicBezTo>
                    <a:pt x="45" y="558"/>
                    <a:pt x="45" y="558"/>
                    <a:pt x="45" y="558"/>
                  </a:cubicBezTo>
                  <a:cubicBezTo>
                    <a:pt x="45" y="535"/>
                    <a:pt x="60" y="516"/>
                    <a:pt x="81" y="510"/>
                  </a:cubicBezTo>
                  <a:cubicBezTo>
                    <a:pt x="162" y="487"/>
                    <a:pt x="162" y="487"/>
                    <a:pt x="162" y="487"/>
                  </a:cubicBezTo>
                  <a:cubicBezTo>
                    <a:pt x="169" y="485"/>
                    <a:pt x="176" y="481"/>
                    <a:pt x="182" y="478"/>
                  </a:cubicBezTo>
                  <a:cubicBezTo>
                    <a:pt x="196" y="492"/>
                    <a:pt x="196" y="492"/>
                    <a:pt x="196" y="492"/>
                  </a:cubicBezTo>
                  <a:cubicBezTo>
                    <a:pt x="214" y="511"/>
                    <a:pt x="239" y="520"/>
                    <a:pt x="263" y="520"/>
                  </a:cubicBezTo>
                  <a:cubicBezTo>
                    <a:pt x="287" y="520"/>
                    <a:pt x="311" y="511"/>
                    <a:pt x="330" y="492"/>
                  </a:cubicBezTo>
                  <a:cubicBezTo>
                    <a:pt x="344" y="478"/>
                    <a:pt x="344" y="478"/>
                    <a:pt x="344" y="478"/>
                  </a:cubicBezTo>
                  <a:cubicBezTo>
                    <a:pt x="350" y="482"/>
                    <a:pt x="357" y="485"/>
                    <a:pt x="364" y="487"/>
                  </a:cubicBezTo>
                  <a:cubicBezTo>
                    <a:pt x="445" y="510"/>
                    <a:pt x="445" y="510"/>
                    <a:pt x="445" y="510"/>
                  </a:cubicBezTo>
                  <a:cubicBezTo>
                    <a:pt x="466" y="516"/>
                    <a:pt x="481" y="535"/>
                    <a:pt x="481" y="558"/>
                  </a:cubicBezTo>
                  <a:cubicBezTo>
                    <a:pt x="481" y="696"/>
                    <a:pt x="481" y="696"/>
                    <a:pt x="481" y="696"/>
                  </a:cubicBezTo>
                  <a:cubicBezTo>
                    <a:pt x="481" y="708"/>
                    <a:pt x="491" y="718"/>
                    <a:pt x="503" y="718"/>
                  </a:cubicBezTo>
                  <a:cubicBezTo>
                    <a:pt x="516" y="718"/>
                    <a:pt x="526" y="708"/>
                    <a:pt x="526" y="696"/>
                  </a:cubicBezTo>
                  <a:cubicBezTo>
                    <a:pt x="526" y="558"/>
                    <a:pt x="526" y="558"/>
                    <a:pt x="526" y="558"/>
                  </a:cubicBezTo>
                  <a:cubicBezTo>
                    <a:pt x="526" y="515"/>
                    <a:pt x="498" y="478"/>
                    <a:pt x="457" y="467"/>
                  </a:cubicBezTo>
                  <a:close/>
                  <a:moveTo>
                    <a:pt x="298" y="460"/>
                  </a:moveTo>
                  <a:cubicBezTo>
                    <a:pt x="279" y="480"/>
                    <a:pt x="247" y="480"/>
                    <a:pt x="228" y="460"/>
                  </a:cubicBezTo>
                  <a:cubicBezTo>
                    <a:pt x="209" y="442"/>
                    <a:pt x="209" y="442"/>
                    <a:pt x="209" y="442"/>
                  </a:cubicBezTo>
                  <a:cubicBezTo>
                    <a:pt x="212" y="435"/>
                    <a:pt x="213" y="428"/>
                    <a:pt x="213" y="421"/>
                  </a:cubicBezTo>
                  <a:cubicBezTo>
                    <a:pt x="227" y="426"/>
                    <a:pt x="242" y="429"/>
                    <a:pt x="258" y="429"/>
                  </a:cubicBezTo>
                  <a:cubicBezTo>
                    <a:pt x="260" y="429"/>
                    <a:pt x="261" y="429"/>
                    <a:pt x="263" y="429"/>
                  </a:cubicBezTo>
                  <a:cubicBezTo>
                    <a:pt x="280" y="429"/>
                    <a:pt x="297" y="427"/>
                    <a:pt x="313" y="422"/>
                  </a:cubicBezTo>
                  <a:cubicBezTo>
                    <a:pt x="313" y="429"/>
                    <a:pt x="314" y="435"/>
                    <a:pt x="317" y="442"/>
                  </a:cubicBezTo>
                  <a:lnTo>
                    <a:pt x="298" y="460"/>
                  </a:lnTo>
                  <a:close/>
                  <a:moveTo>
                    <a:pt x="259" y="384"/>
                  </a:moveTo>
                  <a:cubicBezTo>
                    <a:pt x="194" y="382"/>
                    <a:pt x="141" y="325"/>
                    <a:pt x="141" y="257"/>
                  </a:cubicBezTo>
                  <a:cubicBezTo>
                    <a:pt x="141" y="215"/>
                    <a:pt x="141" y="215"/>
                    <a:pt x="141" y="215"/>
                  </a:cubicBezTo>
                  <a:cubicBezTo>
                    <a:pt x="141" y="211"/>
                    <a:pt x="140" y="208"/>
                    <a:pt x="139" y="204"/>
                  </a:cubicBezTo>
                  <a:cubicBezTo>
                    <a:pt x="125" y="177"/>
                    <a:pt x="125" y="177"/>
                    <a:pt x="125" y="177"/>
                  </a:cubicBezTo>
                  <a:cubicBezTo>
                    <a:pt x="120" y="166"/>
                    <a:pt x="117" y="155"/>
                    <a:pt x="117" y="144"/>
                  </a:cubicBezTo>
                  <a:cubicBezTo>
                    <a:pt x="117" y="142"/>
                    <a:pt x="117" y="142"/>
                    <a:pt x="117" y="142"/>
                  </a:cubicBezTo>
                  <a:cubicBezTo>
                    <a:pt x="117" y="88"/>
                    <a:pt x="161" y="45"/>
                    <a:pt x="215" y="45"/>
                  </a:cubicBezTo>
                  <a:cubicBezTo>
                    <a:pt x="409" y="45"/>
                    <a:pt x="409" y="45"/>
                    <a:pt x="409" y="45"/>
                  </a:cubicBezTo>
                  <a:cubicBezTo>
                    <a:pt x="409" y="138"/>
                    <a:pt x="409" y="138"/>
                    <a:pt x="409" y="138"/>
                  </a:cubicBezTo>
                  <a:cubicBezTo>
                    <a:pt x="409" y="153"/>
                    <a:pt x="405" y="168"/>
                    <a:pt x="398" y="182"/>
                  </a:cubicBezTo>
                  <a:cubicBezTo>
                    <a:pt x="387" y="204"/>
                    <a:pt x="387" y="204"/>
                    <a:pt x="387" y="204"/>
                  </a:cubicBezTo>
                  <a:cubicBezTo>
                    <a:pt x="386" y="208"/>
                    <a:pt x="385" y="211"/>
                    <a:pt x="385" y="215"/>
                  </a:cubicBezTo>
                  <a:cubicBezTo>
                    <a:pt x="385" y="263"/>
                    <a:pt x="385" y="263"/>
                    <a:pt x="385" y="263"/>
                  </a:cubicBezTo>
                  <a:cubicBezTo>
                    <a:pt x="385" y="296"/>
                    <a:pt x="372" y="327"/>
                    <a:pt x="348" y="350"/>
                  </a:cubicBezTo>
                  <a:cubicBezTo>
                    <a:pt x="324" y="373"/>
                    <a:pt x="292" y="385"/>
                    <a:pt x="259" y="384"/>
                  </a:cubicBezTo>
                  <a:close/>
                  <a:moveTo>
                    <a:pt x="259" y="384"/>
                  </a:moveTo>
                  <a:cubicBezTo>
                    <a:pt x="259" y="384"/>
                    <a:pt x="259" y="384"/>
                    <a:pt x="259" y="384"/>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43" name="Google Shape;343;g10c1440fb37_0_987"/>
            <p:cNvSpPr/>
            <p:nvPr/>
          </p:nvSpPr>
          <p:spPr>
            <a:xfrm>
              <a:off x="5497629" y="3823069"/>
              <a:ext cx="9831" cy="30720"/>
            </a:xfrm>
            <a:custGeom>
              <a:avLst/>
              <a:gdLst/>
              <a:ahLst/>
              <a:cxnLst/>
              <a:rect l="l" t="t" r="r" b="b"/>
              <a:pathLst>
                <a:path w="45" h="141" extrusionOk="0">
                  <a:moveTo>
                    <a:pt x="23" y="0"/>
                  </a:moveTo>
                  <a:cubicBezTo>
                    <a:pt x="10" y="0"/>
                    <a:pt x="0" y="10"/>
                    <a:pt x="0" y="22"/>
                  </a:cubicBezTo>
                  <a:cubicBezTo>
                    <a:pt x="0" y="119"/>
                    <a:pt x="0" y="119"/>
                    <a:pt x="0" y="119"/>
                  </a:cubicBezTo>
                  <a:cubicBezTo>
                    <a:pt x="0" y="131"/>
                    <a:pt x="10" y="141"/>
                    <a:pt x="23" y="141"/>
                  </a:cubicBezTo>
                  <a:cubicBezTo>
                    <a:pt x="35" y="141"/>
                    <a:pt x="45" y="131"/>
                    <a:pt x="45" y="119"/>
                  </a:cubicBezTo>
                  <a:cubicBezTo>
                    <a:pt x="45" y="22"/>
                    <a:pt x="45" y="22"/>
                    <a:pt x="45" y="22"/>
                  </a:cubicBezTo>
                  <a:cubicBezTo>
                    <a:pt x="45" y="10"/>
                    <a:pt x="35" y="0"/>
                    <a:pt x="23" y="0"/>
                  </a:cubicBezTo>
                  <a:close/>
                  <a:moveTo>
                    <a:pt x="23" y="0"/>
                  </a:moveTo>
                  <a:cubicBezTo>
                    <a:pt x="23" y="0"/>
                    <a:pt x="23" y="0"/>
                    <a:pt x="23"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sp>
          <p:nvSpPr>
            <p:cNvPr id="344" name="Google Shape;344;g10c1440fb37_0_987"/>
            <p:cNvSpPr/>
            <p:nvPr/>
          </p:nvSpPr>
          <p:spPr>
            <a:xfrm>
              <a:off x="5561528" y="3823069"/>
              <a:ext cx="9831" cy="30720"/>
            </a:xfrm>
            <a:custGeom>
              <a:avLst/>
              <a:gdLst/>
              <a:ahLst/>
              <a:cxnLst/>
              <a:rect l="l" t="t" r="r" b="b"/>
              <a:pathLst>
                <a:path w="45" h="141" extrusionOk="0">
                  <a:moveTo>
                    <a:pt x="22" y="0"/>
                  </a:moveTo>
                  <a:cubicBezTo>
                    <a:pt x="10" y="0"/>
                    <a:pt x="0" y="10"/>
                    <a:pt x="0" y="22"/>
                  </a:cubicBezTo>
                  <a:cubicBezTo>
                    <a:pt x="0" y="119"/>
                    <a:pt x="0" y="119"/>
                    <a:pt x="0" y="119"/>
                  </a:cubicBezTo>
                  <a:cubicBezTo>
                    <a:pt x="0" y="131"/>
                    <a:pt x="10" y="141"/>
                    <a:pt x="22" y="141"/>
                  </a:cubicBezTo>
                  <a:cubicBezTo>
                    <a:pt x="35" y="141"/>
                    <a:pt x="45" y="131"/>
                    <a:pt x="45" y="119"/>
                  </a:cubicBezTo>
                  <a:cubicBezTo>
                    <a:pt x="45" y="22"/>
                    <a:pt x="45" y="22"/>
                    <a:pt x="45" y="22"/>
                  </a:cubicBezTo>
                  <a:cubicBezTo>
                    <a:pt x="45" y="10"/>
                    <a:pt x="35" y="0"/>
                    <a:pt x="22" y="0"/>
                  </a:cubicBezTo>
                  <a:close/>
                  <a:moveTo>
                    <a:pt x="22" y="0"/>
                  </a:moveTo>
                  <a:cubicBezTo>
                    <a:pt x="22" y="0"/>
                    <a:pt x="22" y="0"/>
                    <a:pt x="22" y="0"/>
                  </a:cubicBezTo>
                </a:path>
              </a:pathLst>
            </a:custGeom>
            <a:solidFill>
              <a:srgbClr val="5555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4A4A"/>
                </a:solidFill>
                <a:latin typeface="Arial"/>
                <a:ea typeface="Arial"/>
                <a:cs typeface="Arial"/>
                <a:sym typeface="Arial"/>
              </a:endParaRPr>
            </a:p>
          </p:txBody>
        </p:sp>
      </p:grpSp>
      <p:sp>
        <p:nvSpPr>
          <p:cNvPr id="345" name="Google Shape;345;g10c1440fb37_0_987"/>
          <p:cNvSpPr/>
          <p:nvPr/>
        </p:nvSpPr>
        <p:spPr>
          <a:xfrm>
            <a:off x="513404" y="1862166"/>
            <a:ext cx="309300" cy="309300"/>
          </a:xfrm>
          <a:prstGeom prst="ellipse">
            <a:avLst/>
          </a:prstGeom>
          <a:solidFill>
            <a:srgbClr val="45F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aleway"/>
              <a:ea typeface="Raleway"/>
              <a:cs typeface="Raleway"/>
              <a:sym typeface="Raleway"/>
            </a:endParaRPr>
          </a:p>
        </p:txBody>
      </p:sp>
      <p:pic>
        <p:nvPicPr>
          <p:cNvPr id="346" name="Google Shape;346;g10c1440fb37_0_987"/>
          <p:cNvPicPr preferRelativeResize="0"/>
          <p:nvPr/>
        </p:nvPicPr>
        <p:blipFill rotWithShape="1">
          <a:blip r:embed="rId8">
            <a:alphaModFix/>
          </a:blip>
          <a:srcRect/>
          <a:stretch/>
        </p:blipFill>
        <p:spPr>
          <a:xfrm>
            <a:off x="491395" y="1840742"/>
            <a:ext cx="353172" cy="353172"/>
          </a:xfrm>
          <a:prstGeom prst="rect">
            <a:avLst/>
          </a:prstGeom>
          <a:noFill/>
          <a:ln>
            <a:noFill/>
          </a:ln>
        </p:spPr>
      </p:pic>
      <p:sp>
        <p:nvSpPr>
          <p:cNvPr id="347" name="Google Shape;347;g10c1440fb37_0_987"/>
          <p:cNvSpPr txBox="1"/>
          <p:nvPr/>
        </p:nvSpPr>
        <p:spPr>
          <a:xfrm>
            <a:off x="942006" y="1614524"/>
            <a:ext cx="3401400" cy="72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n-GB" sz="1200" b="1">
                <a:solidFill>
                  <a:srgbClr val="0B0F14"/>
                </a:solidFill>
                <a:latin typeface="Roboto"/>
                <a:ea typeface="Roboto"/>
                <a:cs typeface="Roboto"/>
                <a:sym typeface="Roboto"/>
              </a:rPr>
              <a:t>Build</a:t>
            </a:r>
            <a:r>
              <a:rPr lang="en-GB" sz="1200" b="1" i="0" u="none" strike="noStrike" cap="none">
                <a:solidFill>
                  <a:srgbClr val="0B0F14"/>
                </a:solidFill>
                <a:latin typeface="Roboto"/>
                <a:ea typeface="Roboto"/>
                <a:cs typeface="Roboto"/>
                <a:sym typeface="Roboto"/>
              </a:rPr>
              <a:t> </a:t>
            </a:r>
            <a:r>
              <a:rPr lang="en-GB" sz="1200" b="1">
                <a:solidFill>
                  <a:srgbClr val="0B0F14"/>
                </a:solidFill>
                <a:latin typeface="Roboto"/>
                <a:ea typeface="Roboto"/>
                <a:cs typeface="Roboto"/>
                <a:sym typeface="Roboto"/>
              </a:rPr>
              <a:t>services for the user</a:t>
            </a:r>
            <a:endParaRPr sz="1200" b="1" i="0" u="none" strike="noStrike" cap="none">
              <a:solidFill>
                <a:srgbClr val="0B0F14"/>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Arial"/>
              <a:buNone/>
            </a:pPr>
            <a:r>
              <a:rPr lang="en-GB" sz="1000">
                <a:solidFill>
                  <a:srgbClr val="0B0F14"/>
                </a:solidFill>
                <a:latin typeface="Roboto"/>
                <a:ea typeface="Roboto"/>
                <a:cs typeface="Roboto"/>
                <a:sym typeface="Roboto"/>
              </a:rPr>
              <a:t>Develop services that are simple, consistent and enable users to accelerate their delivery.</a:t>
            </a:r>
            <a:endParaRPr sz="1000" i="0" u="none" strike="noStrike" cap="none">
              <a:solidFill>
                <a:srgbClr val="0B0F14"/>
              </a:solidFill>
              <a:latin typeface="Roboto"/>
              <a:ea typeface="Roboto"/>
              <a:cs typeface="Roboto"/>
              <a:sym typeface="Roboto"/>
            </a:endParaRPr>
          </a:p>
        </p:txBody>
      </p:sp>
      <p:sp>
        <p:nvSpPr>
          <p:cNvPr id="348" name="Google Shape;348;g10c1440fb37_0_987"/>
          <p:cNvSpPr txBox="1"/>
          <p:nvPr/>
        </p:nvSpPr>
        <p:spPr>
          <a:xfrm>
            <a:off x="1214938" y="2309999"/>
            <a:ext cx="9330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a:latin typeface="Roboto"/>
                <a:ea typeface="Roboto"/>
                <a:cs typeface="Roboto"/>
                <a:sym typeface="Roboto"/>
              </a:rPr>
              <a:t>Simple</a:t>
            </a:r>
            <a:endParaRPr sz="1100" b="1" i="0" u="none" strike="noStrike" cap="none">
              <a:solidFill>
                <a:srgbClr val="000000"/>
              </a:solidFill>
              <a:latin typeface="Roboto"/>
              <a:ea typeface="Roboto"/>
              <a:cs typeface="Roboto"/>
              <a:sym typeface="Roboto"/>
            </a:endParaRPr>
          </a:p>
        </p:txBody>
      </p:sp>
      <p:sp>
        <p:nvSpPr>
          <p:cNvPr id="349" name="Google Shape;349;g10c1440fb37_0_987"/>
          <p:cNvSpPr txBox="1"/>
          <p:nvPr/>
        </p:nvSpPr>
        <p:spPr>
          <a:xfrm>
            <a:off x="2146000" y="2309999"/>
            <a:ext cx="9330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a:solidFill>
                  <a:srgbClr val="000000"/>
                </a:solidFill>
                <a:latin typeface="Roboto"/>
                <a:ea typeface="Roboto"/>
                <a:cs typeface="Roboto"/>
                <a:sym typeface="Roboto"/>
              </a:rPr>
              <a:t>Consisten</a:t>
            </a:r>
            <a:r>
              <a:rPr lang="en-GB" sz="1100" b="1">
                <a:latin typeface="Roboto"/>
                <a:ea typeface="Roboto"/>
                <a:cs typeface="Roboto"/>
                <a:sym typeface="Roboto"/>
              </a:rPr>
              <a:t>t</a:t>
            </a:r>
            <a:endParaRPr sz="1300" i="0" u="none" strike="noStrike" cap="none">
              <a:solidFill>
                <a:srgbClr val="000000"/>
              </a:solidFill>
              <a:latin typeface="Roboto"/>
              <a:ea typeface="Roboto"/>
              <a:cs typeface="Roboto"/>
              <a:sym typeface="Roboto"/>
            </a:endParaRPr>
          </a:p>
        </p:txBody>
      </p:sp>
      <p:sp>
        <p:nvSpPr>
          <p:cNvPr id="350" name="Google Shape;350;g10c1440fb37_0_987"/>
          <p:cNvSpPr txBox="1"/>
          <p:nvPr/>
        </p:nvSpPr>
        <p:spPr>
          <a:xfrm>
            <a:off x="3248793" y="2310018"/>
            <a:ext cx="9330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a:latin typeface="Roboto"/>
                <a:ea typeface="Roboto"/>
                <a:cs typeface="Roboto"/>
                <a:sym typeface="Roboto"/>
              </a:rPr>
              <a:t>Fast</a:t>
            </a:r>
            <a:endParaRPr sz="1300" i="0" u="none" strike="noStrike" cap="none">
              <a:solidFill>
                <a:srgbClr val="000000"/>
              </a:solidFill>
              <a:latin typeface="Roboto"/>
              <a:ea typeface="Roboto"/>
              <a:cs typeface="Roboto"/>
              <a:sym typeface="Roboto"/>
            </a:endParaRPr>
          </a:p>
        </p:txBody>
      </p:sp>
      <p:sp>
        <p:nvSpPr>
          <p:cNvPr id="351" name="Google Shape;351;g10c1440fb37_0_987"/>
          <p:cNvSpPr txBox="1"/>
          <p:nvPr/>
        </p:nvSpPr>
        <p:spPr>
          <a:xfrm>
            <a:off x="5567552" y="3232074"/>
            <a:ext cx="933000" cy="27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100" b="1" i="0" u="none" strike="noStrike" cap="none">
                <a:solidFill>
                  <a:srgbClr val="000000"/>
                </a:solidFill>
                <a:latin typeface="Roboto"/>
                <a:ea typeface="Roboto"/>
                <a:cs typeface="Roboto"/>
                <a:sym typeface="Roboto"/>
              </a:rPr>
              <a:t>Engage</a:t>
            </a:r>
            <a:endParaRPr sz="1300" i="0" u="none" strike="noStrike" cap="none">
              <a:solidFill>
                <a:srgbClr val="000000"/>
              </a:solidFill>
              <a:latin typeface="Roboto"/>
              <a:ea typeface="Roboto"/>
              <a:cs typeface="Roboto"/>
              <a:sym typeface="Roboto"/>
            </a:endParaRPr>
          </a:p>
        </p:txBody>
      </p:sp>
      <p:grpSp>
        <p:nvGrpSpPr>
          <p:cNvPr id="352" name="Google Shape;352;g10c1440fb37_0_987"/>
          <p:cNvGrpSpPr/>
          <p:nvPr/>
        </p:nvGrpSpPr>
        <p:grpSpPr>
          <a:xfrm>
            <a:off x="1027656" y="2310131"/>
            <a:ext cx="194068" cy="277605"/>
            <a:chOff x="3582988" y="3510757"/>
            <a:chExt cx="319086" cy="465156"/>
          </a:xfrm>
        </p:grpSpPr>
        <p:sp>
          <p:nvSpPr>
            <p:cNvPr id="353" name="Google Shape;353;g10c1440fb37_0_987"/>
            <p:cNvSpPr/>
            <p:nvPr/>
          </p:nvSpPr>
          <p:spPr>
            <a:xfrm>
              <a:off x="3582988" y="3510757"/>
              <a:ext cx="319086" cy="465156"/>
            </a:xfrm>
            <a:custGeom>
              <a:avLst/>
              <a:gdLst/>
              <a:ahLst/>
              <a:cxnLst/>
              <a:rect l="l" t="t" r="r" b="b"/>
              <a:pathLst>
                <a:path w="21600" h="21600" extrusionOk="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4BD1FB"/>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54" name="Google Shape;354;g10c1440fb37_0_987"/>
            <p:cNvSpPr/>
            <p:nvPr/>
          </p:nvSpPr>
          <p:spPr>
            <a:xfrm>
              <a:off x="3655219" y="3583782"/>
              <a:ext cx="94446" cy="94446"/>
            </a:xfrm>
            <a:custGeom>
              <a:avLst/>
              <a:gdLst/>
              <a:ahLst/>
              <a:cxnLst/>
              <a:rect l="l" t="t"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4BD1FB"/>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grpSp>
      <p:sp>
        <p:nvSpPr>
          <p:cNvPr id="355" name="Google Shape;355;g10c1440fb37_0_987"/>
          <p:cNvSpPr/>
          <p:nvPr/>
        </p:nvSpPr>
        <p:spPr>
          <a:xfrm>
            <a:off x="1871750" y="2299278"/>
            <a:ext cx="304805" cy="299036"/>
          </a:xfrm>
          <a:custGeom>
            <a:avLst/>
            <a:gdLst/>
            <a:ahLst/>
            <a:cxnLst/>
            <a:rect l="l" t="t" r="r" b="b"/>
            <a:pathLst>
              <a:path w="602" h="602" extrusionOk="0">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rgbClr val="107C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0c1440fb37_0_987"/>
          <p:cNvSpPr/>
          <p:nvPr/>
        </p:nvSpPr>
        <p:spPr>
          <a:xfrm>
            <a:off x="2997984" y="2294150"/>
            <a:ext cx="275858" cy="309300"/>
          </a:xfrm>
          <a:custGeom>
            <a:avLst/>
            <a:gdLst/>
            <a:ahLst/>
            <a:cxnLst/>
            <a:rect l="l" t="t" r="r" b="b"/>
            <a:pathLst>
              <a:path w="517" h="590" extrusionOk="0">
                <a:moveTo>
                  <a:pt x="280" y="74"/>
                </a:moveTo>
                <a:lnTo>
                  <a:pt x="280" y="74"/>
                </a:lnTo>
                <a:cubicBezTo>
                  <a:pt x="280" y="30"/>
                  <a:pt x="280" y="30"/>
                  <a:pt x="280" y="30"/>
                </a:cubicBezTo>
                <a:cubicBezTo>
                  <a:pt x="353" y="30"/>
                  <a:pt x="353" y="30"/>
                  <a:pt x="353" y="30"/>
                </a:cubicBezTo>
                <a:cubicBezTo>
                  <a:pt x="369" y="30"/>
                  <a:pt x="383" y="30"/>
                  <a:pt x="383" y="15"/>
                </a:cubicBezTo>
                <a:cubicBezTo>
                  <a:pt x="383" y="0"/>
                  <a:pt x="369" y="0"/>
                  <a:pt x="353" y="0"/>
                </a:cubicBezTo>
                <a:cubicBezTo>
                  <a:pt x="162" y="0"/>
                  <a:pt x="162" y="0"/>
                  <a:pt x="162" y="0"/>
                </a:cubicBezTo>
                <a:cubicBezTo>
                  <a:pt x="148" y="0"/>
                  <a:pt x="148" y="0"/>
                  <a:pt x="148" y="15"/>
                </a:cubicBezTo>
                <a:cubicBezTo>
                  <a:pt x="148" y="30"/>
                  <a:pt x="148" y="30"/>
                  <a:pt x="162" y="30"/>
                </a:cubicBezTo>
                <a:cubicBezTo>
                  <a:pt x="236" y="30"/>
                  <a:pt x="236" y="30"/>
                  <a:pt x="236" y="30"/>
                </a:cubicBezTo>
                <a:cubicBezTo>
                  <a:pt x="236" y="74"/>
                  <a:pt x="236" y="74"/>
                  <a:pt x="236" y="74"/>
                </a:cubicBezTo>
                <a:cubicBezTo>
                  <a:pt x="103" y="89"/>
                  <a:pt x="0" y="192"/>
                  <a:pt x="0" y="324"/>
                </a:cubicBezTo>
                <a:cubicBezTo>
                  <a:pt x="0" y="472"/>
                  <a:pt x="118" y="589"/>
                  <a:pt x="265" y="589"/>
                </a:cubicBezTo>
                <a:cubicBezTo>
                  <a:pt x="398" y="589"/>
                  <a:pt x="516" y="472"/>
                  <a:pt x="516" y="324"/>
                </a:cubicBezTo>
                <a:cubicBezTo>
                  <a:pt x="516" y="192"/>
                  <a:pt x="412" y="89"/>
                  <a:pt x="280" y="74"/>
                </a:cubicBezTo>
                <a:close/>
                <a:moveTo>
                  <a:pt x="265" y="545"/>
                </a:moveTo>
                <a:lnTo>
                  <a:pt x="265" y="545"/>
                </a:lnTo>
                <a:cubicBezTo>
                  <a:pt x="148" y="545"/>
                  <a:pt x="44" y="442"/>
                  <a:pt x="44" y="324"/>
                </a:cubicBezTo>
                <a:cubicBezTo>
                  <a:pt x="44" y="206"/>
                  <a:pt x="148" y="118"/>
                  <a:pt x="265" y="118"/>
                </a:cubicBezTo>
                <a:cubicBezTo>
                  <a:pt x="383" y="118"/>
                  <a:pt x="471" y="206"/>
                  <a:pt x="471" y="324"/>
                </a:cubicBezTo>
                <a:cubicBezTo>
                  <a:pt x="471" y="442"/>
                  <a:pt x="383" y="545"/>
                  <a:pt x="265" y="545"/>
                </a:cubicBezTo>
                <a:close/>
                <a:moveTo>
                  <a:pt x="280" y="280"/>
                </a:moveTo>
                <a:lnTo>
                  <a:pt x="280" y="280"/>
                </a:lnTo>
                <a:cubicBezTo>
                  <a:pt x="280" y="177"/>
                  <a:pt x="280" y="177"/>
                  <a:pt x="280" y="177"/>
                </a:cubicBezTo>
                <a:cubicBezTo>
                  <a:pt x="280" y="163"/>
                  <a:pt x="265" y="147"/>
                  <a:pt x="265" y="147"/>
                </a:cubicBezTo>
                <a:cubicBezTo>
                  <a:pt x="251" y="147"/>
                  <a:pt x="236" y="163"/>
                  <a:pt x="236" y="177"/>
                </a:cubicBezTo>
                <a:cubicBezTo>
                  <a:pt x="236" y="280"/>
                  <a:pt x="236" y="280"/>
                  <a:pt x="236" y="280"/>
                </a:cubicBezTo>
                <a:cubicBezTo>
                  <a:pt x="221" y="280"/>
                  <a:pt x="207" y="309"/>
                  <a:pt x="207" y="324"/>
                </a:cubicBezTo>
                <a:cubicBezTo>
                  <a:pt x="207" y="368"/>
                  <a:pt x="221" y="383"/>
                  <a:pt x="265" y="383"/>
                </a:cubicBezTo>
                <a:cubicBezTo>
                  <a:pt x="295" y="383"/>
                  <a:pt x="324" y="368"/>
                  <a:pt x="324" y="324"/>
                </a:cubicBezTo>
                <a:cubicBezTo>
                  <a:pt x="324" y="309"/>
                  <a:pt x="310" y="280"/>
                  <a:pt x="280" y="280"/>
                </a:cubicBezTo>
                <a:close/>
              </a:path>
            </a:pathLst>
          </a:custGeom>
          <a:solidFill>
            <a:srgbClr val="AA1BE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7" name="Google Shape;357;g10c1440fb37_0_987"/>
          <p:cNvGrpSpPr/>
          <p:nvPr/>
        </p:nvGrpSpPr>
        <p:grpSpPr>
          <a:xfrm>
            <a:off x="5208699" y="3230924"/>
            <a:ext cx="325832" cy="279769"/>
            <a:chOff x="2569485" y="4937447"/>
            <a:chExt cx="464346" cy="406404"/>
          </a:xfrm>
        </p:grpSpPr>
        <p:sp>
          <p:nvSpPr>
            <p:cNvPr id="358" name="Google Shape;358;g10c1440fb37_0_987"/>
            <p:cNvSpPr/>
            <p:nvPr/>
          </p:nvSpPr>
          <p:spPr>
            <a:xfrm>
              <a:off x="2642510" y="5009678"/>
              <a:ext cx="166698" cy="109512"/>
            </a:xfrm>
            <a:custGeom>
              <a:avLst/>
              <a:gdLst/>
              <a:ahLst/>
              <a:cxnLst/>
              <a:rect l="l" t="t"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E717CE"/>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59" name="Google Shape;359;g10c1440fb37_0_987"/>
            <p:cNvSpPr/>
            <p:nvPr/>
          </p:nvSpPr>
          <p:spPr>
            <a:xfrm>
              <a:off x="2569485" y="4937447"/>
              <a:ext cx="464346" cy="406404"/>
            </a:xfrm>
            <a:custGeom>
              <a:avLst/>
              <a:gdLst/>
              <a:ahLst/>
              <a:cxnLst/>
              <a:rect l="l" t="t"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E717CE"/>
            </a:solid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grpSp>
    </p:spTree>
  </p:cSld>
  <p:clrMapOvr>
    <a:masterClrMapping/>
  </p:clrMapOvr>
</p:sld>
</file>

<file path=ppt/theme/theme1.xml><?xml version="1.0" encoding="utf-8"?>
<a:theme xmlns:a="http://schemas.openxmlformats.org/drawingml/2006/main" name="Office Theme">
  <a:themeElements>
    <a:clrScheme name="Upside (Primary)">
      <a:dk1>
        <a:srgbClr val="151E28"/>
      </a:dk1>
      <a:lt1>
        <a:srgbClr val="D9D6DF"/>
      </a:lt1>
      <a:dk2>
        <a:srgbClr val="35383A"/>
      </a:dk2>
      <a:lt2>
        <a:srgbClr val="F7F7F9"/>
      </a:lt2>
      <a:accent1>
        <a:srgbClr val="66DFA9"/>
      </a:accent1>
      <a:accent2>
        <a:srgbClr val="49C0F9"/>
      </a:accent2>
      <a:accent3>
        <a:srgbClr val="FFFFFF"/>
      </a:accent3>
      <a:accent4>
        <a:srgbClr val="FFF6FC"/>
      </a:accent4>
      <a:accent5>
        <a:srgbClr val="FDFBFF"/>
      </a:accent5>
      <a:accent6>
        <a:srgbClr val="FDFBFF"/>
      </a:accent6>
      <a:hlink>
        <a:srgbClr val="FDFBFF"/>
      </a:hlink>
      <a:folHlink>
        <a:srgbClr val="FDF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pside (Primary)">
      <a:dk1>
        <a:srgbClr val="151E28"/>
      </a:dk1>
      <a:lt1>
        <a:srgbClr val="D9D6DF"/>
      </a:lt1>
      <a:dk2>
        <a:srgbClr val="35383A"/>
      </a:dk2>
      <a:lt2>
        <a:srgbClr val="F7F7F9"/>
      </a:lt2>
      <a:accent1>
        <a:srgbClr val="66DFA9"/>
      </a:accent1>
      <a:accent2>
        <a:srgbClr val="49C0F9"/>
      </a:accent2>
      <a:accent3>
        <a:srgbClr val="FFFFFF"/>
      </a:accent3>
      <a:accent4>
        <a:srgbClr val="FFF6FC"/>
      </a:accent4>
      <a:accent5>
        <a:srgbClr val="FDFBFF"/>
      </a:accent5>
      <a:accent6>
        <a:srgbClr val="FDFBFF"/>
      </a:accent6>
      <a:hlink>
        <a:srgbClr val="FDFBFF"/>
      </a:hlink>
      <a:folHlink>
        <a:srgbClr val="FDFB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FF3C5B18883D4E21973B57C2EEED7FD1" version="1.0.0">
  <systemFields>
    <field name="Objective-Id">
      <value order="0">A38547899</value>
    </field>
    <field name="Objective-Title">
      <value order="0">Welsh Gov PCoE_Discovery Report_FINAL_summary for written statement 1</value>
    </field>
    <field name="Objective-Description">
      <value order="0"/>
    </field>
    <field name="Objective-CreationStamp">
      <value order="0">2022-02-11T14:56:59Z</value>
    </field>
    <field name="Objective-IsApproved">
      <value order="0">false</value>
    </field>
    <field name="Objective-IsPublished">
      <value order="0">true</value>
    </field>
    <field name="Objective-DatePublished">
      <value order="0">2022-02-11T14:58:22Z</value>
    </field>
    <field name="Objective-ModificationStamp">
      <value order="0">2022-02-11T14:58:22Z</value>
    </field>
    <field name="Objective-Owner">
      <value order="0">Williams, Bethan (ESNR - Commercial Procurement - Operations - Communications)</value>
    </field>
    <field name="Objective-Path">
      <value order="0">Objective Global Folder:Business File Plan:Economy, Skills &amp; Natural Resources (ESNR):Economy, Skills &amp; Natural Resources (ESNR) - Commercial Procurement - Operations Branch:1 - Save:Commercial Procurement - Operations Branch - Communications &amp; Government Business:Government Business:Commissions:Ministerial Business:Ministers:Minister for Finance and Local Government:Ministerial Advice - Commercial Procurement - 2022 - Rebecca Evans MS - Minister for Finance and Local Government:MA/RE/0391/22 - Findings from the Procurement Centre of Excellence Discovery and Next Steps</value>
    </field>
    <field name="Objective-Parent">
      <value order="0">MA/RE/0391/22 - Findings from the Procurement Centre of Excellence Discovery and Next Steps</value>
    </field>
    <field name="Objective-State">
      <value order="0">Published</value>
    </field>
    <field name="Objective-VersionId">
      <value order="0">vA74997857</value>
    </field>
    <field name="Objective-Version">
      <value order="0">1.0</value>
    </field>
    <field name="Objective-VersionNumber">
      <value order="0">1</value>
    </field>
    <field name="Objective-VersionComment">
      <value order="0">First version</value>
    </field>
    <field name="Objective-FileNumber">
      <value order="0">qA1504053</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928D5F22F3C9499FAE85CC779B1B03" ma:contentTypeVersion="13" ma:contentTypeDescription="Create a new document." ma:contentTypeScope="" ma:versionID="2e014d6f804315818b63e5a3860c6b71">
  <xsd:schema xmlns:xsd="http://www.w3.org/2001/XMLSchema" xmlns:xs="http://www.w3.org/2001/XMLSchema" xmlns:p="http://schemas.microsoft.com/office/2006/metadata/properties" xmlns:ns3="b04c1acd-daa7-414d-848b-b7e9d95ff698" xmlns:ns4="aa77fa82-f32f-4a3e-b24a-3bfd3e5bd3e6" targetNamespace="http://schemas.microsoft.com/office/2006/metadata/properties" ma:root="true" ma:fieldsID="212f935d1b75ffebdb4c667df596f4cf" ns3:_="" ns4:_="">
    <xsd:import namespace="b04c1acd-daa7-414d-848b-b7e9d95ff698"/>
    <xsd:import namespace="aa77fa82-f32f-4a3e-b24a-3bfd3e5bd3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c1acd-daa7-414d-848b-b7e9d95ff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77fa82-f32f-4a3e-b24a-3bfd3e5bd3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4A9D0C-027B-4D40-9A4C-3280AEDC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c1acd-daa7-414d-848b-b7e9d95ff698"/>
    <ds:schemaRef ds:uri="aa77fa82-f32f-4a3e-b24a-3bfd3e5bd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3CD6F-CEFF-46F2-BD3E-0CD0A1E140DA}">
  <ds:schemaRefs>
    <ds:schemaRef ds:uri="http://schemas.microsoft.com/sharepoint/v3/contenttype/forms"/>
  </ds:schemaRefs>
</ds:datastoreItem>
</file>

<file path=customXml/itemProps3.xml><?xml version="1.0" encoding="utf-8"?>
<ds:datastoreItem xmlns:ds="http://schemas.openxmlformats.org/officeDocument/2006/customXml" ds:itemID="{10F64565-B812-439E-8942-2F6F13A97E9D}">
  <ds:schemaRefs>
    <ds:schemaRef ds:uri="http://schemas.microsoft.com/office/2006/documentManagement/types"/>
    <ds:schemaRef ds:uri="b04c1acd-daa7-414d-848b-b7e9d95ff698"/>
    <ds:schemaRef ds:uri="http://purl.org/dc/elements/1.1/"/>
    <ds:schemaRef ds:uri="http://schemas.microsoft.com/office/2006/metadata/properties"/>
    <ds:schemaRef ds:uri="aa77fa82-f32f-4a3e-b24a-3bfd3e5bd3e6"/>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TotalTime>
  <Words>1755</Words>
  <Application>Microsoft Office PowerPoint</Application>
  <PresentationFormat>On-screen Show (16:9)</PresentationFormat>
  <Paragraphs>196</Paragraphs>
  <Slides>11</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Gill Sans</vt:lpstr>
      <vt:lpstr>Arial</vt:lpstr>
      <vt:lpstr>Helvetica Neue Light</vt:lpstr>
      <vt:lpstr>Playfair Display SemiBold</vt:lpstr>
      <vt:lpstr>Calibri</vt:lpstr>
      <vt:lpstr>Roboto</vt:lpstr>
      <vt:lpstr>Lato</vt:lpstr>
      <vt:lpstr>Helvetica Neue</vt:lpstr>
      <vt:lpstr>Raleway</vt:lpstr>
      <vt:lpstr>Playfair Display</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Nicholson, David (ESNR - Commercial Procurement - Digital &amp; ICT)</dc:creator>
  <cp:lastModifiedBy>Nicholson, David (ESNR - Commercial Procurement - Digital &amp; ICT)</cp:lastModifiedBy>
  <cp:revision>8</cp:revision>
  <dcterms:modified xsi:type="dcterms:W3CDTF">2022-01-28T11:59:37Z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0x010100F6928D5F22F3C9499FAE85CC779B1B03</vt:lpwstr>
  </property>
  <property fmtid="{D5CDD505-2E9C-101B-9397-08002B2CF9AE}" pid="3" name="Objective-Id">
    <vt:lpwstr>A38547899</vt:lpwstr>
  </property>
  <property fmtid="{D5CDD505-2E9C-101B-9397-08002B2CF9AE}" pid="4" name="Objective-Title">
    <vt:lpwstr>Welsh Gov PCoE_Discovery Report_FINAL_summary for written statement 1</vt:lpwstr>
  </property>
  <property fmtid="{D5CDD505-2E9C-101B-9397-08002B2CF9AE}" pid="5" name="Objective-Description">
    <vt:lpwstr/>
  </property>
  <property fmtid="{D5CDD505-2E9C-101B-9397-08002B2CF9AE}" pid="6" name="Objective-CreationStamp">
    <vt:filetime>2022-02-11T14:57:03Z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2022-02-11T14:58:22Z</vt:filetime>
  </property>
  <property fmtid="{D5CDD505-2E9C-101B-9397-08002B2CF9AE}" pid="10" name="Objective-ModificationStamp">
    <vt:filetime>2022-02-11T14:58:22Z</vt:filetime>
  </property>
  <property fmtid="{D5CDD505-2E9C-101B-9397-08002B2CF9AE}" pid="11" name="Objective-Owner">
    <vt:lpwstr>Williams, Bethan (ESNR - Commercial Procurement - Operations - Communications)</vt:lpwstr>
  </property>
  <property fmtid="{D5CDD505-2E9C-101B-9397-08002B2CF9AE}" pid="12" name="Objective-Path">
    <vt:lpwstr>Objective Global Folder:Business File Plan:Economy, Skills &amp; Natural Resources (ESNR):Economy, Skills &amp; Natural Resources (ESNR) - Commercial Procurement - Operations Branch:1 - Save:Commercial Procurement - Operations Branch - Communications &amp; Government Business:Government Business:Commissions:Ministerial Business:Ministers:Minister for Finance and Local Government:Ministerial Advice - Commercial Procurement - 2022 - Rebecca Evans MS - Minister for Finance and Local Government:MA/RE/0391/22 - Findings from the Procurement Centre of Excellence Discovery and Next Steps:</vt:lpwstr>
  </property>
  <property fmtid="{D5CDD505-2E9C-101B-9397-08002B2CF9AE}" pid="13" name="Objective-Parent">
    <vt:lpwstr>MA/RE/0391/22 - Findings from the Procurement Centre of Excellence Discovery and Next Steps</vt:lpwstr>
  </property>
  <property fmtid="{D5CDD505-2E9C-101B-9397-08002B2CF9AE}" pid="14" name="Objective-State">
    <vt:lpwstr>Published</vt:lpwstr>
  </property>
  <property fmtid="{D5CDD505-2E9C-101B-9397-08002B2CF9AE}" pid="15" name="Objective-VersionId">
    <vt:lpwstr>vA74997857</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
  </property>
</Properties>
</file>