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4.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5.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6.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7.xml" ContentType="application/vnd.openxmlformats-officedocument.theme+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heme/themeOverride3.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heme/themeOverride4.xml" ContentType="application/vnd.openxmlformats-officedocument.themeOverr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theme/themeOverride5.xml" ContentType="application/vnd.openxmlformats-officedocument.themeOverr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theme/themeOverride6.xml" ContentType="application/vnd.openxmlformats-officedocument.themeOverr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theme/themeOverride7.xml" ContentType="application/vnd.openxmlformats-officedocument.themeOverr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818" r:id="rId2"/>
    <p:sldMasterId id="2147483830" r:id="rId3"/>
    <p:sldMasterId id="2147483842" r:id="rId4"/>
    <p:sldMasterId id="2147483850" r:id="rId5"/>
    <p:sldMasterId id="2147483858" r:id="rId6"/>
    <p:sldMasterId id="2147483866" r:id="rId7"/>
    <p:sldMasterId id="2147483878" r:id="rId8"/>
  </p:sldMasterIdLst>
  <p:notesMasterIdLst>
    <p:notesMasterId r:id="rId143"/>
  </p:notesMasterIdLst>
  <p:handoutMasterIdLst>
    <p:handoutMasterId r:id="rId144"/>
  </p:handoutMasterIdLst>
  <p:sldIdLst>
    <p:sldId id="528" r:id="rId9"/>
    <p:sldId id="519" r:id="rId10"/>
    <p:sldId id="398" r:id="rId11"/>
    <p:sldId id="458" r:id="rId12"/>
    <p:sldId id="462" r:id="rId13"/>
    <p:sldId id="463" r:id="rId14"/>
    <p:sldId id="336" r:id="rId15"/>
    <p:sldId id="337" r:id="rId16"/>
    <p:sldId id="286" r:id="rId17"/>
    <p:sldId id="529" r:id="rId18"/>
    <p:sldId id="363" r:id="rId19"/>
    <p:sldId id="358" r:id="rId20"/>
    <p:sldId id="360" r:id="rId21"/>
    <p:sldId id="359" r:id="rId22"/>
    <p:sldId id="343" r:id="rId23"/>
    <p:sldId id="344" r:id="rId24"/>
    <p:sldId id="342" r:id="rId25"/>
    <p:sldId id="345" r:id="rId26"/>
    <p:sldId id="464" r:id="rId27"/>
    <p:sldId id="521" r:id="rId28"/>
    <p:sldId id="370" r:id="rId29"/>
    <p:sldId id="415" r:id="rId30"/>
    <p:sldId id="371" r:id="rId31"/>
    <p:sldId id="412" r:id="rId32"/>
    <p:sldId id="372" r:id="rId33"/>
    <p:sldId id="410" r:id="rId34"/>
    <p:sldId id="374" r:id="rId35"/>
    <p:sldId id="414" r:id="rId36"/>
    <p:sldId id="375" r:id="rId37"/>
    <p:sldId id="420" r:id="rId38"/>
    <p:sldId id="520" r:id="rId39"/>
    <p:sldId id="455" r:id="rId40"/>
    <p:sldId id="406" r:id="rId41"/>
    <p:sldId id="365" r:id="rId42"/>
    <p:sldId id="423" r:id="rId43"/>
    <p:sldId id="366" r:id="rId44"/>
    <p:sldId id="411" r:id="rId45"/>
    <p:sldId id="367" r:id="rId46"/>
    <p:sldId id="438" r:id="rId47"/>
    <p:sldId id="368" r:id="rId48"/>
    <p:sldId id="439" r:id="rId49"/>
    <p:sldId id="369" r:id="rId50"/>
    <p:sldId id="407" r:id="rId51"/>
    <p:sldId id="522" r:id="rId52"/>
    <p:sldId id="376" r:id="rId53"/>
    <p:sldId id="440" r:id="rId54"/>
    <p:sldId id="377" r:id="rId55"/>
    <p:sldId id="447" r:id="rId56"/>
    <p:sldId id="378" r:id="rId57"/>
    <p:sldId id="441" r:id="rId58"/>
    <p:sldId id="379" r:id="rId59"/>
    <p:sldId id="442" r:id="rId60"/>
    <p:sldId id="380" r:id="rId61"/>
    <p:sldId id="443" r:id="rId62"/>
    <p:sldId id="382" r:id="rId63"/>
    <p:sldId id="444" r:id="rId64"/>
    <p:sldId id="527" r:id="rId65"/>
    <p:sldId id="383" r:id="rId66"/>
    <p:sldId id="445" r:id="rId67"/>
    <p:sldId id="384" r:id="rId68"/>
    <p:sldId id="419" r:id="rId69"/>
    <p:sldId id="385" r:id="rId70"/>
    <p:sldId id="424" r:id="rId71"/>
    <p:sldId id="386" r:id="rId72"/>
    <p:sldId id="437" r:id="rId73"/>
    <p:sldId id="524" r:id="rId74"/>
    <p:sldId id="387" r:id="rId75"/>
    <p:sldId id="417" r:id="rId76"/>
    <p:sldId id="388" r:id="rId77"/>
    <p:sldId id="427" r:id="rId78"/>
    <p:sldId id="389" r:id="rId79"/>
    <p:sldId id="446" r:id="rId80"/>
    <p:sldId id="467" r:id="rId81"/>
    <p:sldId id="468" r:id="rId82"/>
    <p:sldId id="525" r:id="rId83"/>
    <p:sldId id="391" r:id="rId84"/>
    <p:sldId id="416" r:id="rId85"/>
    <p:sldId id="392" r:id="rId86"/>
    <p:sldId id="422" r:id="rId87"/>
    <p:sldId id="393" r:id="rId88"/>
    <p:sldId id="408" r:id="rId89"/>
    <p:sldId id="526" r:id="rId90"/>
    <p:sldId id="394" r:id="rId91"/>
    <p:sldId id="421" r:id="rId92"/>
    <p:sldId id="395" r:id="rId93"/>
    <p:sldId id="409" r:id="rId94"/>
    <p:sldId id="396" r:id="rId95"/>
    <p:sldId id="418" r:id="rId96"/>
    <p:sldId id="397" r:id="rId97"/>
    <p:sldId id="518" r:id="rId98"/>
    <p:sldId id="465" r:id="rId99"/>
    <p:sldId id="515" r:id="rId100"/>
    <p:sldId id="517" r:id="rId101"/>
    <p:sldId id="485" r:id="rId102"/>
    <p:sldId id="486" r:id="rId103"/>
    <p:sldId id="487" r:id="rId104"/>
    <p:sldId id="488" r:id="rId105"/>
    <p:sldId id="489" r:id="rId106"/>
    <p:sldId id="490" r:id="rId107"/>
    <p:sldId id="491" r:id="rId108"/>
    <p:sldId id="479" r:id="rId109"/>
    <p:sldId id="480" r:id="rId110"/>
    <p:sldId id="481" r:id="rId111"/>
    <p:sldId id="482" r:id="rId112"/>
    <p:sldId id="483" r:id="rId113"/>
    <p:sldId id="484" r:id="rId114"/>
    <p:sldId id="474" r:id="rId115"/>
    <p:sldId id="475" r:id="rId116"/>
    <p:sldId id="476" r:id="rId117"/>
    <p:sldId id="477" r:id="rId118"/>
    <p:sldId id="478" r:id="rId119"/>
    <p:sldId id="492" r:id="rId120"/>
    <p:sldId id="493" r:id="rId121"/>
    <p:sldId id="494" r:id="rId122"/>
    <p:sldId id="495" r:id="rId123"/>
    <p:sldId id="496" r:id="rId124"/>
    <p:sldId id="497" r:id="rId125"/>
    <p:sldId id="498" r:id="rId126"/>
    <p:sldId id="499" r:id="rId127"/>
    <p:sldId id="500" r:id="rId128"/>
    <p:sldId id="502" r:id="rId129"/>
    <p:sldId id="501" r:id="rId130"/>
    <p:sldId id="503" r:id="rId131"/>
    <p:sldId id="504" r:id="rId132"/>
    <p:sldId id="505" r:id="rId133"/>
    <p:sldId id="506" r:id="rId134"/>
    <p:sldId id="507" r:id="rId135"/>
    <p:sldId id="508" r:id="rId136"/>
    <p:sldId id="509" r:id="rId137"/>
    <p:sldId id="510" r:id="rId138"/>
    <p:sldId id="511" r:id="rId139"/>
    <p:sldId id="512" r:id="rId140"/>
    <p:sldId id="513" r:id="rId141"/>
    <p:sldId id="514" r:id="rId142"/>
  </p:sldIdLst>
  <p:sldSz cx="9144000" cy="6858000" type="screen4x3"/>
  <p:notesSz cx="67945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guide id="3" orient="horz" pos="3121">
          <p15:clr>
            <a:srgbClr val="A4A3A4"/>
          </p15:clr>
        </p15:guide>
        <p15:guide id="4"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EECEC"/>
    <a:srgbClr val="FEE2E2"/>
    <a:srgbClr val="FED6D6"/>
    <a:srgbClr val="FFCCCC"/>
    <a:srgbClr val="FAF0F0"/>
    <a:srgbClr val="FF898C"/>
    <a:srgbClr val="FFFFCC"/>
    <a:srgbClr val="FFCCFF"/>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6181" autoAdjust="0"/>
    <p:restoredTop sz="94628" autoAdjust="0"/>
  </p:normalViewPr>
  <p:slideViewPr>
    <p:cSldViewPr>
      <p:cViewPr varScale="1">
        <p:scale>
          <a:sx n="93" d="100"/>
          <a:sy n="93" d="100"/>
        </p:scale>
        <p:origin x="-96" y="-82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0" d="100"/>
          <a:sy n="80" d="100"/>
        </p:scale>
        <p:origin x="-1962" y="-78"/>
      </p:cViewPr>
      <p:guideLst>
        <p:guide orient="horz" pos="2880"/>
        <p:guide orient="horz" pos="3121"/>
        <p:guide pos="2160"/>
        <p:guide pos="2141"/>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18.xml"/><Relationship Id="rId117" Type="http://schemas.openxmlformats.org/officeDocument/2006/relationships/slide" Target="slides/slide109.xml"/><Relationship Id="rId21" Type="http://schemas.openxmlformats.org/officeDocument/2006/relationships/slide" Target="slides/slide13.xml"/><Relationship Id="rId42" Type="http://schemas.openxmlformats.org/officeDocument/2006/relationships/slide" Target="slides/slide34.xml"/><Relationship Id="rId47" Type="http://schemas.openxmlformats.org/officeDocument/2006/relationships/slide" Target="slides/slide39.xml"/><Relationship Id="rId63" Type="http://schemas.openxmlformats.org/officeDocument/2006/relationships/slide" Target="slides/slide55.xml"/><Relationship Id="rId68" Type="http://schemas.openxmlformats.org/officeDocument/2006/relationships/slide" Target="slides/slide60.xml"/><Relationship Id="rId84" Type="http://schemas.openxmlformats.org/officeDocument/2006/relationships/slide" Target="slides/slide76.xml"/><Relationship Id="rId89" Type="http://schemas.openxmlformats.org/officeDocument/2006/relationships/slide" Target="slides/slide81.xml"/><Relationship Id="rId112" Type="http://schemas.openxmlformats.org/officeDocument/2006/relationships/slide" Target="slides/slide104.xml"/><Relationship Id="rId133" Type="http://schemas.openxmlformats.org/officeDocument/2006/relationships/slide" Target="slides/slide125.xml"/><Relationship Id="rId138" Type="http://schemas.openxmlformats.org/officeDocument/2006/relationships/slide" Target="slides/slide130.xml"/><Relationship Id="rId16" Type="http://schemas.openxmlformats.org/officeDocument/2006/relationships/slide" Target="slides/slide8.xml"/><Relationship Id="rId107" Type="http://schemas.openxmlformats.org/officeDocument/2006/relationships/slide" Target="slides/slide99.xml"/><Relationship Id="rId11" Type="http://schemas.openxmlformats.org/officeDocument/2006/relationships/slide" Target="slides/slide3.xml"/><Relationship Id="rId32" Type="http://schemas.openxmlformats.org/officeDocument/2006/relationships/slide" Target="slides/slide24.xml"/><Relationship Id="rId37" Type="http://schemas.openxmlformats.org/officeDocument/2006/relationships/slide" Target="slides/slide29.xml"/><Relationship Id="rId53" Type="http://schemas.openxmlformats.org/officeDocument/2006/relationships/slide" Target="slides/slide45.xml"/><Relationship Id="rId58" Type="http://schemas.openxmlformats.org/officeDocument/2006/relationships/slide" Target="slides/slide50.xml"/><Relationship Id="rId74" Type="http://schemas.openxmlformats.org/officeDocument/2006/relationships/slide" Target="slides/slide66.xml"/><Relationship Id="rId79" Type="http://schemas.openxmlformats.org/officeDocument/2006/relationships/slide" Target="slides/slide71.xml"/><Relationship Id="rId102" Type="http://schemas.openxmlformats.org/officeDocument/2006/relationships/slide" Target="slides/slide94.xml"/><Relationship Id="rId123" Type="http://schemas.openxmlformats.org/officeDocument/2006/relationships/slide" Target="slides/slide115.xml"/><Relationship Id="rId128" Type="http://schemas.openxmlformats.org/officeDocument/2006/relationships/slide" Target="slides/slide120.xml"/><Relationship Id="rId144" Type="http://schemas.openxmlformats.org/officeDocument/2006/relationships/handoutMaster" Target="handoutMasters/handoutMaster1.xml"/><Relationship Id="rId149" Type="http://schemas.openxmlformats.org/officeDocument/2006/relationships/tableStyles" Target="tableStyles.xml"/><Relationship Id="rId5" Type="http://schemas.openxmlformats.org/officeDocument/2006/relationships/slideMaster" Target="slideMasters/slideMaster5.xml"/><Relationship Id="rId90" Type="http://schemas.openxmlformats.org/officeDocument/2006/relationships/slide" Target="slides/slide82.xml"/><Relationship Id="rId95" Type="http://schemas.openxmlformats.org/officeDocument/2006/relationships/slide" Target="slides/slide87.xml"/><Relationship Id="rId22" Type="http://schemas.openxmlformats.org/officeDocument/2006/relationships/slide" Target="slides/slide14.xml"/><Relationship Id="rId27" Type="http://schemas.openxmlformats.org/officeDocument/2006/relationships/slide" Target="slides/slide19.xml"/><Relationship Id="rId43" Type="http://schemas.openxmlformats.org/officeDocument/2006/relationships/slide" Target="slides/slide35.xml"/><Relationship Id="rId48" Type="http://schemas.openxmlformats.org/officeDocument/2006/relationships/slide" Target="slides/slide40.xml"/><Relationship Id="rId64" Type="http://schemas.openxmlformats.org/officeDocument/2006/relationships/slide" Target="slides/slide56.xml"/><Relationship Id="rId69" Type="http://schemas.openxmlformats.org/officeDocument/2006/relationships/slide" Target="slides/slide61.xml"/><Relationship Id="rId113" Type="http://schemas.openxmlformats.org/officeDocument/2006/relationships/slide" Target="slides/slide105.xml"/><Relationship Id="rId118" Type="http://schemas.openxmlformats.org/officeDocument/2006/relationships/slide" Target="slides/slide110.xml"/><Relationship Id="rId134" Type="http://schemas.openxmlformats.org/officeDocument/2006/relationships/slide" Target="slides/slide126.xml"/><Relationship Id="rId139" Type="http://schemas.openxmlformats.org/officeDocument/2006/relationships/slide" Target="slides/slide131.xml"/><Relationship Id="rId80" Type="http://schemas.openxmlformats.org/officeDocument/2006/relationships/slide" Target="slides/slide72.xml"/><Relationship Id="rId85" Type="http://schemas.openxmlformats.org/officeDocument/2006/relationships/slide" Target="slides/slide77.xml"/><Relationship Id="rId3"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slide" Target="slides/slide38.xml"/><Relationship Id="rId59" Type="http://schemas.openxmlformats.org/officeDocument/2006/relationships/slide" Target="slides/slide51.xml"/><Relationship Id="rId67" Type="http://schemas.openxmlformats.org/officeDocument/2006/relationships/slide" Target="slides/slide59.xml"/><Relationship Id="rId103" Type="http://schemas.openxmlformats.org/officeDocument/2006/relationships/slide" Target="slides/slide95.xml"/><Relationship Id="rId108" Type="http://schemas.openxmlformats.org/officeDocument/2006/relationships/slide" Target="slides/slide100.xml"/><Relationship Id="rId116" Type="http://schemas.openxmlformats.org/officeDocument/2006/relationships/slide" Target="slides/slide108.xml"/><Relationship Id="rId124" Type="http://schemas.openxmlformats.org/officeDocument/2006/relationships/slide" Target="slides/slide116.xml"/><Relationship Id="rId129" Type="http://schemas.openxmlformats.org/officeDocument/2006/relationships/slide" Target="slides/slide121.xml"/><Relationship Id="rId137" Type="http://schemas.openxmlformats.org/officeDocument/2006/relationships/slide" Target="slides/slide129.xml"/><Relationship Id="rId20" Type="http://schemas.openxmlformats.org/officeDocument/2006/relationships/slide" Target="slides/slide12.xml"/><Relationship Id="rId41" Type="http://schemas.openxmlformats.org/officeDocument/2006/relationships/slide" Target="slides/slide33.xml"/><Relationship Id="rId54" Type="http://schemas.openxmlformats.org/officeDocument/2006/relationships/slide" Target="slides/slide46.xml"/><Relationship Id="rId62" Type="http://schemas.openxmlformats.org/officeDocument/2006/relationships/slide" Target="slides/slide54.xml"/><Relationship Id="rId70" Type="http://schemas.openxmlformats.org/officeDocument/2006/relationships/slide" Target="slides/slide62.xml"/><Relationship Id="rId75" Type="http://schemas.openxmlformats.org/officeDocument/2006/relationships/slide" Target="slides/slide67.xml"/><Relationship Id="rId83" Type="http://schemas.openxmlformats.org/officeDocument/2006/relationships/slide" Target="slides/slide75.xml"/><Relationship Id="rId88" Type="http://schemas.openxmlformats.org/officeDocument/2006/relationships/slide" Target="slides/slide80.xml"/><Relationship Id="rId91" Type="http://schemas.openxmlformats.org/officeDocument/2006/relationships/slide" Target="slides/slide83.xml"/><Relationship Id="rId96" Type="http://schemas.openxmlformats.org/officeDocument/2006/relationships/slide" Target="slides/slide88.xml"/><Relationship Id="rId111" Type="http://schemas.openxmlformats.org/officeDocument/2006/relationships/slide" Target="slides/slide103.xml"/><Relationship Id="rId132" Type="http://schemas.openxmlformats.org/officeDocument/2006/relationships/slide" Target="slides/slide124.xml"/><Relationship Id="rId140" Type="http://schemas.openxmlformats.org/officeDocument/2006/relationships/slide" Target="slides/slide132.xml"/><Relationship Id="rId145"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slide" Target="slides/slide41.xml"/><Relationship Id="rId57" Type="http://schemas.openxmlformats.org/officeDocument/2006/relationships/slide" Target="slides/slide49.xml"/><Relationship Id="rId106" Type="http://schemas.openxmlformats.org/officeDocument/2006/relationships/slide" Target="slides/slide98.xml"/><Relationship Id="rId114" Type="http://schemas.openxmlformats.org/officeDocument/2006/relationships/slide" Target="slides/slide106.xml"/><Relationship Id="rId119" Type="http://schemas.openxmlformats.org/officeDocument/2006/relationships/slide" Target="slides/slide111.xml"/><Relationship Id="rId127" Type="http://schemas.openxmlformats.org/officeDocument/2006/relationships/slide" Target="slides/slide119.xml"/><Relationship Id="rId10" Type="http://schemas.openxmlformats.org/officeDocument/2006/relationships/slide" Target="slides/slide2.xml"/><Relationship Id="rId31" Type="http://schemas.openxmlformats.org/officeDocument/2006/relationships/slide" Target="slides/slide23.xml"/><Relationship Id="rId44" Type="http://schemas.openxmlformats.org/officeDocument/2006/relationships/slide" Target="slides/slide36.xml"/><Relationship Id="rId52" Type="http://schemas.openxmlformats.org/officeDocument/2006/relationships/slide" Target="slides/slide44.xml"/><Relationship Id="rId60" Type="http://schemas.openxmlformats.org/officeDocument/2006/relationships/slide" Target="slides/slide52.xml"/><Relationship Id="rId65" Type="http://schemas.openxmlformats.org/officeDocument/2006/relationships/slide" Target="slides/slide57.xml"/><Relationship Id="rId73" Type="http://schemas.openxmlformats.org/officeDocument/2006/relationships/slide" Target="slides/slide65.xml"/><Relationship Id="rId78" Type="http://schemas.openxmlformats.org/officeDocument/2006/relationships/slide" Target="slides/slide70.xml"/><Relationship Id="rId81" Type="http://schemas.openxmlformats.org/officeDocument/2006/relationships/slide" Target="slides/slide73.xml"/><Relationship Id="rId86" Type="http://schemas.openxmlformats.org/officeDocument/2006/relationships/slide" Target="slides/slide78.xml"/><Relationship Id="rId94" Type="http://schemas.openxmlformats.org/officeDocument/2006/relationships/slide" Target="slides/slide86.xml"/><Relationship Id="rId99" Type="http://schemas.openxmlformats.org/officeDocument/2006/relationships/slide" Target="slides/slide91.xml"/><Relationship Id="rId101" Type="http://schemas.openxmlformats.org/officeDocument/2006/relationships/slide" Target="slides/slide93.xml"/><Relationship Id="rId122" Type="http://schemas.openxmlformats.org/officeDocument/2006/relationships/slide" Target="slides/slide114.xml"/><Relationship Id="rId130" Type="http://schemas.openxmlformats.org/officeDocument/2006/relationships/slide" Target="slides/slide122.xml"/><Relationship Id="rId135" Type="http://schemas.openxmlformats.org/officeDocument/2006/relationships/slide" Target="slides/slide127.xml"/><Relationship Id="rId143" Type="http://schemas.openxmlformats.org/officeDocument/2006/relationships/notesMaster" Target="notesMasters/notesMaster1.xml"/><Relationship Id="rId148"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1.xml"/><Relationship Id="rId13" Type="http://schemas.openxmlformats.org/officeDocument/2006/relationships/slide" Target="slides/slide5.xml"/><Relationship Id="rId18" Type="http://schemas.openxmlformats.org/officeDocument/2006/relationships/slide" Target="slides/slide10.xml"/><Relationship Id="rId39" Type="http://schemas.openxmlformats.org/officeDocument/2006/relationships/slide" Target="slides/slide31.xml"/><Relationship Id="rId109" Type="http://schemas.openxmlformats.org/officeDocument/2006/relationships/slide" Target="slides/slide101.xml"/><Relationship Id="rId34" Type="http://schemas.openxmlformats.org/officeDocument/2006/relationships/slide" Target="slides/slide26.xml"/><Relationship Id="rId50" Type="http://schemas.openxmlformats.org/officeDocument/2006/relationships/slide" Target="slides/slide42.xml"/><Relationship Id="rId55" Type="http://schemas.openxmlformats.org/officeDocument/2006/relationships/slide" Target="slides/slide47.xml"/><Relationship Id="rId76" Type="http://schemas.openxmlformats.org/officeDocument/2006/relationships/slide" Target="slides/slide68.xml"/><Relationship Id="rId97" Type="http://schemas.openxmlformats.org/officeDocument/2006/relationships/slide" Target="slides/slide89.xml"/><Relationship Id="rId104" Type="http://schemas.openxmlformats.org/officeDocument/2006/relationships/slide" Target="slides/slide96.xml"/><Relationship Id="rId120" Type="http://schemas.openxmlformats.org/officeDocument/2006/relationships/slide" Target="slides/slide112.xml"/><Relationship Id="rId125" Type="http://schemas.openxmlformats.org/officeDocument/2006/relationships/slide" Target="slides/slide117.xml"/><Relationship Id="rId141" Type="http://schemas.openxmlformats.org/officeDocument/2006/relationships/slide" Target="slides/slide133.xml"/><Relationship Id="rId146" Type="http://schemas.openxmlformats.org/officeDocument/2006/relationships/presProps" Target="presProps.xml"/><Relationship Id="rId7" Type="http://schemas.openxmlformats.org/officeDocument/2006/relationships/slideMaster" Target="slideMasters/slideMaster7.xml"/><Relationship Id="rId71" Type="http://schemas.openxmlformats.org/officeDocument/2006/relationships/slide" Target="slides/slide63.xml"/><Relationship Id="rId92" Type="http://schemas.openxmlformats.org/officeDocument/2006/relationships/slide" Target="slides/slide84.xml"/><Relationship Id="rId2" Type="http://schemas.openxmlformats.org/officeDocument/2006/relationships/slideMaster" Target="slideMasters/slideMaster2.xml"/><Relationship Id="rId29" Type="http://schemas.openxmlformats.org/officeDocument/2006/relationships/slide" Target="slides/slide21.xml"/><Relationship Id="rId24" Type="http://schemas.openxmlformats.org/officeDocument/2006/relationships/slide" Target="slides/slide16.xml"/><Relationship Id="rId40" Type="http://schemas.openxmlformats.org/officeDocument/2006/relationships/slide" Target="slides/slide32.xml"/><Relationship Id="rId45" Type="http://schemas.openxmlformats.org/officeDocument/2006/relationships/slide" Target="slides/slide37.xml"/><Relationship Id="rId66" Type="http://schemas.openxmlformats.org/officeDocument/2006/relationships/slide" Target="slides/slide58.xml"/><Relationship Id="rId87" Type="http://schemas.openxmlformats.org/officeDocument/2006/relationships/slide" Target="slides/slide79.xml"/><Relationship Id="rId110" Type="http://schemas.openxmlformats.org/officeDocument/2006/relationships/slide" Target="slides/slide102.xml"/><Relationship Id="rId115" Type="http://schemas.openxmlformats.org/officeDocument/2006/relationships/slide" Target="slides/slide107.xml"/><Relationship Id="rId131" Type="http://schemas.openxmlformats.org/officeDocument/2006/relationships/slide" Target="slides/slide123.xml"/><Relationship Id="rId136" Type="http://schemas.openxmlformats.org/officeDocument/2006/relationships/slide" Target="slides/slide128.xml"/><Relationship Id="rId61" Type="http://schemas.openxmlformats.org/officeDocument/2006/relationships/slide" Target="slides/slide53.xml"/><Relationship Id="rId82" Type="http://schemas.openxmlformats.org/officeDocument/2006/relationships/slide" Target="slides/slide74.xml"/><Relationship Id="rId19" Type="http://schemas.openxmlformats.org/officeDocument/2006/relationships/slide" Target="slides/slide11.xml"/><Relationship Id="rId14" Type="http://schemas.openxmlformats.org/officeDocument/2006/relationships/slide" Target="slides/slide6.xml"/><Relationship Id="rId30" Type="http://schemas.openxmlformats.org/officeDocument/2006/relationships/slide" Target="slides/slide22.xml"/><Relationship Id="rId35" Type="http://schemas.openxmlformats.org/officeDocument/2006/relationships/slide" Target="slides/slide27.xml"/><Relationship Id="rId56" Type="http://schemas.openxmlformats.org/officeDocument/2006/relationships/slide" Target="slides/slide48.xml"/><Relationship Id="rId77" Type="http://schemas.openxmlformats.org/officeDocument/2006/relationships/slide" Target="slides/slide69.xml"/><Relationship Id="rId100" Type="http://schemas.openxmlformats.org/officeDocument/2006/relationships/slide" Target="slides/slide92.xml"/><Relationship Id="rId105" Type="http://schemas.openxmlformats.org/officeDocument/2006/relationships/slide" Target="slides/slide97.xml"/><Relationship Id="rId126" Type="http://schemas.openxmlformats.org/officeDocument/2006/relationships/slide" Target="slides/slide118.xml"/><Relationship Id="rId147" Type="http://schemas.openxmlformats.org/officeDocument/2006/relationships/viewProps" Target="viewProps.xml"/><Relationship Id="rId8" Type="http://schemas.openxmlformats.org/officeDocument/2006/relationships/slideMaster" Target="slideMasters/slideMaster8.xml"/><Relationship Id="rId51" Type="http://schemas.openxmlformats.org/officeDocument/2006/relationships/slide" Target="slides/slide43.xml"/><Relationship Id="rId72" Type="http://schemas.openxmlformats.org/officeDocument/2006/relationships/slide" Target="slides/slide64.xml"/><Relationship Id="rId93" Type="http://schemas.openxmlformats.org/officeDocument/2006/relationships/slide" Target="slides/slide85.xml"/><Relationship Id="rId98" Type="http://schemas.openxmlformats.org/officeDocument/2006/relationships/slide" Target="slides/slide90.xml"/><Relationship Id="rId121" Type="http://schemas.openxmlformats.org/officeDocument/2006/relationships/slide" Target="slides/slide113.xml"/><Relationship Id="rId142" Type="http://schemas.openxmlformats.org/officeDocument/2006/relationships/slide" Target="slides/slide1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79F2FB-18D9-4CF0-B47D-99E52C5111AE}"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n-GB"/>
        </a:p>
      </dgm:t>
    </dgm:pt>
    <dgm:pt modelId="{ED8072A9-D748-4828-A255-B468424CC16F}">
      <dgm:prSet phldrT="[Text]" custT="1"/>
      <dgm:spPr/>
      <dgm:t>
        <a:bodyPr/>
        <a:lstStyle/>
        <a:p>
          <a:r>
            <a:rPr lang="en-GB" sz="2400" dirty="0">
              <a:solidFill>
                <a:schemeClr val="bg1"/>
              </a:solidFill>
            </a:rPr>
            <a:t>Values and dispositions</a:t>
          </a:r>
        </a:p>
      </dgm:t>
    </dgm:pt>
    <dgm:pt modelId="{9371C824-DDE3-424A-8785-41805757237A}" type="parTrans" cxnId="{9044545F-F428-4D07-A5DC-1A5D005F5D08}">
      <dgm:prSet/>
      <dgm:spPr/>
      <dgm:t>
        <a:bodyPr/>
        <a:lstStyle/>
        <a:p>
          <a:endParaRPr lang="en-GB"/>
        </a:p>
      </dgm:t>
    </dgm:pt>
    <dgm:pt modelId="{C7636E19-757B-415A-A636-6E362F27A94B}" type="sibTrans" cxnId="{9044545F-F428-4D07-A5DC-1A5D005F5D08}">
      <dgm:prSet/>
      <dgm:spPr/>
      <dgm:t>
        <a:bodyPr/>
        <a:lstStyle/>
        <a:p>
          <a:endParaRPr lang="en-GB"/>
        </a:p>
      </dgm:t>
    </dgm:pt>
    <dgm:pt modelId="{56821685-AC79-4FA4-B802-62C749C7D8F8}">
      <dgm:prSet phldrT="[Text]" phldr="1"/>
      <dgm:spPr/>
      <dgm:t>
        <a:bodyPr/>
        <a:lstStyle/>
        <a:p>
          <a:endParaRPr lang="en-GB"/>
        </a:p>
      </dgm:t>
    </dgm:pt>
    <dgm:pt modelId="{7E9E82D3-2F80-4539-8DE0-300CC771351C}" type="parTrans" cxnId="{623244DA-3526-4821-9AFD-53040797FD5C}">
      <dgm:prSet/>
      <dgm:spPr/>
      <dgm:t>
        <a:bodyPr/>
        <a:lstStyle/>
        <a:p>
          <a:endParaRPr lang="en-GB"/>
        </a:p>
      </dgm:t>
    </dgm:pt>
    <dgm:pt modelId="{A6F52FBE-157C-4A6A-9E15-AF6205E1D2DA}" type="sibTrans" cxnId="{623244DA-3526-4821-9AFD-53040797FD5C}">
      <dgm:prSet/>
      <dgm:spPr/>
      <dgm:t>
        <a:bodyPr/>
        <a:lstStyle/>
        <a:p>
          <a:endParaRPr lang="en-GB"/>
        </a:p>
      </dgm:t>
    </dgm:pt>
    <dgm:pt modelId="{05BA3056-CF4B-4921-9AF3-B338184B4C48}">
      <dgm:prSet phldrT="[Text]" phldr="1"/>
      <dgm:spPr/>
      <dgm:t>
        <a:bodyPr/>
        <a:lstStyle/>
        <a:p>
          <a:endParaRPr lang="en-GB"/>
        </a:p>
      </dgm:t>
    </dgm:pt>
    <dgm:pt modelId="{C3046B10-6410-4B19-A095-FF933F4BE0CA}" type="parTrans" cxnId="{766FBF16-0A29-4D76-AD4A-85119E1B63ED}">
      <dgm:prSet/>
      <dgm:spPr/>
      <dgm:t>
        <a:bodyPr/>
        <a:lstStyle/>
        <a:p>
          <a:endParaRPr lang="en-GB"/>
        </a:p>
      </dgm:t>
    </dgm:pt>
    <dgm:pt modelId="{864C704C-A6BD-489B-B31D-886B9A01BDB4}" type="sibTrans" cxnId="{766FBF16-0A29-4D76-AD4A-85119E1B63ED}">
      <dgm:prSet/>
      <dgm:spPr/>
      <dgm:t>
        <a:bodyPr/>
        <a:lstStyle/>
        <a:p>
          <a:endParaRPr lang="en-GB"/>
        </a:p>
      </dgm:t>
    </dgm:pt>
    <dgm:pt modelId="{08266712-16BD-483B-A0C1-702989BDDC06}" type="pres">
      <dgm:prSet presAssocID="{A279F2FB-18D9-4CF0-B47D-99E52C5111AE}" presName="composite" presStyleCnt="0">
        <dgm:presLayoutVars>
          <dgm:chMax val="1"/>
          <dgm:dir/>
          <dgm:resizeHandles val="exact"/>
        </dgm:presLayoutVars>
      </dgm:prSet>
      <dgm:spPr/>
      <dgm:t>
        <a:bodyPr/>
        <a:lstStyle/>
        <a:p>
          <a:endParaRPr lang="en-GB"/>
        </a:p>
      </dgm:t>
    </dgm:pt>
    <dgm:pt modelId="{D7D8DE01-FE73-44C0-B34B-BBDB9CC6089F}" type="pres">
      <dgm:prSet presAssocID="{A279F2FB-18D9-4CF0-B47D-99E52C5111AE}" presName="radial" presStyleCnt="0">
        <dgm:presLayoutVars>
          <dgm:animLvl val="ctr"/>
        </dgm:presLayoutVars>
      </dgm:prSet>
      <dgm:spPr/>
    </dgm:pt>
    <dgm:pt modelId="{4EBD49B0-E036-4D55-B880-5A563DB5A0C8}" type="pres">
      <dgm:prSet presAssocID="{ED8072A9-D748-4828-A255-B468424CC16F}" presName="centerShape" presStyleLbl="vennNode1" presStyleIdx="0" presStyleCnt="1" custScaleX="54188" custScaleY="54188"/>
      <dgm:spPr/>
      <dgm:t>
        <a:bodyPr/>
        <a:lstStyle/>
        <a:p>
          <a:endParaRPr lang="en-GB"/>
        </a:p>
      </dgm:t>
    </dgm:pt>
  </dgm:ptLst>
  <dgm:cxnLst>
    <dgm:cxn modelId="{C343E532-75CF-4A0B-BEBA-AEA56739F722}" type="presOf" srcId="{ED8072A9-D748-4828-A255-B468424CC16F}" destId="{4EBD49B0-E036-4D55-B880-5A563DB5A0C8}" srcOrd="0" destOrd="0" presId="urn:microsoft.com/office/officeart/2005/8/layout/radial3"/>
    <dgm:cxn modelId="{8AAE788E-1F7B-4C0C-AAD0-8407B90FFB0D}" type="presOf" srcId="{A279F2FB-18D9-4CF0-B47D-99E52C5111AE}" destId="{08266712-16BD-483B-A0C1-702989BDDC06}" srcOrd="0" destOrd="0" presId="urn:microsoft.com/office/officeart/2005/8/layout/radial3"/>
    <dgm:cxn modelId="{623244DA-3526-4821-9AFD-53040797FD5C}" srcId="{A279F2FB-18D9-4CF0-B47D-99E52C5111AE}" destId="{56821685-AC79-4FA4-B802-62C749C7D8F8}" srcOrd="1" destOrd="0" parTransId="{7E9E82D3-2F80-4539-8DE0-300CC771351C}" sibTransId="{A6F52FBE-157C-4A6A-9E15-AF6205E1D2DA}"/>
    <dgm:cxn modelId="{9044545F-F428-4D07-A5DC-1A5D005F5D08}" srcId="{A279F2FB-18D9-4CF0-B47D-99E52C5111AE}" destId="{ED8072A9-D748-4828-A255-B468424CC16F}" srcOrd="0" destOrd="0" parTransId="{9371C824-DDE3-424A-8785-41805757237A}" sibTransId="{C7636E19-757B-415A-A636-6E362F27A94B}"/>
    <dgm:cxn modelId="{766FBF16-0A29-4D76-AD4A-85119E1B63ED}" srcId="{A279F2FB-18D9-4CF0-B47D-99E52C5111AE}" destId="{05BA3056-CF4B-4921-9AF3-B338184B4C48}" srcOrd="2" destOrd="0" parTransId="{C3046B10-6410-4B19-A095-FF933F4BE0CA}" sibTransId="{864C704C-A6BD-489B-B31D-886B9A01BDB4}"/>
    <dgm:cxn modelId="{32C2E218-32FC-4E25-841A-DE46420E785C}" type="presParOf" srcId="{08266712-16BD-483B-A0C1-702989BDDC06}" destId="{D7D8DE01-FE73-44C0-B34B-BBDB9CC6089F}" srcOrd="0" destOrd="0" presId="urn:microsoft.com/office/officeart/2005/8/layout/radial3"/>
    <dgm:cxn modelId="{D5149BBE-5083-4BFA-A2FB-7FE0BFF3E86F}" type="presParOf" srcId="{D7D8DE01-FE73-44C0-B34B-BBDB9CC6089F}" destId="{4EBD49B0-E036-4D55-B880-5A563DB5A0C8}" srcOrd="0"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BD49B0-E036-4D55-B880-5A563DB5A0C8}">
      <dsp:nvSpPr>
        <dsp:cNvPr id="0" name=""/>
        <dsp:cNvSpPr/>
      </dsp:nvSpPr>
      <dsp:spPr>
        <a:xfrm>
          <a:off x="2888535" y="1036717"/>
          <a:ext cx="2452528" cy="245252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GB" sz="2400" kern="1200" dirty="0">
              <a:solidFill>
                <a:schemeClr val="bg1"/>
              </a:solidFill>
            </a:rPr>
            <a:t>Values and dispositions</a:t>
          </a:r>
        </a:p>
      </dsp:txBody>
      <dsp:txXfrm>
        <a:off x="3247699" y="1395881"/>
        <a:ext cx="1734200" cy="1734200"/>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4283" cy="495300"/>
          </a:xfrm>
          <a:prstGeom prst="rect">
            <a:avLst/>
          </a:prstGeom>
        </p:spPr>
        <p:txBody>
          <a:bodyPr vert="horz" lIns="91432" tIns="45716" rIns="91432" bIns="45716" rtlCol="0"/>
          <a:lstStyle>
            <a:lvl1pPr algn="l">
              <a:defRPr sz="1200"/>
            </a:lvl1pPr>
          </a:lstStyle>
          <a:p>
            <a:endParaRPr lang="en-GB"/>
          </a:p>
        </p:txBody>
      </p:sp>
      <p:sp>
        <p:nvSpPr>
          <p:cNvPr id="3" name="Date Placeholder 2"/>
          <p:cNvSpPr>
            <a:spLocks noGrp="1"/>
          </p:cNvSpPr>
          <p:nvPr>
            <p:ph type="dt" sz="quarter" idx="1"/>
          </p:nvPr>
        </p:nvSpPr>
        <p:spPr>
          <a:xfrm>
            <a:off x="3848646" y="1"/>
            <a:ext cx="2944283" cy="495300"/>
          </a:xfrm>
          <a:prstGeom prst="rect">
            <a:avLst/>
          </a:prstGeom>
        </p:spPr>
        <p:txBody>
          <a:bodyPr vert="horz" lIns="91432" tIns="45716" rIns="91432" bIns="45716" rtlCol="0"/>
          <a:lstStyle>
            <a:lvl1pPr algn="r">
              <a:defRPr sz="1200"/>
            </a:lvl1pPr>
          </a:lstStyle>
          <a:p>
            <a:fld id="{CAB6214C-A9CD-4562-8F79-6509BCAC4592}" type="datetimeFigureOut">
              <a:rPr lang="en-GB" smtClean="0"/>
              <a:t>01/03/2017</a:t>
            </a:fld>
            <a:endParaRPr lang="en-GB"/>
          </a:p>
        </p:txBody>
      </p:sp>
      <p:sp>
        <p:nvSpPr>
          <p:cNvPr id="4" name="Footer Placeholder 3"/>
          <p:cNvSpPr>
            <a:spLocks noGrp="1"/>
          </p:cNvSpPr>
          <p:nvPr>
            <p:ph type="ftr" sz="quarter" idx="2"/>
          </p:nvPr>
        </p:nvSpPr>
        <p:spPr>
          <a:xfrm>
            <a:off x="0" y="9408981"/>
            <a:ext cx="2944283" cy="495300"/>
          </a:xfrm>
          <a:prstGeom prst="rect">
            <a:avLst/>
          </a:prstGeom>
        </p:spPr>
        <p:txBody>
          <a:bodyPr vert="horz" lIns="91432" tIns="45716" rIns="91432" bIns="45716" rtlCol="0" anchor="b"/>
          <a:lstStyle>
            <a:lvl1pPr algn="l">
              <a:defRPr sz="1200"/>
            </a:lvl1pPr>
          </a:lstStyle>
          <a:p>
            <a:endParaRPr lang="en-GB"/>
          </a:p>
        </p:txBody>
      </p:sp>
      <p:sp>
        <p:nvSpPr>
          <p:cNvPr id="5" name="Slide Number Placeholder 4"/>
          <p:cNvSpPr>
            <a:spLocks noGrp="1"/>
          </p:cNvSpPr>
          <p:nvPr>
            <p:ph type="sldNum" sz="quarter" idx="3"/>
          </p:nvPr>
        </p:nvSpPr>
        <p:spPr>
          <a:xfrm>
            <a:off x="3848646" y="9408981"/>
            <a:ext cx="2944283" cy="495300"/>
          </a:xfrm>
          <a:prstGeom prst="rect">
            <a:avLst/>
          </a:prstGeom>
        </p:spPr>
        <p:txBody>
          <a:bodyPr vert="horz" lIns="91432" tIns="45716" rIns="91432" bIns="45716" rtlCol="0" anchor="b"/>
          <a:lstStyle>
            <a:lvl1pPr algn="r">
              <a:defRPr sz="1200"/>
            </a:lvl1pPr>
          </a:lstStyle>
          <a:p>
            <a:fld id="{01583DCB-A823-4FC6-84DA-2DB22C925022}" type="slidenum">
              <a:rPr lang="en-GB" smtClean="0"/>
              <a:t>‹#›</a:t>
            </a:fld>
            <a:endParaRPr lang="en-GB"/>
          </a:p>
        </p:txBody>
      </p:sp>
    </p:spTree>
    <p:extLst>
      <p:ext uri="{BB962C8B-B14F-4D97-AF65-F5344CB8AC3E}">
        <p14:creationId xmlns:p14="http://schemas.microsoft.com/office/powerpoint/2010/main" val="28305687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4283" cy="495300"/>
          </a:xfrm>
          <a:prstGeom prst="rect">
            <a:avLst/>
          </a:prstGeom>
        </p:spPr>
        <p:txBody>
          <a:bodyPr vert="horz" lIns="91432" tIns="45716" rIns="91432" bIns="45716" rtlCol="0"/>
          <a:lstStyle>
            <a:lvl1pPr algn="l">
              <a:defRPr sz="1200"/>
            </a:lvl1pPr>
          </a:lstStyle>
          <a:p>
            <a:endParaRPr lang="en-GB"/>
          </a:p>
        </p:txBody>
      </p:sp>
      <p:sp>
        <p:nvSpPr>
          <p:cNvPr id="3" name="Date Placeholder 2"/>
          <p:cNvSpPr>
            <a:spLocks noGrp="1"/>
          </p:cNvSpPr>
          <p:nvPr>
            <p:ph type="dt" idx="1"/>
          </p:nvPr>
        </p:nvSpPr>
        <p:spPr>
          <a:xfrm>
            <a:off x="3848646" y="1"/>
            <a:ext cx="2944283" cy="495300"/>
          </a:xfrm>
          <a:prstGeom prst="rect">
            <a:avLst/>
          </a:prstGeom>
        </p:spPr>
        <p:txBody>
          <a:bodyPr vert="horz" lIns="91432" tIns="45716" rIns="91432" bIns="45716" rtlCol="0"/>
          <a:lstStyle>
            <a:lvl1pPr algn="r">
              <a:defRPr sz="1200"/>
            </a:lvl1pPr>
          </a:lstStyle>
          <a:p>
            <a:fld id="{3CC44F7C-84E2-41F0-B542-897B6E48E4F2}" type="datetimeFigureOut">
              <a:rPr lang="en-GB" smtClean="0"/>
              <a:t>01/03/2017</a:t>
            </a:fld>
            <a:endParaRPr lang="en-GB"/>
          </a:p>
        </p:txBody>
      </p:sp>
      <p:sp>
        <p:nvSpPr>
          <p:cNvPr id="4" name="Slide Image Placeholder 3"/>
          <p:cNvSpPr>
            <a:spLocks noGrp="1" noRot="1" noChangeAspect="1"/>
          </p:cNvSpPr>
          <p:nvPr>
            <p:ph type="sldImg" idx="2"/>
          </p:nvPr>
        </p:nvSpPr>
        <p:spPr>
          <a:xfrm>
            <a:off x="920750" y="742950"/>
            <a:ext cx="4953000" cy="3714750"/>
          </a:xfrm>
          <a:prstGeom prst="rect">
            <a:avLst/>
          </a:prstGeom>
          <a:noFill/>
          <a:ln w="12700">
            <a:solidFill>
              <a:prstClr val="black"/>
            </a:solidFill>
          </a:ln>
        </p:spPr>
        <p:txBody>
          <a:bodyPr vert="horz" lIns="91432" tIns="45716" rIns="91432" bIns="45716" rtlCol="0" anchor="ctr"/>
          <a:lstStyle/>
          <a:p>
            <a:endParaRPr lang="en-GB"/>
          </a:p>
        </p:txBody>
      </p:sp>
      <p:sp>
        <p:nvSpPr>
          <p:cNvPr id="5" name="Notes Placeholder 4"/>
          <p:cNvSpPr>
            <a:spLocks noGrp="1"/>
          </p:cNvSpPr>
          <p:nvPr>
            <p:ph type="body" sz="quarter" idx="3"/>
          </p:nvPr>
        </p:nvSpPr>
        <p:spPr>
          <a:xfrm>
            <a:off x="679450" y="4705350"/>
            <a:ext cx="5435600" cy="4457700"/>
          </a:xfrm>
          <a:prstGeom prst="rect">
            <a:avLst/>
          </a:prstGeom>
        </p:spPr>
        <p:txBody>
          <a:bodyPr vert="horz" lIns="91432" tIns="45716" rIns="91432" bIns="4571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08981"/>
            <a:ext cx="2944283" cy="495300"/>
          </a:xfrm>
          <a:prstGeom prst="rect">
            <a:avLst/>
          </a:prstGeom>
        </p:spPr>
        <p:txBody>
          <a:bodyPr vert="horz" lIns="91432" tIns="45716" rIns="91432" bIns="45716" rtlCol="0" anchor="b"/>
          <a:lstStyle>
            <a:lvl1pPr algn="l">
              <a:defRPr sz="1200"/>
            </a:lvl1pPr>
          </a:lstStyle>
          <a:p>
            <a:endParaRPr lang="en-GB"/>
          </a:p>
        </p:txBody>
      </p:sp>
      <p:sp>
        <p:nvSpPr>
          <p:cNvPr id="7" name="Slide Number Placeholder 6"/>
          <p:cNvSpPr>
            <a:spLocks noGrp="1"/>
          </p:cNvSpPr>
          <p:nvPr>
            <p:ph type="sldNum" sz="quarter" idx="5"/>
          </p:nvPr>
        </p:nvSpPr>
        <p:spPr>
          <a:xfrm>
            <a:off x="3848646" y="9408981"/>
            <a:ext cx="2944283" cy="495300"/>
          </a:xfrm>
          <a:prstGeom prst="rect">
            <a:avLst/>
          </a:prstGeom>
        </p:spPr>
        <p:txBody>
          <a:bodyPr vert="horz" lIns="91432" tIns="45716" rIns="91432" bIns="45716" rtlCol="0" anchor="b"/>
          <a:lstStyle>
            <a:lvl1pPr algn="r">
              <a:defRPr sz="1200"/>
            </a:lvl1pPr>
          </a:lstStyle>
          <a:p>
            <a:fld id="{1414A56B-724E-4087-845A-AE1B1ADEF3F5}" type="slidenum">
              <a:rPr lang="en-GB" smtClean="0"/>
              <a:t>‹#›</a:t>
            </a:fld>
            <a:endParaRPr lang="en-GB"/>
          </a:p>
        </p:txBody>
      </p:sp>
    </p:spTree>
    <p:extLst>
      <p:ext uri="{BB962C8B-B14F-4D97-AF65-F5344CB8AC3E}">
        <p14:creationId xmlns:p14="http://schemas.microsoft.com/office/powerpoint/2010/main" val="3860724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414A56B-724E-4087-845A-AE1B1ADEF3F5}" type="slidenum">
              <a:rPr lang="en-GB" smtClean="0">
                <a:solidFill>
                  <a:prstClr val="black"/>
                </a:solidFill>
              </a:rPr>
              <a:pPr/>
              <a:t>7</a:t>
            </a:fld>
            <a:endParaRPr lang="en-GB" dirty="0">
              <a:solidFill>
                <a:prstClr val="black"/>
              </a:solidFill>
            </a:endParaRPr>
          </a:p>
        </p:txBody>
      </p:sp>
    </p:spTree>
    <p:extLst>
      <p:ext uri="{BB962C8B-B14F-4D97-AF65-F5344CB8AC3E}">
        <p14:creationId xmlns:p14="http://schemas.microsoft.com/office/powerpoint/2010/main" val="12555859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4A56B-724E-4087-845A-AE1B1ADEF3F5}" type="slidenum">
              <a:rPr lang="en-GB" smtClean="0">
                <a:solidFill>
                  <a:prstClr val="black"/>
                </a:solidFill>
              </a:rPr>
              <a:pPr/>
              <a:t>34</a:t>
            </a:fld>
            <a:endParaRPr lang="en-GB">
              <a:solidFill>
                <a:prstClr val="black"/>
              </a:solidFill>
            </a:endParaRPr>
          </a:p>
        </p:txBody>
      </p:sp>
    </p:spTree>
    <p:extLst>
      <p:ext uri="{BB962C8B-B14F-4D97-AF65-F5344CB8AC3E}">
        <p14:creationId xmlns:p14="http://schemas.microsoft.com/office/powerpoint/2010/main" val="16921305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4A56B-724E-4087-845A-AE1B1ADEF3F5}" type="slidenum">
              <a:rPr lang="en-GB" smtClean="0">
                <a:solidFill>
                  <a:prstClr val="black"/>
                </a:solidFill>
              </a:rPr>
              <a:pPr/>
              <a:t>36</a:t>
            </a:fld>
            <a:endParaRPr lang="en-GB">
              <a:solidFill>
                <a:prstClr val="black"/>
              </a:solidFill>
            </a:endParaRPr>
          </a:p>
        </p:txBody>
      </p:sp>
    </p:spTree>
    <p:extLst>
      <p:ext uri="{BB962C8B-B14F-4D97-AF65-F5344CB8AC3E}">
        <p14:creationId xmlns:p14="http://schemas.microsoft.com/office/powerpoint/2010/main" val="16921305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4A56B-724E-4087-845A-AE1B1ADEF3F5}" type="slidenum">
              <a:rPr lang="en-GB" smtClean="0">
                <a:solidFill>
                  <a:prstClr val="black"/>
                </a:solidFill>
              </a:rPr>
              <a:pPr/>
              <a:t>38</a:t>
            </a:fld>
            <a:endParaRPr lang="en-GB">
              <a:solidFill>
                <a:prstClr val="black"/>
              </a:solidFill>
            </a:endParaRPr>
          </a:p>
        </p:txBody>
      </p:sp>
    </p:spTree>
    <p:extLst>
      <p:ext uri="{BB962C8B-B14F-4D97-AF65-F5344CB8AC3E}">
        <p14:creationId xmlns:p14="http://schemas.microsoft.com/office/powerpoint/2010/main" val="16921305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4A56B-724E-4087-845A-AE1B1ADEF3F5}" type="slidenum">
              <a:rPr lang="en-GB" smtClean="0">
                <a:solidFill>
                  <a:prstClr val="black"/>
                </a:solidFill>
              </a:rPr>
              <a:pPr/>
              <a:t>40</a:t>
            </a:fld>
            <a:endParaRPr lang="en-GB">
              <a:solidFill>
                <a:prstClr val="black"/>
              </a:solidFill>
            </a:endParaRPr>
          </a:p>
        </p:txBody>
      </p:sp>
    </p:spTree>
    <p:extLst>
      <p:ext uri="{BB962C8B-B14F-4D97-AF65-F5344CB8AC3E}">
        <p14:creationId xmlns:p14="http://schemas.microsoft.com/office/powerpoint/2010/main" val="16921305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4A56B-724E-4087-845A-AE1B1ADEF3F5}" type="slidenum">
              <a:rPr lang="en-GB" smtClean="0">
                <a:solidFill>
                  <a:prstClr val="black"/>
                </a:solidFill>
              </a:rPr>
              <a:pPr/>
              <a:t>42</a:t>
            </a:fld>
            <a:endParaRPr lang="en-GB">
              <a:solidFill>
                <a:prstClr val="black"/>
              </a:solidFill>
            </a:endParaRPr>
          </a:p>
        </p:txBody>
      </p:sp>
    </p:spTree>
    <p:extLst>
      <p:ext uri="{BB962C8B-B14F-4D97-AF65-F5344CB8AC3E}">
        <p14:creationId xmlns:p14="http://schemas.microsoft.com/office/powerpoint/2010/main" val="16921305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4A56B-724E-4087-845A-AE1B1ADEF3F5}" type="slidenum">
              <a:rPr lang="en-GB" smtClean="0">
                <a:solidFill>
                  <a:prstClr val="black"/>
                </a:solidFill>
              </a:rPr>
              <a:pPr/>
              <a:t>45</a:t>
            </a:fld>
            <a:endParaRPr lang="en-GB">
              <a:solidFill>
                <a:prstClr val="black"/>
              </a:solidFill>
            </a:endParaRPr>
          </a:p>
        </p:txBody>
      </p:sp>
    </p:spTree>
    <p:extLst>
      <p:ext uri="{BB962C8B-B14F-4D97-AF65-F5344CB8AC3E}">
        <p14:creationId xmlns:p14="http://schemas.microsoft.com/office/powerpoint/2010/main" val="16921305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4A56B-724E-4087-845A-AE1B1ADEF3F5}" type="slidenum">
              <a:rPr lang="en-GB" smtClean="0">
                <a:solidFill>
                  <a:prstClr val="black"/>
                </a:solidFill>
              </a:rPr>
              <a:pPr/>
              <a:t>47</a:t>
            </a:fld>
            <a:endParaRPr lang="en-GB">
              <a:solidFill>
                <a:prstClr val="black"/>
              </a:solidFill>
            </a:endParaRPr>
          </a:p>
        </p:txBody>
      </p:sp>
    </p:spTree>
    <p:extLst>
      <p:ext uri="{BB962C8B-B14F-4D97-AF65-F5344CB8AC3E}">
        <p14:creationId xmlns:p14="http://schemas.microsoft.com/office/powerpoint/2010/main" val="16921305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4A56B-724E-4087-845A-AE1B1ADEF3F5}" type="slidenum">
              <a:rPr lang="en-GB" smtClean="0">
                <a:solidFill>
                  <a:prstClr val="black"/>
                </a:solidFill>
              </a:rPr>
              <a:pPr/>
              <a:t>49</a:t>
            </a:fld>
            <a:endParaRPr lang="en-GB">
              <a:solidFill>
                <a:prstClr val="black"/>
              </a:solidFill>
            </a:endParaRPr>
          </a:p>
        </p:txBody>
      </p:sp>
    </p:spTree>
    <p:extLst>
      <p:ext uri="{BB962C8B-B14F-4D97-AF65-F5344CB8AC3E}">
        <p14:creationId xmlns:p14="http://schemas.microsoft.com/office/powerpoint/2010/main" val="16921305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4A56B-724E-4087-845A-AE1B1ADEF3F5}" type="slidenum">
              <a:rPr lang="en-GB" smtClean="0">
                <a:solidFill>
                  <a:prstClr val="black"/>
                </a:solidFill>
              </a:rPr>
              <a:pPr/>
              <a:t>51</a:t>
            </a:fld>
            <a:endParaRPr lang="en-GB">
              <a:solidFill>
                <a:prstClr val="black"/>
              </a:solidFill>
            </a:endParaRPr>
          </a:p>
        </p:txBody>
      </p:sp>
    </p:spTree>
    <p:extLst>
      <p:ext uri="{BB962C8B-B14F-4D97-AF65-F5344CB8AC3E}">
        <p14:creationId xmlns:p14="http://schemas.microsoft.com/office/powerpoint/2010/main" val="16921305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4A56B-724E-4087-845A-AE1B1ADEF3F5}" type="slidenum">
              <a:rPr lang="en-GB" smtClean="0">
                <a:solidFill>
                  <a:prstClr val="black"/>
                </a:solidFill>
              </a:rPr>
              <a:pPr/>
              <a:t>53</a:t>
            </a:fld>
            <a:endParaRPr lang="en-GB">
              <a:solidFill>
                <a:prstClr val="black"/>
              </a:solidFill>
            </a:endParaRPr>
          </a:p>
        </p:txBody>
      </p:sp>
    </p:spTree>
    <p:extLst>
      <p:ext uri="{BB962C8B-B14F-4D97-AF65-F5344CB8AC3E}">
        <p14:creationId xmlns:p14="http://schemas.microsoft.com/office/powerpoint/2010/main" val="1692130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414A56B-724E-4087-845A-AE1B1ADEF3F5}" type="slidenum">
              <a:rPr lang="en-GB" smtClean="0">
                <a:solidFill>
                  <a:prstClr val="black"/>
                </a:solidFill>
              </a:rPr>
              <a:pPr/>
              <a:t>9</a:t>
            </a:fld>
            <a:endParaRPr lang="en-GB" dirty="0">
              <a:solidFill>
                <a:prstClr val="black"/>
              </a:solidFill>
            </a:endParaRPr>
          </a:p>
        </p:txBody>
      </p:sp>
    </p:spTree>
    <p:extLst>
      <p:ext uri="{BB962C8B-B14F-4D97-AF65-F5344CB8AC3E}">
        <p14:creationId xmlns:p14="http://schemas.microsoft.com/office/powerpoint/2010/main" val="16921305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4A56B-724E-4087-845A-AE1B1ADEF3F5}" type="slidenum">
              <a:rPr lang="en-GB" smtClean="0">
                <a:solidFill>
                  <a:prstClr val="black"/>
                </a:solidFill>
              </a:rPr>
              <a:pPr/>
              <a:t>55</a:t>
            </a:fld>
            <a:endParaRPr lang="en-GB">
              <a:solidFill>
                <a:prstClr val="black"/>
              </a:solidFill>
            </a:endParaRPr>
          </a:p>
        </p:txBody>
      </p:sp>
    </p:spTree>
    <p:extLst>
      <p:ext uri="{BB962C8B-B14F-4D97-AF65-F5344CB8AC3E}">
        <p14:creationId xmlns:p14="http://schemas.microsoft.com/office/powerpoint/2010/main" val="16921305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4A56B-724E-4087-845A-AE1B1ADEF3F5}" type="slidenum">
              <a:rPr lang="en-GB" smtClean="0">
                <a:solidFill>
                  <a:prstClr val="black"/>
                </a:solidFill>
              </a:rPr>
              <a:pPr/>
              <a:t>58</a:t>
            </a:fld>
            <a:endParaRPr lang="en-GB">
              <a:solidFill>
                <a:prstClr val="black"/>
              </a:solidFill>
            </a:endParaRPr>
          </a:p>
        </p:txBody>
      </p:sp>
    </p:spTree>
    <p:extLst>
      <p:ext uri="{BB962C8B-B14F-4D97-AF65-F5344CB8AC3E}">
        <p14:creationId xmlns:p14="http://schemas.microsoft.com/office/powerpoint/2010/main" val="16921305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4A56B-724E-4087-845A-AE1B1ADEF3F5}" type="slidenum">
              <a:rPr lang="en-GB" smtClean="0">
                <a:solidFill>
                  <a:prstClr val="black"/>
                </a:solidFill>
              </a:rPr>
              <a:pPr/>
              <a:t>60</a:t>
            </a:fld>
            <a:endParaRPr lang="en-GB">
              <a:solidFill>
                <a:prstClr val="black"/>
              </a:solidFill>
            </a:endParaRPr>
          </a:p>
        </p:txBody>
      </p:sp>
    </p:spTree>
    <p:extLst>
      <p:ext uri="{BB962C8B-B14F-4D97-AF65-F5344CB8AC3E}">
        <p14:creationId xmlns:p14="http://schemas.microsoft.com/office/powerpoint/2010/main" val="16921305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4A56B-724E-4087-845A-AE1B1ADEF3F5}" type="slidenum">
              <a:rPr lang="en-GB" smtClean="0">
                <a:solidFill>
                  <a:prstClr val="black"/>
                </a:solidFill>
              </a:rPr>
              <a:pPr/>
              <a:t>62</a:t>
            </a:fld>
            <a:endParaRPr lang="en-GB">
              <a:solidFill>
                <a:prstClr val="black"/>
              </a:solidFill>
            </a:endParaRPr>
          </a:p>
        </p:txBody>
      </p:sp>
    </p:spTree>
    <p:extLst>
      <p:ext uri="{BB962C8B-B14F-4D97-AF65-F5344CB8AC3E}">
        <p14:creationId xmlns:p14="http://schemas.microsoft.com/office/powerpoint/2010/main" val="16921305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4A56B-724E-4087-845A-AE1B1ADEF3F5}" type="slidenum">
              <a:rPr lang="en-GB" smtClean="0">
                <a:solidFill>
                  <a:prstClr val="black"/>
                </a:solidFill>
              </a:rPr>
              <a:pPr/>
              <a:t>64</a:t>
            </a:fld>
            <a:endParaRPr lang="en-GB">
              <a:solidFill>
                <a:prstClr val="black"/>
              </a:solidFill>
            </a:endParaRPr>
          </a:p>
        </p:txBody>
      </p:sp>
    </p:spTree>
    <p:extLst>
      <p:ext uri="{BB962C8B-B14F-4D97-AF65-F5344CB8AC3E}">
        <p14:creationId xmlns:p14="http://schemas.microsoft.com/office/powerpoint/2010/main" val="16921305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4A56B-724E-4087-845A-AE1B1ADEF3F5}" type="slidenum">
              <a:rPr lang="en-GB" smtClean="0">
                <a:solidFill>
                  <a:prstClr val="black"/>
                </a:solidFill>
              </a:rPr>
              <a:pPr/>
              <a:t>67</a:t>
            </a:fld>
            <a:endParaRPr lang="en-GB">
              <a:solidFill>
                <a:prstClr val="black"/>
              </a:solidFill>
            </a:endParaRPr>
          </a:p>
        </p:txBody>
      </p:sp>
    </p:spTree>
    <p:extLst>
      <p:ext uri="{BB962C8B-B14F-4D97-AF65-F5344CB8AC3E}">
        <p14:creationId xmlns:p14="http://schemas.microsoft.com/office/powerpoint/2010/main" val="16921305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4A56B-724E-4087-845A-AE1B1ADEF3F5}" type="slidenum">
              <a:rPr lang="en-GB" smtClean="0">
                <a:solidFill>
                  <a:prstClr val="black"/>
                </a:solidFill>
              </a:rPr>
              <a:pPr/>
              <a:t>69</a:t>
            </a:fld>
            <a:endParaRPr lang="en-GB">
              <a:solidFill>
                <a:prstClr val="black"/>
              </a:solidFill>
            </a:endParaRPr>
          </a:p>
        </p:txBody>
      </p:sp>
    </p:spTree>
    <p:extLst>
      <p:ext uri="{BB962C8B-B14F-4D97-AF65-F5344CB8AC3E}">
        <p14:creationId xmlns:p14="http://schemas.microsoft.com/office/powerpoint/2010/main" val="169213058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414A56B-724E-4087-845A-AE1B1ADEF3F5}" type="slidenum">
              <a:rPr lang="en-GB" smtClean="0">
                <a:solidFill>
                  <a:prstClr val="black"/>
                </a:solidFill>
              </a:rPr>
              <a:pPr/>
              <a:t>71</a:t>
            </a:fld>
            <a:endParaRPr lang="en-GB">
              <a:solidFill>
                <a:prstClr val="black"/>
              </a:solidFill>
            </a:endParaRPr>
          </a:p>
        </p:txBody>
      </p:sp>
    </p:spTree>
    <p:extLst>
      <p:ext uri="{BB962C8B-B14F-4D97-AF65-F5344CB8AC3E}">
        <p14:creationId xmlns:p14="http://schemas.microsoft.com/office/powerpoint/2010/main" val="16921305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4A56B-724E-4087-845A-AE1B1ADEF3F5}" type="slidenum">
              <a:rPr lang="en-GB" smtClean="0">
                <a:solidFill>
                  <a:prstClr val="black"/>
                </a:solidFill>
              </a:rPr>
              <a:pPr/>
              <a:t>73</a:t>
            </a:fld>
            <a:endParaRPr lang="en-GB">
              <a:solidFill>
                <a:prstClr val="black"/>
              </a:solidFill>
            </a:endParaRPr>
          </a:p>
        </p:txBody>
      </p:sp>
    </p:spTree>
    <p:extLst>
      <p:ext uri="{BB962C8B-B14F-4D97-AF65-F5344CB8AC3E}">
        <p14:creationId xmlns:p14="http://schemas.microsoft.com/office/powerpoint/2010/main" val="169213058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4A56B-724E-4087-845A-AE1B1ADEF3F5}" type="slidenum">
              <a:rPr lang="en-GB" smtClean="0">
                <a:solidFill>
                  <a:prstClr val="black"/>
                </a:solidFill>
              </a:rPr>
              <a:pPr/>
              <a:t>76</a:t>
            </a:fld>
            <a:endParaRPr lang="en-GB">
              <a:solidFill>
                <a:prstClr val="black"/>
              </a:solidFill>
            </a:endParaRPr>
          </a:p>
        </p:txBody>
      </p:sp>
    </p:spTree>
    <p:extLst>
      <p:ext uri="{BB962C8B-B14F-4D97-AF65-F5344CB8AC3E}">
        <p14:creationId xmlns:p14="http://schemas.microsoft.com/office/powerpoint/2010/main" val="1692130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defTabSz="914319">
              <a:defRPr/>
            </a:pPr>
            <a:fld id="{1414A56B-724E-4087-845A-AE1B1ADEF3F5}" type="slidenum">
              <a:rPr lang="en-GB">
                <a:solidFill>
                  <a:prstClr val="black"/>
                </a:solidFill>
              </a:rPr>
              <a:pPr defTabSz="914319">
                <a:defRPr/>
              </a:pPr>
              <a:t>10</a:t>
            </a:fld>
            <a:endParaRPr lang="en-GB">
              <a:solidFill>
                <a:prstClr val="black"/>
              </a:solidFill>
            </a:endParaRPr>
          </a:p>
        </p:txBody>
      </p:sp>
    </p:spTree>
    <p:extLst>
      <p:ext uri="{BB962C8B-B14F-4D97-AF65-F5344CB8AC3E}">
        <p14:creationId xmlns:p14="http://schemas.microsoft.com/office/powerpoint/2010/main" val="315063381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4A56B-724E-4087-845A-AE1B1ADEF3F5}" type="slidenum">
              <a:rPr lang="en-GB" smtClean="0">
                <a:solidFill>
                  <a:prstClr val="black"/>
                </a:solidFill>
              </a:rPr>
              <a:pPr/>
              <a:t>78</a:t>
            </a:fld>
            <a:endParaRPr lang="en-GB">
              <a:solidFill>
                <a:prstClr val="black"/>
              </a:solidFill>
            </a:endParaRPr>
          </a:p>
        </p:txBody>
      </p:sp>
    </p:spTree>
    <p:extLst>
      <p:ext uri="{BB962C8B-B14F-4D97-AF65-F5344CB8AC3E}">
        <p14:creationId xmlns:p14="http://schemas.microsoft.com/office/powerpoint/2010/main" val="169213058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4A56B-724E-4087-845A-AE1B1ADEF3F5}" type="slidenum">
              <a:rPr lang="en-GB" smtClean="0">
                <a:solidFill>
                  <a:prstClr val="black"/>
                </a:solidFill>
              </a:rPr>
              <a:pPr/>
              <a:t>80</a:t>
            </a:fld>
            <a:endParaRPr lang="en-GB">
              <a:solidFill>
                <a:prstClr val="black"/>
              </a:solidFill>
            </a:endParaRPr>
          </a:p>
        </p:txBody>
      </p:sp>
    </p:spTree>
    <p:extLst>
      <p:ext uri="{BB962C8B-B14F-4D97-AF65-F5344CB8AC3E}">
        <p14:creationId xmlns:p14="http://schemas.microsoft.com/office/powerpoint/2010/main" val="169213058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4A56B-724E-4087-845A-AE1B1ADEF3F5}" type="slidenum">
              <a:rPr lang="en-GB" smtClean="0">
                <a:solidFill>
                  <a:prstClr val="black"/>
                </a:solidFill>
              </a:rPr>
              <a:pPr/>
              <a:t>83</a:t>
            </a:fld>
            <a:endParaRPr lang="en-GB">
              <a:solidFill>
                <a:prstClr val="black"/>
              </a:solidFill>
            </a:endParaRPr>
          </a:p>
        </p:txBody>
      </p:sp>
    </p:spTree>
    <p:extLst>
      <p:ext uri="{BB962C8B-B14F-4D97-AF65-F5344CB8AC3E}">
        <p14:creationId xmlns:p14="http://schemas.microsoft.com/office/powerpoint/2010/main" val="169213058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4A56B-724E-4087-845A-AE1B1ADEF3F5}" type="slidenum">
              <a:rPr lang="en-GB" smtClean="0">
                <a:solidFill>
                  <a:prstClr val="black"/>
                </a:solidFill>
              </a:rPr>
              <a:pPr/>
              <a:t>85</a:t>
            </a:fld>
            <a:endParaRPr lang="en-GB">
              <a:solidFill>
                <a:prstClr val="black"/>
              </a:solidFill>
            </a:endParaRPr>
          </a:p>
        </p:txBody>
      </p:sp>
    </p:spTree>
    <p:extLst>
      <p:ext uri="{BB962C8B-B14F-4D97-AF65-F5344CB8AC3E}">
        <p14:creationId xmlns:p14="http://schemas.microsoft.com/office/powerpoint/2010/main" val="169213058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4A56B-724E-4087-845A-AE1B1ADEF3F5}" type="slidenum">
              <a:rPr lang="en-GB" smtClean="0">
                <a:solidFill>
                  <a:prstClr val="black"/>
                </a:solidFill>
              </a:rPr>
              <a:pPr/>
              <a:t>87</a:t>
            </a:fld>
            <a:endParaRPr lang="en-GB">
              <a:solidFill>
                <a:prstClr val="black"/>
              </a:solidFill>
            </a:endParaRPr>
          </a:p>
        </p:txBody>
      </p:sp>
    </p:spTree>
    <p:extLst>
      <p:ext uri="{BB962C8B-B14F-4D97-AF65-F5344CB8AC3E}">
        <p14:creationId xmlns:p14="http://schemas.microsoft.com/office/powerpoint/2010/main" val="169213058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4A56B-724E-4087-845A-AE1B1ADEF3F5}" type="slidenum">
              <a:rPr lang="en-GB" smtClean="0">
                <a:solidFill>
                  <a:prstClr val="black"/>
                </a:solidFill>
              </a:rPr>
              <a:pPr/>
              <a:t>89</a:t>
            </a:fld>
            <a:endParaRPr lang="en-GB">
              <a:solidFill>
                <a:prstClr val="black"/>
              </a:solidFill>
            </a:endParaRPr>
          </a:p>
        </p:txBody>
      </p:sp>
    </p:spTree>
    <p:extLst>
      <p:ext uri="{BB962C8B-B14F-4D97-AF65-F5344CB8AC3E}">
        <p14:creationId xmlns:p14="http://schemas.microsoft.com/office/powerpoint/2010/main" val="169213058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defTabSz="914319">
              <a:defRPr/>
            </a:pPr>
            <a:fld id="{1414A56B-724E-4087-845A-AE1B1ADEF3F5}" type="slidenum">
              <a:rPr lang="en-GB">
                <a:solidFill>
                  <a:prstClr val="black"/>
                </a:solidFill>
                <a:latin typeface="Calibri"/>
              </a:rPr>
              <a:pPr defTabSz="914319">
                <a:defRPr/>
              </a:pPr>
              <a:t>92</a:t>
            </a:fld>
            <a:endParaRPr lang="en-GB">
              <a:solidFill>
                <a:prstClr val="black"/>
              </a:solidFill>
              <a:latin typeface="Calibri"/>
            </a:endParaRPr>
          </a:p>
        </p:txBody>
      </p:sp>
    </p:spTree>
    <p:extLst>
      <p:ext uri="{BB962C8B-B14F-4D97-AF65-F5344CB8AC3E}">
        <p14:creationId xmlns:p14="http://schemas.microsoft.com/office/powerpoint/2010/main" val="315063381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1414A56B-724E-4087-845A-AE1B1ADEF3F5}" type="slidenum">
              <a:rPr lang="en-GB" smtClean="0">
                <a:solidFill>
                  <a:prstClr val="black"/>
                </a:solidFill>
              </a:rPr>
              <a:pPr>
                <a:defRPr/>
              </a:pPr>
              <a:t>95</a:t>
            </a:fld>
            <a:endParaRPr lang="en-GB">
              <a:solidFill>
                <a:prstClr val="black"/>
              </a:solidFill>
            </a:endParaRPr>
          </a:p>
        </p:txBody>
      </p:sp>
    </p:spTree>
    <p:extLst>
      <p:ext uri="{BB962C8B-B14F-4D97-AF65-F5344CB8AC3E}">
        <p14:creationId xmlns:p14="http://schemas.microsoft.com/office/powerpoint/2010/main" val="85548339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1414A56B-724E-4087-845A-AE1B1ADEF3F5}" type="slidenum">
              <a:rPr lang="en-GB" smtClean="0">
                <a:solidFill>
                  <a:prstClr val="black"/>
                </a:solidFill>
              </a:rPr>
              <a:pPr>
                <a:defRPr/>
              </a:pPr>
              <a:t>96</a:t>
            </a:fld>
            <a:endParaRPr lang="en-GB">
              <a:solidFill>
                <a:prstClr val="black"/>
              </a:solidFill>
            </a:endParaRPr>
          </a:p>
        </p:txBody>
      </p:sp>
    </p:spTree>
    <p:extLst>
      <p:ext uri="{BB962C8B-B14F-4D97-AF65-F5344CB8AC3E}">
        <p14:creationId xmlns:p14="http://schemas.microsoft.com/office/powerpoint/2010/main" val="339321230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1414A56B-724E-4087-845A-AE1B1ADEF3F5}" type="slidenum">
              <a:rPr lang="en-GB" smtClean="0">
                <a:solidFill>
                  <a:prstClr val="black"/>
                </a:solidFill>
              </a:rPr>
              <a:pPr>
                <a:defRPr/>
              </a:pPr>
              <a:t>97</a:t>
            </a:fld>
            <a:endParaRPr lang="en-GB">
              <a:solidFill>
                <a:prstClr val="black"/>
              </a:solidFill>
            </a:endParaRPr>
          </a:p>
        </p:txBody>
      </p:sp>
    </p:spTree>
    <p:extLst>
      <p:ext uri="{BB962C8B-B14F-4D97-AF65-F5344CB8AC3E}">
        <p14:creationId xmlns:p14="http://schemas.microsoft.com/office/powerpoint/2010/main" val="11833747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4A56B-724E-4087-845A-AE1B1ADEF3F5}" type="slidenum">
              <a:rPr lang="en-GB" smtClean="0">
                <a:solidFill>
                  <a:prstClr val="black"/>
                </a:solidFill>
              </a:rPr>
              <a:pPr/>
              <a:t>21</a:t>
            </a:fld>
            <a:endParaRPr lang="en-GB">
              <a:solidFill>
                <a:prstClr val="black"/>
              </a:solidFill>
            </a:endParaRPr>
          </a:p>
        </p:txBody>
      </p:sp>
    </p:spTree>
    <p:extLst>
      <p:ext uri="{BB962C8B-B14F-4D97-AF65-F5344CB8AC3E}">
        <p14:creationId xmlns:p14="http://schemas.microsoft.com/office/powerpoint/2010/main" val="169213058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1414A56B-724E-4087-845A-AE1B1ADEF3F5}" type="slidenum">
              <a:rPr lang="en-GB" smtClean="0">
                <a:solidFill>
                  <a:prstClr val="black"/>
                </a:solidFill>
              </a:rPr>
              <a:pPr>
                <a:defRPr/>
              </a:pPr>
              <a:t>98</a:t>
            </a:fld>
            <a:endParaRPr lang="en-GB">
              <a:solidFill>
                <a:prstClr val="black"/>
              </a:solidFill>
            </a:endParaRPr>
          </a:p>
        </p:txBody>
      </p:sp>
    </p:spTree>
    <p:extLst>
      <p:ext uri="{BB962C8B-B14F-4D97-AF65-F5344CB8AC3E}">
        <p14:creationId xmlns:p14="http://schemas.microsoft.com/office/powerpoint/2010/main" val="428251831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1414A56B-724E-4087-845A-AE1B1ADEF3F5}" type="slidenum">
              <a:rPr lang="en-GB" smtClean="0">
                <a:solidFill>
                  <a:prstClr val="black"/>
                </a:solidFill>
              </a:rPr>
              <a:pPr>
                <a:defRPr/>
              </a:pPr>
              <a:t>99</a:t>
            </a:fld>
            <a:endParaRPr lang="en-GB">
              <a:solidFill>
                <a:prstClr val="black"/>
              </a:solidFill>
            </a:endParaRPr>
          </a:p>
        </p:txBody>
      </p:sp>
    </p:spTree>
    <p:extLst>
      <p:ext uri="{BB962C8B-B14F-4D97-AF65-F5344CB8AC3E}">
        <p14:creationId xmlns:p14="http://schemas.microsoft.com/office/powerpoint/2010/main" val="81708778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1414A56B-724E-4087-845A-AE1B1ADEF3F5}" type="slidenum">
              <a:rPr lang="en-GB" smtClean="0">
                <a:solidFill>
                  <a:prstClr val="black"/>
                </a:solidFill>
              </a:rPr>
              <a:pPr>
                <a:defRPr/>
              </a:pPr>
              <a:t>100</a:t>
            </a:fld>
            <a:endParaRPr lang="en-GB">
              <a:solidFill>
                <a:prstClr val="black"/>
              </a:solidFill>
            </a:endParaRPr>
          </a:p>
        </p:txBody>
      </p:sp>
    </p:spTree>
    <p:extLst>
      <p:ext uri="{BB962C8B-B14F-4D97-AF65-F5344CB8AC3E}">
        <p14:creationId xmlns:p14="http://schemas.microsoft.com/office/powerpoint/2010/main" val="375378717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4A56B-724E-4087-845A-AE1B1ADEF3F5}" type="slidenum">
              <a:rPr lang="en-GB" smtClean="0">
                <a:solidFill>
                  <a:prstClr val="black"/>
                </a:solidFill>
              </a:rPr>
              <a:pPr/>
              <a:t>102</a:t>
            </a:fld>
            <a:endParaRPr lang="en-GB">
              <a:solidFill>
                <a:prstClr val="black"/>
              </a:solidFill>
            </a:endParaRPr>
          </a:p>
        </p:txBody>
      </p:sp>
    </p:spTree>
    <p:extLst>
      <p:ext uri="{BB962C8B-B14F-4D97-AF65-F5344CB8AC3E}">
        <p14:creationId xmlns:p14="http://schemas.microsoft.com/office/powerpoint/2010/main" val="169213058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4A56B-724E-4087-845A-AE1B1ADEF3F5}" type="slidenum">
              <a:rPr lang="en-GB" smtClean="0">
                <a:solidFill>
                  <a:prstClr val="black"/>
                </a:solidFill>
              </a:rPr>
              <a:pPr/>
              <a:t>103</a:t>
            </a:fld>
            <a:endParaRPr lang="en-GB">
              <a:solidFill>
                <a:prstClr val="black"/>
              </a:solidFill>
            </a:endParaRPr>
          </a:p>
        </p:txBody>
      </p:sp>
    </p:spTree>
    <p:extLst>
      <p:ext uri="{BB962C8B-B14F-4D97-AF65-F5344CB8AC3E}">
        <p14:creationId xmlns:p14="http://schemas.microsoft.com/office/powerpoint/2010/main" val="169213058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1414A56B-724E-4087-845A-AE1B1ADEF3F5}" type="slidenum">
              <a:rPr lang="en-GB" smtClean="0">
                <a:solidFill>
                  <a:prstClr val="black"/>
                </a:solidFill>
              </a:rPr>
              <a:pPr>
                <a:defRPr/>
              </a:pPr>
              <a:t>104</a:t>
            </a:fld>
            <a:endParaRPr lang="en-GB">
              <a:solidFill>
                <a:prstClr val="black"/>
              </a:solidFill>
            </a:endParaRPr>
          </a:p>
        </p:txBody>
      </p:sp>
    </p:spTree>
    <p:extLst>
      <p:ext uri="{BB962C8B-B14F-4D97-AF65-F5344CB8AC3E}">
        <p14:creationId xmlns:p14="http://schemas.microsoft.com/office/powerpoint/2010/main" val="77915648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4A56B-724E-4087-845A-AE1B1ADEF3F5}" type="slidenum">
              <a:rPr lang="en-GB" smtClean="0">
                <a:solidFill>
                  <a:prstClr val="black"/>
                </a:solidFill>
              </a:rPr>
              <a:pPr/>
              <a:t>105</a:t>
            </a:fld>
            <a:endParaRPr lang="en-GB">
              <a:solidFill>
                <a:prstClr val="black"/>
              </a:solidFill>
            </a:endParaRPr>
          </a:p>
        </p:txBody>
      </p:sp>
    </p:spTree>
    <p:extLst>
      <p:ext uri="{BB962C8B-B14F-4D97-AF65-F5344CB8AC3E}">
        <p14:creationId xmlns:p14="http://schemas.microsoft.com/office/powerpoint/2010/main" val="169213058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4A56B-724E-4087-845A-AE1B1ADEF3F5}" type="slidenum">
              <a:rPr lang="en-GB" smtClean="0">
                <a:solidFill>
                  <a:prstClr val="black"/>
                </a:solidFill>
              </a:rPr>
              <a:pPr/>
              <a:t>106</a:t>
            </a:fld>
            <a:endParaRPr lang="en-GB">
              <a:solidFill>
                <a:prstClr val="black"/>
              </a:solidFill>
            </a:endParaRPr>
          </a:p>
        </p:txBody>
      </p:sp>
    </p:spTree>
    <p:extLst>
      <p:ext uri="{BB962C8B-B14F-4D97-AF65-F5344CB8AC3E}">
        <p14:creationId xmlns:p14="http://schemas.microsoft.com/office/powerpoint/2010/main" val="169213058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4A56B-724E-4087-845A-AE1B1ADEF3F5}" type="slidenum">
              <a:rPr lang="en-GB" smtClean="0">
                <a:solidFill>
                  <a:prstClr val="black"/>
                </a:solidFill>
              </a:rPr>
              <a:pPr/>
              <a:t>108</a:t>
            </a:fld>
            <a:endParaRPr lang="en-GB">
              <a:solidFill>
                <a:prstClr val="black"/>
              </a:solidFill>
            </a:endParaRPr>
          </a:p>
        </p:txBody>
      </p:sp>
    </p:spTree>
    <p:extLst>
      <p:ext uri="{BB962C8B-B14F-4D97-AF65-F5344CB8AC3E}">
        <p14:creationId xmlns:p14="http://schemas.microsoft.com/office/powerpoint/2010/main" val="169213058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1414A56B-724E-4087-845A-AE1B1ADEF3F5}" type="slidenum">
              <a:rPr lang="en-GB" smtClean="0">
                <a:solidFill>
                  <a:prstClr val="black"/>
                </a:solidFill>
              </a:rPr>
              <a:pPr>
                <a:defRPr/>
              </a:pPr>
              <a:t>109</a:t>
            </a:fld>
            <a:endParaRPr lang="en-GB">
              <a:solidFill>
                <a:prstClr val="black"/>
              </a:solidFill>
            </a:endParaRPr>
          </a:p>
        </p:txBody>
      </p:sp>
    </p:spTree>
    <p:extLst>
      <p:ext uri="{BB962C8B-B14F-4D97-AF65-F5344CB8AC3E}">
        <p14:creationId xmlns:p14="http://schemas.microsoft.com/office/powerpoint/2010/main" val="5532583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4A56B-724E-4087-845A-AE1B1ADEF3F5}" type="slidenum">
              <a:rPr lang="en-GB" smtClean="0">
                <a:solidFill>
                  <a:prstClr val="black"/>
                </a:solidFill>
              </a:rPr>
              <a:pPr/>
              <a:t>23</a:t>
            </a:fld>
            <a:endParaRPr lang="en-GB">
              <a:solidFill>
                <a:prstClr val="black"/>
              </a:solidFill>
            </a:endParaRPr>
          </a:p>
        </p:txBody>
      </p:sp>
    </p:spTree>
    <p:extLst>
      <p:ext uri="{BB962C8B-B14F-4D97-AF65-F5344CB8AC3E}">
        <p14:creationId xmlns:p14="http://schemas.microsoft.com/office/powerpoint/2010/main" val="169213058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1414A56B-724E-4087-845A-AE1B1ADEF3F5}" type="slidenum">
              <a:rPr lang="en-GB" smtClean="0">
                <a:solidFill>
                  <a:prstClr val="black"/>
                </a:solidFill>
              </a:rPr>
              <a:pPr>
                <a:defRPr/>
              </a:pPr>
              <a:t>110</a:t>
            </a:fld>
            <a:endParaRPr lang="en-GB">
              <a:solidFill>
                <a:prstClr val="black"/>
              </a:solidFill>
            </a:endParaRPr>
          </a:p>
        </p:txBody>
      </p:sp>
    </p:spTree>
    <p:extLst>
      <p:ext uri="{BB962C8B-B14F-4D97-AF65-F5344CB8AC3E}">
        <p14:creationId xmlns:p14="http://schemas.microsoft.com/office/powerpoint/2010/main" val="284071610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1414A56B-724E-4087-845A-AE1B1ADEF3F5}" type="slidenum">
              <a:rPr lang="en-GB" smtClean="0">
                <a:solidFill>
                  <a:prstClr val="black"/>
                </a:solidFill>
              </a:rPr>
              <a:pPr>
                <a:defRPr/>
              </a:pPr>
              <a:t>111</a:t>
            </a:fld>
            <a:endParaRPr lang="en-GB">
              <a:solidFill>
                <a:prstClr val="black"/>
              </a:solidFill>
            </a:endParaRPr>
          </a:p>
        </p:txBody>
      </p:sp>
    </p:spTree>
    <p:extLst>
      <p:ext uri="{BB962C8B-B14F-4D97-AF65-F5344CB8AC3E}">
        <p14:creationId xmlns:p14="http://schemas.microsoft.com/office/powerpoint/2010/main" val="343069390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4A56B-724E-4087-845A-AE1B1ADEF3F5}" type="slidenum">
              <a:rPr lang="en-GB" smtClean="0">
                <a:solidFill>
                  <a:prstClr val="black"/>
                </a:solidFill>
              </a:rPr>
              <a:pPr/>
              <a:t>113</a:t>
            </a:fld>
            <a:endParaRPr lang="en-GB">
              <a:solidFill>
                <a:prstClr val="black"/>
              </a:solidFill>
            </a:endParaRPr>
          </a:p>
        </p:txBody>
      </p:sp>
    </p:spTree>
    <p:extLst>
      <p:ext uri="{BB962C8B-B14F-4D97-AF65-F5344CB8AC3E}">
        <p14:creationId xmlns:p14="http://schemas.microsoft.com/office/powerpoint/2010/main" val="169213058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1414A56B-724E-4087-845A-AE1B1ADEF3F5}" type="slidenum">
              <a:rPr lang="en-GB" smtClean="0">
                <a:solidFill>
                  <a:prstClr val="black"/>
                </a:solidFill>
              </a:rPr>
              <a:pPr>
                <a:defRPr/>
              </a:pPr>
              <a:t>114</a:t>
            </a:fld>
            <a:endParaRPr lang="en-GB">
              <a:solidFill>
                <a:prstClr val="black"/>
              </a:solidFill>
            </a:endParaRPr>
          </a:p>
        </p:txBody>
      </p:sp>
    </p:spTree>
    <p:extLst>
      <p:ext uri="{BB962C8B-B14F-4D97-AF65-F5344CB8AC3E}">
        <p14:creationId xmlns:p14="http://schemas.microsoft.com/office/powerpoint/2010/main" val="214013180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1414A56B-724E-4087-845A-AE1B1ADEF3F5}" type="slidenum">
              <a:rPr lang="en-GB" smtClean="0">
                <a:solidFill>
                  <a:prstClr val="black"/>
                </a:solidFill>
              </a:rPr>
              <a:pPr>
                <a:defRPr/>
              </a:pPr>
              <a:t>115</a:t>
            </a:fld>
            <a:endParaRPr lang="en-GB">
              <a:solidFill>
                <a:prstClr val="black"/>
              </a:solidFill>
            </a:endParaRPr>
          </a:p>
        </p:txBody>
      </p:sp>
    </p:spTree>
    <p:extLst>
      <p:ext uri="{BB962C8B-B14F-4D97-AF65-F5344CB8AC3E}">
        <p14:creationId xmlns:p14="http://schemas.microsoft.com/office/powerpoint/2010/main" val="424150571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1414A56B-724E-4087-845A-AE1B1ADEF3F5}" type="slidenum">
              <a:rPr lang="en-GB" smtClean="0">
                <a:solidFill>
                  <a:prstClr val="black"/>
                </a:solidFill>
              </a:rPr>
              <a:pPr>
                <a:defRPr/>
              </a:pPr>
              <a:t>116</a:t>
            </a:fld>
            <a:endParaRPr lang="en-GB">
              <a:solidFill>
                <a:prstClr val="black"/>
              </a:solidFill>
            </a:endParaRPr>
          </a:p>
        </p:txBody>
      </p:sp>
    </p:spTree>
    <p:extLst>
      <p:ext uri="{BB962C8B-B14F-4D97-AF65-F5344CB8AC3E}">
        <p14:creationId xmlns:p14="http://schemas.microsoft.com/office/powerpoint/2010/main" val="402449080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1414A56B-724E-4087-845A-AE1B1ADEF3F5}" type="slidenum">
              <a:rPr lang="en-GB" smtClean="0">
                <a:solidFill>
                  <a:prstClr val="black"/>
                </a:solidFill>
              </a:rPr>
              <a:pPr>
                <a:defRPr/>
              </a:pPr>
              <a:t>117</a:t>
            </a:fld>
            <a:endParaRPr lang="en-GB">
              <a:solidFill>
                <a:prstClr val="black"/>
              </a:solidFill>
            </a:endParaRPr>
          </a:p>
        </p:txBody>
      </p:sp>
    </p:spTree>
    <p:extLst>
      <p:ext uri="{BB962C8B-B14F-4D97-AF65-F5344CB8AC3E}">
        <p14:creationId xmlns:p14="http://schemas.microsoft.com/office/powerpoint/2010/main" val="300756648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4A56B-724E-4087-845A-AE1B1ADEF3F5}" type="slidenum">
              <a:rPr lang="en-GB" smtClean="0">
                <a:solidFill>
                  <a:prstClr val="black"/>
                </a:solidFill>
              </a:rPr>
              <a:pPr/>
              <a:t>119</a:t>
            </a:fld>
            <a:endParaRPr lang="en-GB">
              <a:solidFill>
                <a:prstClr val="black"/>
              </a:solidFill>
            </a:endParaRPr>
          </a:p>
        </p:txBody>
      </p:sp>
    </p:spTree>
    <p:extLst>
      <p:ext uri="{BB962C8B-B14F-4D97-AF65-F5344CB8AC3E}">
        <p14:creationId xmlns:p14="http://schemas.microsoft.com/office/powerpoint/2010/main" val="169213058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4A56B-724E-4087-845A-AE1B1ADEF3F5}" type="slidenum">
              <a:rPr lang="en-GB" smtClean="0">
                <a:solidFill>
                  <a:prstClr val="black"/>
                </a:solidFill>
              </a:rPr>
              <a:pPr/>
              <a:t>120</a:t>
            </a:fld>
            <a:endParaRPr lang="en-GB">
              <a:solidFill>
                <a:prstClr val="black"/>
              </a:solidFill>
            </a:endParaRPr>
          </a:p>
        </p:txBody>
      </p:sp>
    </p:spTree>
    <p:extLst>
      <p:ext uri="{BB962C8B-B14F-4D97-AF65-F5344CB8AC3E}">
        <p14:creationId xmlns:p14="http://schemas.microsoft.com/office/powerpoint/2010/main" val="169213058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1414A56B-724E-4087-845A-AE1B1ADEF3F5}" type="slidenum">
              <a:rPr lang="en-GB" smtClean="0">
                <a:solidFill>
                  <a:prstClr val="black"/>
                </a:solidFill>
              </a:rPr>
              <a:pPr>
                <a:defRPr/>
              </a:pPr>
              <a:t>121</a:t>
            </a:fld>
            <a:endParaRPr lang="en-GB">
              <a:solidFill>
                <a:prstClr val="black"/>
              </a:solidFill>
            </a:endParaRPr>
          </a:p>
        </p:txBody>
      </p:sp>
    </p:spTree>
    <p:extLst>
      <p:ext uri="{BB962C8B-B14F-4D97-AF65-F5344CB8AC3E}">
        <p14:creationId xmlns:p14="http://schemas.microsoft.com/office/powerpoint/2010/main" val="19014220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4A56B-724E-4087-845A-AE1B1ADEF3F5}" type="slidenum">
              <a:rPr lang="en-GB" smtClean="0">
                <a:solidFill>
                  <a:prstClr val="black"/>
                </a:solidFill>
              </a:rPr>
              <a:pPr/>
              <a:t>25</a:t>
            </a:fld>
            <a:endParaRPr lang="en-GB">
              <a:solidFill>
                <a:prstClr val="black"/>
              </a:solidFill>
            </a:endParaRPr>
          </a:p>
        </p:txBody>
      </p:sp>
    </p:spTree>
    <p:extLst>
      <p:ext uri="{BB962C8B-B14F-4D97-AF65-F5344CB8AC3E}">
        <p14:creationId xmlns:p14="http://schemas.microsoft.com/office/powerpoint/2010/main" val="169213058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1414A56B-724E-4087-845A-AE1B1ADEF3F5}" type="slidenum">
              <a:rPr lang="en-GB" smtClean="0">
                <a:solidFill>
                  <a:prstClr val="black"/>
                </a:solidFill>
              </a:rPr>
              <a:pPr>
                <a:defRPr/>
              </a:pPr>
              <a:t>122</a:t>
            </a:fld>
            <a:endParaRPr lang="en-GB">
              <a:solidFill>
                <a:prstClr val="black"/>
              </a:solidFill>
            </a:endParaRPr>
          </a:p>
        </p:txBody>
      </p:sp>
    </p:spTree>
    <p:extLst>
      <p:ext uri="{BB962C8B-B14F-4D97-AF65-F5344CB8AC3E}">
        <p14:creationId xmlns:p14="http://schemas.microsoft.com/office/powerpoint/2010/main" val="384985414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4A56B-724E-4087-845A-AE1B1ADEF3F5}" type="slidenum">
              <a:rPr lang="en-GB" smtClean="0">
                <a:solidFill>
                  <a:prstClr val="black"/>
                </a:solidFill>
              </a:rPr>
              <a:pPr/>
              <a:t>123</a:t>
            </a:fld>
            <a:endParaRPr lang="en-GB">
              <a:solidFill>
                <a:prstClr val="black"/>
              </a:solidFill>
            </a:endParaRPr>
          </a:p>
        </p:txBody>
      </p:sp>
    </p:spTree>
    <p:extLst>
      <p:ext uri="{BB962C8B-B14F-4D97-AF65-F5344CB8AC3E}">
        <p14:creationId xmlns:p14="http://schemas.microsoft.com/office/powerpoint/2010/main" val="1692130581"/>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4A56B-724E-4087-845A-AE1B1ADEF3F5}" type="slidenum">
              <a:rPr lang="en-GB" smtClean="0">
                <a:solidFill>
                  <a:prstClr val="black"/>
                </a:solidFill>
              </a:rPr>
              <a:pPr/>
              <a:t>125</a:t>
            </a:fld>
            <a:endParaRPr lang="en-GB">
              <a:solidFill>
                <a:prstClr val="black"/>
              </a:solidFill>
            </a:endParaRPr>
          </a:p>
        </p:txBody>
      </p:sp>
    </p:spTree>
    <p:extLst>
      <p:ext uri="{BB962C8B-B14F-4D97-AF65-F5344CB8AC3E}">
        <p14:creationId xmlns:p14="http://schemas.microsoft.com/office/powerpoint/2010/main" val="169213058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4A56B-724E-4087-845A-AE1B1ADEF3F5}" type="slidenum">
              <a:rPr lang="en-GB" smtClean="0">
                <a:solidFill>
                  <a:prstClr val="black"/>
                </a:solidFill>
              </a:rPr>
              <a:pPr/>
              <a:t>126</a:t>
            </a:fld>
            <a:endParaRPr lang="en-GB">
              <a:solidFill>
                <a:prstClr val="black"/>
              </a:solidFill>
            </a:endParaRPr>
          </a:p>
        </p:txBody>
      </p:sp>
    </p:spTree>
    <p:extLst>
      <p:ext uri="{BB962C8B-B14F-4D97-AF65-F5344CB8AC3E}">
        <p14:creationId xmlns:p14="http://schemas.microsoft.com/office/powerpoint/2010/main" val="169213058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1414A56B-724E-4087-845A-AE1B1ADEF3F5}" type="slidenum">
              <a:rPr lang="en-GB" smtClean="0">
                <a:solidFill>
                  <a:prstClr val="black"/>
                </a:solidFill>
              </a:rPr>
              <a:pPr>
                <a:defRPr/>
              </a:pPr>
              <a:t>127</a:t>
            </a:fld>
            <a:endParaRPr lang="en-GB">
              <a:solidFill>
                <a:prstClr val="black"/>
              </a:solidFill>
            </a:endParaRPr>
          </a:p>
        </p:txBody>
      </p:sp>
    </p:spTree>
    <p:extLst>
      <p:ext uri="{BB962C8B-B14F-4D97-AF65-F5344CB8AC3E}">
        <p14:creationId xmlns:p14="http://schemas.microsoft.com/office/powerpoint/2010/main" val="392845447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4A56B-724E-4087-845A-AE1B1ADEF3F5}" type="slidenum">
              <a:rPr lang="en-GB" smtClean="0">
                <a:solidFill>
                  <a:prstClr val="black"/>
                </a:solidFill>
              </a:rPr>
              <a:pPr/>
              <a:t>128</a:t>
            </a:fld>
            <a:endParaRPr lang="en-GB">
              <a:solidFill>
                <a:prstClr val="black"/>
              </a:solidFill>
            </a:endParaRPr>
          </a:p>
        </p:txBody>
      </p:sp>
    </p:spTree>
    <p:extLst>
      <p:ext uri="{BB962C8B-B14F-4D97-AF65-F5344CB8AC3E}">
        <p14:creationId xmlns:p14="http://schemas.microsoft.com/office/powerpoint/2010/main" val="169213058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4A56B-724E-4087-845A-AE1B1ADEF3F5}" type="slidenum">
              <a:rPr lang="en-GB" smtClean="0">
                <a:solidFill>
                  <a:prstClr val="black"/>
                </a:solidFill>
              </a:rPr>
              <a:pPr/>
              <a:t>130</a:t>
            </a:fld>
            <a:endParaRPr lang="en-GB">
              <a:solidFill>
                <a:prstClr val="black"/>
              </a:solidFill>
            </a:endParaRPr>
          </a:p>
        </p:txBody>
      </p:sp>
    </p:spTree>
    <p:extLst>
      <p:ext uri="{BB962C8B-B14F-4D97-AF65-F5344CB8AC3E}">
        <p14:creationId xmlns:p14="http://schemas.microsoft.com/office/powerpoint/2010/main" val="169213058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4A56B-724E-4087-845A-AE1B1ADEF3F5}" type="slidenum">
              <a:rPr lang="en-GB" smtClean="0">
                <a:solidFill>
                  <a:prstClr val="black"/>
                </a:solidFill>
              </a:rPr>
              <a:pPr/>
              <a:t>131</a:t>
            </a:fld>
            <a:endParaRPr lang="en-GB">
              <a:solidFill>
                <a:prstClr val="black"/>
              </a:solidFill>
            </a:endParaRPr>
          </a:p>
        </p:txBody>
      </p:sp>
    </p:spTree>
    <p:extLst>
      <p:ext uri="{BB962C8B-B14F-4D97-AF65-F5344CB8AC3E}">
        <p14:creationId xmlns:p14="http://schemas.microsoft.com/office/powerpoint/2010/main" val="1692130581"/>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4A56B-724E-4087-845A-AE1B1ADEF3F5}" type="slidenum">
              <a:rPr lang="en-GB" smtClean="0">
                <a:solidFill>
                  <a:prstClr val="black"/>
                </a:solidFill>
              </a:rPr>
              <a:pPr/>
              <a:t>132</a:t>
            </a:fld>
            <a:endParaRPr lang="en-GB">
              <a:solidFill>
                <a:prstClr val="black"/>
              </a:solidFill>
            </a:endParaRPr>
          </a:p>
        </p:txBody>
      </p:sp>
    </p:spTree>
    <p:extLst>
      <p:ext uri="{BB962C8B-B14F-4D97-AF65-F5344CB8AC3E}">
        <p14:creationId xmlns:p14="http://schemas.microsoft.com/office/powerpoint/2010/main" val="1692130581"/>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1414A56B-724E-4087-845A-AE1B1ADEF3F5}" type="slidenum">
              <a:rPr lang="en-GB" smtClean="0">
                <a:solidFill>
                  <a:prstClr val="black"/>
                </a:solidFill>
              </a:rPr>
              <a:pPr>
                <a:defRPr/>
              </a:pPr>
              <a:t>133</a:t>
            </a:fld>
            <a:endParaRPr lang="en-GB">
              <a:solidFill>
                <a:prstClr val="black"/>
              </a:solidFill>
            </a:endParaRPr>
          </a:p>
        </p:txBody>
      </p:sp>
    </p:spTree>
    <p:extLst>
      <p:ext uri="{BB962C8B-B14F-4D97-AF65-F5344CB8AC3E}">
        <p14:creationId xmlns:p14="http://schemas.microsoft.com/office/powerpoint/2010/main" val="24659277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4A56B-724E-4087-845A-AE1B1ADEF3F5}" type="slidenum">
              <a:rPr lang="en-GB" smtClean="0">
                <a:solidFill>
                  <a:prstClr val="black"/>
                </a:solidFill>
              </a:rPr>
              <a:pPr/>
              <a:t>27</a:t>
            </a:fld>
            <a:endParaRPr lang="en-GB">
              <a:solidFill>
                <a:prstClr val="black"/>
              </a:solidFill>
            </a:endParaRPr>
          </a:p>
        </p:txBody>
      </p:sp>
    </p:spTree>
    <p:extLst>
      <p:ext uri="{BB962C8B-B14F-4D97-AF65-F5344CB8AC3E}">
        <p14:creationId xmlns:p14="http://schemas.microsoft.com/office/powerpoint/2010/main" val="1692130581"/>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4A56B-724E-4087-845A-AE1B1ADEF3F5}" type="slidenum">
              <a:rPr lang="en-GB" smtClean="0">
                <a:solidFill>
                  <a:prstClr val="black"/>
                </a:solidFill>
              </a:rPr>
              <a:pPr/>
              <a:t>134</a:t>
            </a:fld>
            <a:endParaRPr lang="en-GB">
              <a:solidFill>
                <a:prstClr val="black"/>
              </a:solidFill>
            </a:endParaRPr>
          </a:p>
        </p:txBody>
      </p:sp>
    </p:spTree>
    <p:extLst>
      <p:ext uri="{BB962C8B-B14F-4D97-AF65-F5344CB8AC3E}">
        <p14:creationId xmlns:p14="http://schemas.microsoft.com/office/powerpoint/2010/main" val="1692130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4A56B-724E-4087-845A-AE1B1ADEF3F5}" type="slidenum">
              <a:rPr lang="en-GB" smtClean="0">
                <a:solidFill>
                  <a:prstClr val="black"/>
                </a:solidFill>
              </a:rPr>
              <a:pPr/>
              <a:t>29</a:t>
            </a:fld>
            <a:endParaRPr lang="en-GB">
              <a:solidFill>
                <a:prstClr val="black"/>
              </a:solidFill>
            </a:endParaRPr>
          </a:p>
        </p:txBody>
      </p:sp>
    </p:spTree>
    <p:extLst>
      <p:ext uri="{BB962C8B-B14F-4D97-AF65-F5344CB8AC3E}">
        <p14:creationId xmlns:p14="http://schemas.microsoft.com/office/powerpoint/2010/main" val="16921305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4A56B-724E-4087-845A-AE1B1ADEF3F5}" type="slidenum">
              <a:rPr lang="en-GB" smtClean="0">
                <a:solidFill>
                  <a:prstClr val="black"/>
                </a:solidFill>
              </a:rPr>
              <a:pPr/>
              <a:t>32</a:t>
            </a:fld>
            <a:endParaRPr lang="en-GB">
              <a:solidFill>
                <a:prstClr val="black"/>
              </a:solidFill>
            </a:endParaRPr>
          </a:p>
        </p:txBody>
      </p:sp>
    </p:spTree>
    <p:extLst>
      <p:ext uri="{BB962C8B-B14F-4D97-AF65-F5344CB8AC3E}">
        <p14:creationId xmlns:p14="http://schemas.microsoft.com/office/powerpoint/2010/main" val="1692130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7.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F18CA25-7462-4C82-B59E-32447C89C702}" type="datetime1">
              <a:rPr lang="en-GB" smtClean="0"/>
              <a:t>01/03/2017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6732240" y="6309320"/>
            <a:ext cx="2133600" cy="365125"/>
          </a:xfrm>
        </p:spPr>
        <p:txBody>
          <a:bodyPr/>
          <a:lstStyle/>
          <a:p>
            <a:fld id="{C4009609-DC48-4DDF-96FA-41A39884BE33}" type="slidenum">
              <a:rPr lang="en-GB" smtClean="0"/>
              <a:t>‹#›</a:t>
            </a:fld>
            <a:endParaRPr lang="en-GB"/>
          </a:p>
        </p:txBody>
      </p:sp>
    </p:spTree>
    <p:extLst>
      <p:ext uri="{BB962C8B-B14F-4D97-AF65-F5344CB8AC3E}">
        <p14:creationId xmlns:p14="http://schemas.microsoft.com/office/powerpoint/2010/main" val="3032358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4F4824-ED44-4E45-846E-55EE9891B252}" type="datetime1">
              <a:rPr lang="en-GB" smtClean="0">
                <a:solidFill>
                  <a:prstClr val="black">
                    <a:tint val="75000"/>
                  </a:prstClr>
                </a:solidFill>
              </a:rPr>
              <a:t>01/03/2017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4009609-DC48-4DDF-96FA-41A39884BE3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7066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DBFFE1C-A894-4EA1-96E8-6F613A93E6C7}" type="datetime1">
              <a:rPr lang="en-GB" smtClean="0">
                <a:solidFill>
                  <a:prstClr val="black">
                    <a:tint val="75000"/>
                  </a:prstClr>
                </a:solidFill>
              </a:rPr>
              <a:t>01/03/2017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4009609-DC48-4DDF-96FA-41A39884BE3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738241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3B93FCF-0DFF-49BC-AD91-38014F6A4481}" type="datetime1">
              <a:rPr lang="en-GB" smtClean="0">
                <a:solidFill>
                  <a:prstClr val="black">
                    <a:tint val="75000"/>
                  </a:prstClr>
                </a:solidFill>
              </a:rPr>
              <a:t>01/03/2017</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C4009609-DC48-4DDF-96FA-41A39884BE3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037181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B885F10-113B-46B9-A3EE-714E8F3AD376}" type="datetime1">
              <a:rPr lang="en-GB" smtClean="0">
                <a:solidFill>
                  <a:prstClr val="black">
                    <a:tint val="75000"/>
                  </a:prstClr>
                </a:solidFill>
              </a:rPr>
              <a:t>01/03/2017</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C4009609-DC48-4DDF-96FA-41A39884BE3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609297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9AB0FB-D9FD-4A99-A349-0A8EB0050F86}" type="datetime1">
              <a:rPr lang="en-GB" smtClean="0">
                <a:solidFill>
                  <a:prstClr val="black">
                    <a:tint val="75000"/>
                  </a:prstClr>
                </a:solidFill>
              </a:rPr>
              <a:t>01/03/2017</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C4009609-DC48-4DDF-96FA-41A39884BE3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004725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FE73AE8-9DD1-45C2-9A65-36E41CD50176}" type="datetime1">
              <a:rPr lang="en-GB" smtClean="0">
                <a:solidFill>
                  <a:prstClr val="black">
                    <a:tint val="75000"/>
                  </a:prstClr>
                </a:solidFill>
              </a:rPr>
              <a:t>01/03/2017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4009609-DC48-4DDF-96FA-41A39884BE3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951831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6F9FCB3-DBAA-4B81-911C-AF90025657CE}" type="datetime1">
              <a:rPr lang="en-GB" smtClean="0">
                <a:solidFill>
                  <a:prstClr val="black">
                    <a:tint val="75000"/>
                  </a:prstClr>
                </a:solidFill>
              </a:rPr>
              <a:t>01/03/2017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4009609-DC48-4DDF-96FA-41A39884BE3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806682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C71FFE8-5CC0-4E36-9D02-10CED3FB54D8}" type="datetime1">
              <a:rPr lang="en-GB" smtClean="0">
                <a:solidFill>
                  <a:prstClr val="black">
                    <a:tint val="75000"/>
                  </a:prstClr>
                </a:solidFill>
              </a:rPr>
              <a:t>01/03/2017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4009609-DC48-4DDF-96FA-41A39884BE3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811163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3EAE030-2DD4-4DBF-9B55-14227C4563E6}" type="datetime1">
              <a:rPr lang="en-GB" smtClean="0">
                <a:solidFill>
                  <a:prstClr val="black">
                    <a:tint val="75000"/>
                  </a:prstClr>
                </a:solidFill>
              </a:rPr>
              <a:t>01/03/2017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4009609-DC48-4DDF-96FA-41A39884BE3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046744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772D73C-BE5F-4507-8FAB-BCD77FE9EE80}" type="datetimeFigureOut">
              <a:rPr lang="en-GB" smtClean="0"/>
              <a:pPr/>
              <a:t>01/03/2017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009609-DC48-4DDF-96FA-41A39884BE33}" type="slidenum">
              <a:rPr lang="en-GB" smtClean="0"/>
              <a:pPr/>
              <a:t>‹#›</a:t>
            </a:fld>
            <a:endParaRPr lang="en-GB"/>
          </a:p>
        </p:txBody>
      </p:sp>
    </p:spTree>
    <p:extLst>
      <p:ext uri="{BB962C8B-B14F-4D97-AF65-F5344CB8AC3E}">
        <p14:creationId xmlns:p14="http://schemas.microsoft.com/office/powerpoint/2010/main" val="3860772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EF5204E-8876-4ED8-A717-4CDCD2BDB307}" type="datetime1">
              <a:rPr lang="en-GB" smtClean="0"/>
              <a:t>01/03/2017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009609-DC48-4DDF-96FA-41A39884BE33}" type="slidenum">
              <a:rPr lang="en-GB" smtClean="0"/>
              <a:t>‹#›</a:t>
            </a:fld>
            <a:endParaRPr lang="en-GB"/>
          </a:p>
        </p:txBody>
      </p:sp>
    </p:spTree>
    <p:extLst>
      <p:ext uri="{BB962C8B-B14F-4D97-AF65-F5344CB8AC3E}">
        <p14:creationId xmlns:p14="http://schemas.microsoft.com/office/powerpoint/2010/main" val="34630921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772D73C-BE5F-4507-8FAB-BCD77FE9EE80}" type="datetimeFigureOut">
              <a:rPr lang="en-GB" smtClean="0"/>
              <a:pPr/>
              <a:t>01/03/2017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009609-DC48-4DDF-96FA-41A39884BE33}" type="slidenum">
              <a:rPr lang="en-GB" smtClean="0"/>
              <a:pPr/>
              <a:t>‹#›</a:t>
            </a:fld>
            <a:endParaRPr lang="en-GB"/>
          </a:p>
        </p:txBody>
      </p:sp>
    </p:spTree>
    <p:extLst>
      <p:ext uri="{BB962C8B-B14F-4D97-AF65-F5344CB8AC3E}">
        <p14:creationId xmlns:p14="http://schemas.microsoft.com/office/powerpoint/2010/main" val="39220158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72D73C-BE5F-4507-8FAB-BCD77FE9EE80}" type="datetimeFigureOut">
              <a:rPr lang="en-GB" smtClean="0"/>
              <a:pPr/>
              <a:t>01/03/2017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009609-DC48-4DDF-96FA-41A39884BE33}" type="slidenum">
              <a:rPr lang="en-GB" smtClean="0"/>
              <a:pPr/>
              <a:t>‹#›</a:t>
            </a:fld>
            <a:endParaRPr lang="en-GB"/>
          </a:p>
        </p:txBody>
      </p:sp>
    </p:spTree>
    <p:extLst>
      <p:ext uri="{BB962C8B-B14F-4D97-AF65-F5344CB8AC3E}">
        <p14:creationId xmlns:p14="http://schemas.microsoft.com/office/powerpoint/2010/main" val="31537495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772D73C-BE5F-4507-8FAB-BCD77FE9EE80}" type="datetimeFigureOut">
              <a:rPr lang="en-GB" smtClean="0"/>
              <a:pPr/>
              <a:t>01/03/2017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009609-DC48-4DDF-96FA-41A39884BE33}" type="slidenum">
              <a:rPr lang="en-GB" smtClean="0"/>
              <a:pPr/>
              <a:t>‹#›</a:t>
            </a:fld>
            <a:endParaRPr lang="en-GB"/>
          </a:p>
        </p:txBody>
      </p:sp>
    </p:spTree>
    <p:extLst>
      <p:ext uri="{BB962C8B-B14F-4D97-AF65-F5344CB8AC3E}">
        <p14:creationId xmlns:p14="http://schemas.microsoft.com/office/powerpoint/2010/main" val="33000068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772D73C-BE5F-4507-8FAB-BCD77FE9EE80}" type="datetimeFigureOut">
              <a:rPr lang="en-GB" smtClean="0"/>
              <a:pPr/>
              <a:t>01/03/2017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4009609-DC48-4DDF-96FA-41A39884BE33}" type="slidenum">
              <a:rPr lang="en-GB" smtClean="0"/>
              <a:pPr/>
              <a:t>‹#›</a:t>
            </a:fld>
            <a:endParaRPr lang="en-GB"/>
          </a:p>
        </p:txBody>
      </p:sp>
    </p:spTree>
    <p:extLst>
      <p:ext uri="{BB962C8B-B14F-4D97-AF65-F5344CB8AC3E}">
        <p14:creationId xmlns:p14="http://schemas.microsoft.com/office/powerpoint/2010/main" val="40445596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772D73C-BE5F-4507-8FAB-BCD77FE9EE80}" type="datetimeFigureOut">
              <a:rPr lang="en-GB" smtClean="0"/>
              <a:pPr/>
              <a:t>01/03/2017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4009609-DC48-4DDF-96FA-41A39884BE33}" type="slidenum">
              <a:rPr lang="en-GB" smtClean="0"/>
              <a:pPr/>
              <a:t>‹#›</a:t>
            </a:fld>
            <a:endParaRPr lang="en-GB"/>
          </a:p>
        </p:txBody>
      </p:sp>
    </p:spTree>
    <p:extLst>
      <p:ext uri="{BB962C8B-B14F-4D97-AF65-F5344CB8AC3E}">
        <p14:creationId xmlns:p14="http://schemas.microsoft.com/office/powerpoint/2010/main" val="247853867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72D73C-BE5F-4507-8FAB-BCD77FE9EE80}" type="datetimeFigureOut">
              <a:rPr lang="en-GB" smtClean="0"/>
              <a:pPr/>
              <a:t>01/03/2017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4009609-DC48-4DDF-96FA-41A39884BE33}" type="slidenum">
              <a:rPr lang="en-GB" smtClean="0"/>
              <a:pPr/>
              <a:t>‹#›</a:t>
            </a:fld>
            <a:endParaRPr lang="en-GB"/>
          </a:p>
        </p:txBody>
      </p:sp>
    </p:spTree>
    <p:extLst>
      <p:ext uri="{BB962C8B-B14F-4D97-AF65-F5344CB8AC3E}">
        <p14:creationId xmlns:p14="http://schemas.microsoft.com/office/powerpoint/2010/main" val="30220311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72D73C-BE5F-4507-8FAB-BCD77FE9EE80}" type="datetimeFigureOut">
              <a:rPr lang="en-GB" smtClean="0"/>
              <a:pPr/>
              <a:t>01/03/2017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009609-DC48-4DDF-96FA-41A39884BE33}" type="slidenum">
              <a:rPr lang="en-GB" smtClean="0"/>
              <a:pPr/>
              <a:t>‹#›</a:t>
            </a:fld>
            <a:endParaRPr lang="en-GB"/>
          </a:p>
        </p:txBody>
      </p:sp>
    </p:spTree>
    <p:extLst>
      <p:ext uri="{BB962C8B-B14F-4D97-AF65-F5344CB8AC3E}">
        <p14:creationId xmlns:p14="http://schemas.microsoft.com/office/powerpoint/2010/main" val="20336184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72D73C-BE5F-4507-8FAB-BCD77FE9EE80}" type="datetimeFigureOut">
              <a:rPr lang="en-GB" smtClean="0"/>
              <a:pPr/>
              <a:t>01/03/2017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009609-DC48-4DDF-96FA-41A39884BE33}" type="slidenum">
              <a:rPr lang="en-GB" smtClean="0"/>
              <a:pPr/>
              <a:t>‹#›</a:t>
            </a:fld>
            <a:endParaRPr lang="en-GB"/>
          </a:p>
        </p:txBody>
      </p:sp>
    </p:spTree>
    <p:extLst>
      <p:ext uri="{BB962C8B-B14F-4D97-AF65-F5344CB8AC3E}">
        <p14:creationId xmlns:p14="http://schemas.microsoft.com/office/powerpoint/2010/main" val="308683806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772D73C-BE5F-4507-8FAB-BCD77FE9EE80}" type="datetimeFigureOut">
              <a:rPr lang="en-GB" smtClean="0"/>
              <a:pPr/>
              <a:t>01/03/2017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009609-DC48-4DDF-96FA-41A39884BE33}" type="slidenum">
              <a:rPr lang="en-GB" smtClean="0"/>
              <a:pPr/>
              <a:t>‹#›</a:t>
            </a:fld>
            <a:endParaRPr lang="en-GB"/>
          </a:p>
        </p:txBody>
      </p:sp>
    </p:spTree>
    <p:extLst>
      <p:ext uri="{BB962C8B-B14F-4D97-AF65-F5344CB8AC3E}">
        <p14:creationId xmlns:p14="http://schemas.microsoft.com/office/powerpoint/2010/main" val="21377855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772D73C-BE5F-4507-8FAB-BCD77FE9EE80}" type="datetimeFigureOut">
              <a:rPr lang="en-GB" smtClean="0"/>
              <a:pPr/>
              <a:t>01/03/2017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009609-DC48-4DDF-96FA-41A39884BE33}" type="slidenum">
              <a:rPr lang="en-GB" smtClean="0"/>
              <a:pPr/>
              <a:t>‹#›</a:t>
            </a:fld>
            <a:endParaRPr lang="en-GB"/>
          </a:p>
        </p:txBody>
      </p:sp>
    </p:spTree>
    <p:extLst>
      <p:ext uri="{BB962C8B-B14F-4D97-AF65-F5344CB8AC3E}">
        <p14:creationId xmlns:p14="http://schemas.microsoft.com/office/powerpoint/2010/main" val="1894417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AF37FC-2614-4E82-98C7-21A3B1D045E8}" type="datetime1">
              <a:rPr lang="en-GB" smtClean="0"/>
              <a:t>01/03/2017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009609-DC48-4DDF-96FA-41A39884BE33}" type="slidenum">
              <a:rPr lang="en-GB" smtClean="0"/>
              <a:t>‹#›</a:t>
            </a:fld>
            <a:endParaRPr lang="en-GB"/>
          </a:p>
        </p:txBody>
      </p:sp>
    </p:spTree>
    <p:extLst>
      <p:ext uri="{BB962C8B-B14F-4D97-AF65-F5344CB8AC3E}">
        <p14:creationId xmlns:p14="http://schemas.microsoft.com/office/powerpoint/2010/main" val="349264663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F18CA25-7462-4C82-B59E-32447C89C702}" type="datetime1">
              <a:rPr lang="en-GB" smtClean="0">
                <a:solidFill>
                  <a:prstClr val="black">
                    <a:tint val="75000"/>
                  </a:prstClr>
                </a:solidFill>
              </a:rPr>
              <a:pPr/>
              <a:t>01/03/2017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a:xfrm>
            <a:off x="6732240" y="6309320"/>
            <a:ext cx="2133600" cy="365125"/>
          </a:xfrm>
        </p:spPr>
        <p:txBody>
          <a:bodyPr/>
          <a:lstStyle/>
          <a:p>
            <a:fld id="{C4009609-DC48-4DDF-96FA-41A39884BE3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435335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EF5204E-8876-4ED8-A717-4CDCD2BDB307}" type="datetime1">
              <a:rPr lang="en-GB" smtClean="0">
                <a:solidFill>
                  <a:prstClr val="black">
                    <a:tint val="75000"/>
                  </a:prstClr>
                </a:solidFill>
              </a:rPr>
              <a:pPr/>
              <a:t>01/03/2017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4009609-DC48-4DDF-96FA-41A39884BE3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0152289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AF37FC-2614-4E82-98C7-21A3B1D045E8}" type="datetime1">
              <a:rPr lang="en-GB" smtClean="0">
                <a:solidFill>
                  <a:prstClr val="black">
                    <a:tint val="75000"/>
                  </a:prstClr>
                </a:solidFill>
              </a:rPr>
              <a:pPr/>
              <a:t>01/03/2017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4009609-DC48-4DDF-96FA-41A39884BE3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883312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F6B4427-BB9C-4189-8600-5890372B50D9}" type="datetime1">
              <a:rPr lang="en-GB" smtClean="0">
                <a:solidFill>
                  <a:prstClr val="black">
                    <a:tint val="75000"/>
                  </a:prstClr>
                </a:solidFill>
              </a:rPr>
              <a:pPr/>
              <a:t>01/03/2017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4009609-DC48-4DDF-96FA-41A39884BE3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4391909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46210B7-937A-4975-82CD-C3726064B96A}" type="datetime1">
              <a:rPr lang="en-GB" smtClean="0">
                <a:solidFill>
                  <a:prstClr val="black">
                    <a:tint val="75000"/>
                  </a:prstClr>
                </a:solidFill>
              </a:rPr>
              <a:pPr/>
              <a:t>01/03/2017</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C4009609-DC48-4DDF-96FA-41A39884BE3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0339034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F5D035E-CD00-4D53-978C-AC08F099C89B}" type="datetime1">
              <a:rPr lang="en-GB" smtClean="0">
                <a:solidFill>
                  <a:prstClr val="black">
                    <a:tint val="75000"/>
                  </a:prstClr>
                </a:solidFill>
              </a:rPr>
              <a:pPr/>
              <a:t>01/03/2017</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C4009609-DC48-4DDF-96FA-41A39884BE3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4794877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6D8916-DE08-4BB8-A727-58A25F124944}" type="datetime1">
              <a:rPr lang="en-GB" smtClean="0">
                <a:solidFill>
                  <a:prstClr val="black">
                    <a:tint val="75000"/>
                  </a:prstClr>
                </a:solidFill>
              </a:rPr>
              <a:pPr/>
              <a:t>01/03/2017</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lvl1pPr>
              <a:defRPr b="1"/>
            </a:lvl1pPr>
          </a:lstStyle>
          <a:p>
            <a:fld id="{C4009609-DC48-4DDF-96FA-41A39884BE33}"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0553775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F18CA25-7462-4C82-B59E-32447C89C702}" type="datetime1">
              <a:rPr lang="en-GB" smtClean="0">
                <a:solidFill>
                  <a:prstClr val="black">
                    <a:tint val="75000"/>
                  </a:prstClr>
                </a:solidFill>
              </a:rPr>
              <a:pPr/>
              <a:t>01/03/2017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a:xfrm>
            <a:off x="6732240" y="6309320"/>
            <a:ext cx="2133600" cy="365125"/>
          </a:xfrm>
        </p:spPr>
        <p:txBody>
          <a:bodyPr/>
          <a:lstStyle/>
          <a:p>
            <a:fld id="{C4009609-DC48-4DDF-96FA-41A39884BE3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78094972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EF5204E-8876-4ED8-A717-4CDCD2BDB307}" type="datetime1">
              <a:rPr lang="en-GB" smtClean="0">
                <a:solidFill>
                  <a:prstClr val="black">
                    <a:tint val="75000"/>
                  </a:prstClr>
                </a:solidFill>
              </a:rPr>
              <a:pPr/>
              <a:t>01/03/2017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4009609-DC48-4DDF-96FA-41A39884BE3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7180833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AF37FC-2614-4E82-98C7-21A3B1D045E8}" type="datetime1">
              <a:rPr lang="en-GB" smtClean="0">
                <a:solidFill>
                  <a:prstClr val="black">
                    <a:tint val="75000"/>
                  </a:prstClr>
                </a:solidFill>
              </a:rPr>
              <a:pPr/>
              <a:t>01/03/2017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4009609-DC48-4DDF-96FA-41A39884BE3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96483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F6B4427-BB9C-4189-8600-5890372B50D9}" type="datetime1">
              <a:rPr lang="en-GB" smtClean="0"/>
              <a:t>01/03/2017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009609-DC48-4DDF-96FA-41A39884BE33}" type="slidenum">
              <a:rPr lang="en-GB" smtClean="0"/>
              <a:t>‹#›</a:t>
            </a:fld>
            <a:endParaRPr lang="en-GB"/>
          </a:p>
        </p:txBody>
      </p:sp>
    </p:spTree>
    <p:extLst>
      <p:ext uri="{BB962C8B-B14F-4D97-AF65-F5344CB8AC3E}">
        <p14:creationId xmlns:p14="http://schemas.microsoft.com/office/powerpoint/2010/main" val="31648548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F6B4427-BB9C-4189-8600-5890372B50D9}" type="datetime1">
              <a:rPr lang="en-GB" smtClean="0">
                <a:solidFill>
                  <a:prstClr val="black">
                    <a:tint val="75000"/>
                  </a:prstClr>
                </a:solidFill>
              </a:rPr>
              <a:pPr/>
              <a:t>01/03/2017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4009609-DC48-4DDF-96FA-41A39884BE3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6916018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46210B7-937A-4975-82CD-C3726064B96A}" type="datetime1">
              <a:rPr lang="en-GB" smtClean="0">
                <a:solidFill>
                  <a:prstClr val="black">
                    <a:tint val="75000"/>
                  </a:prstClr>
                </a:solidFill>
              </a:rPr>
              <a:pPr/>
              <a:t>01/03/2017</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C4009609-DC48-4DDF-96FA-41A39884BE3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1295833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F5D035E-CD00-4D53-978C-AC08F099C89B}" type="datetime1">
              <a:rPr lang="en-GB" smtClean="0">
                <a:solidFill>
                  <a:prstClr val="black">
                    <a:tint val="75000"/>
                  </a:prstClr>
                </a:solidFill>
              </a:rPr>
              <a:pPr/>
              <a:t>01/03/2017</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C4009609-DC48-4DDF-96FA-41A39884BE3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528343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6D8916-DE08-4BB8-A727-58A25F124944}" type="datetime1">
              <a:rPr lang="en-GB" smtClean="0">
                <a:solidFill>
                  <a:prstClr val="black">
                    <a:tint val="75000"/>
                  </a:prstClr>
                </a:solidFill>
              </a:rPr>
              <a:pPr/>
              <a:t>01/03/2017</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lvl1pPr>
              <a:defRPr b="1"/>
            </a:lvl1pPr>
          </a:lstStyle>
          <a:p>
            <a:fld id="{C4009609-DC48-4DDF-96FA-41A39884BE33}"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77571239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F18CA25-7462-4C82-B59E-32447C89C702}" type="datetime1">
              <a:rPr lang="en-GB" smtClean="0">
                <a:solidFill>
                  <a:prstClr val="black">
                    <a:tint val="75000"/>
                  </a:prstClr>
                </a:solidFill>
              </a:rPr>
              <a:pPr/>
              <a:t>01/03/2017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a:xfrm>
            <a:off x="6732240" y="6309320"/>
            <a:ext cx="2133600" cy="365125"/>
          </a:xfrm>
        </p:spPr>
        <p:txBody>
          <a:bodyPr/>
          <a:lstStyle/>
          <a:p>
            <a:fld id="{C4009609-DC48-4DDF-96FA-41A39884BE3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47177900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EF5204E-8876-4ED8-A717-4CDCD2BDB307}" type="datetime1">
              <a:rPr lang="en-GB" smtClean="0">
                <a:solidFill>
                  <a:prstClr val="black">
                    <a:tint val="75000"/>
                  </a:prstClr>
                </a:solidFill>
              </a:rPr>
              <a:pPr/>
              <a:t>01/03/2017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4009609-DC48-4DDF-96FA-41A39884BE3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4066071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AF37FC-2614-4E82-98C7-21A3B1D045E8}" type="datetime1">
              <a:rPr lang="en-GB" smtClean="0">
                <a:solidFill>
                  <a:prstClr val="black">
                    <a:tint val="75000"/>
                  </a:prstClr>
                </a:solidFill>
              </a:rPr>
              <a:pPr/>
              <a:t>01/03/2017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4009609-DC48-4DDF-96FA-41A39884BE3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51422800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F6B4427-BB9C-4189-8600-5890372B50D9}" type="datetime1">
              <a:rPr lang="en-GB" smtClean="0">
                <a:solidFill>
                  <a:prstClr val="black">
                    <a:tint val="75000"/>
                  </a:prstClr>
                </a:solidFill>
              </a:rPr>
              <a:pPr/>
              <a:t>01/03/2017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4009609-DC48-4DDF-96FA-41A39884BE3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0671627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46210B7-937A-4975-82CD-C3726064B96A}" type="datetime1">
              <a:rPr lang="en-GB" smtClean="0">
                <a:solidFill>
                  <a:prstClr val="black">
                    <a:tint val="75000"/>
                  </a:prstClr>
                </a:solidFill>
              </a:rPr>
              <a:pPr/>
              <a:t>01/03/2017</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C4009609-DC48-4DDF-96FA-41A39884BE3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0766761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F5D035E-CD00-4D53-978C-AC08F099C89B}" type="datetime1">
              <a:rPr lang="en-GB" smtClean="0">
                <a:solidFill>
                  <a:prstClr val="black">
                    <a:tint val="75000"/>
                  </a:prstClr>
                </a:solidFill>
              </a:rPr>
              <a:pPr/>
              <a:t>01/03/2017</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C4009609-DC48-4DDF-96FA-41A39884BE3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330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46210B7-937A-4975-82CD-C3726064B96A}" type="datetime1">
              <a:rPr lang="en-GB" smtClean="0"/>
              <a:t>01/03/2017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4009609-DC48-4DDF-96FA-41A39884BE33}" type="slidenum">
              <a:rPr lang="en-GB" smtClean="0"/>
              <a:t>‹#›</a:t>
            </a:fld>
            <a:endParaRPr lang="en-GB"/>
          </a:p>
        </p:txBody>
      </p:sp>
    </p:spTree>
    <p:extLst>
      <p:ext uri="{BB962C8B-B14F-4D97-AF65-F5344CB8AC3E}">
        <p14:creationId xmlns:p14="http://schemas.microsoft.com/office/powerpoint/2010/main" val="352389027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6D8916-DE08-4BB8-A727-58A25F124944}" type="datetime1">
              <a:rPr lang="en-GB" smtClean="0">
                <a:solidFill>
                  <a:prstClr val="black">
                    <a:tint val="75000"/>
                  </a:prstClr>
                </a:solidFill>
              </a:rPr>
              <a:pPr/>
              <a:t>01/03/2017</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lvl1pPr>
              <a:defRPr b="1"/>
            </a:lvl1pPr>
          </a:lstStyle>
          <a:p>
            <a:fld id="{C4009609-DC48-4DDF-96FA-41A39884BE33}"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71826777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PowerPoint.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745B36BD-8B87-674B-B37A-9F86BA08490C}" type="datetimeFigureOut">
              <a:rPr lang="en-US" smtClean="0">
                <a:solidFill>
                  <a:prstClr val="black">
                    <a:tint val="75000"/>
                  </a:prstClr>
                </a:solidFill>
              </a:rPr>
              <a:pPr/>
              <a:t>3/1/2017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E1689CA-9909-284B-B2CC-404496F9F7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0595369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745B36BD-8B87-674B-B37A-9F86BA08490C}" type="datetimeFigureOut">
              <a:rPr lang="en-US" smtClean="0">
                <a:solidFill>
                  <a:prstClr val="black">
                    <a:tint val="75000"/>
                  </a:prstClr>
                </a:solidFill>
              </a:rPr>
              <a:pPr/>
              <a:t>3/1/2017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E1689CA-9909-284B-B2CC-404496F9F7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6380539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745B36BD-8B87-674B-B37A-9F86BA08490C}" type="datetimeFigureOut">
              <a:rPr lang="en-US" smtClean="0">
                <a:solidFill>
                  <a:prstClr val="black">
                    <a:tint val="75000"/>
                  </a:prstClr>
                </a:solidFill>
              </a:rPr>
              <a:pPr/>
              <a:t>3/1/2017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E1689CA-9909-284B-B2CC-404496F9F7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6275265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745B36BD-8B87-674B-B37A-9F86BA08490C}" type="datetimeFigureOut">
              <a:rPr lang="en-US" smtClean="0">
                <a:solidFill>
                  <a:prstClr val="black">
                    <a:tint val="75000"/>
                  </a:prstClr>
                </a:solidFill>
              </a:rPr>
              <a:pPr/>
              <a:t>3/1/2017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E1689CA-9909-284B-B2CC-404496F9F7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7696183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745B36BD-8B87-674B-B37A-9F86BA08490C}" type="datetimeFigureOut">
              <a:rPr lang="en-US" smtClean="0">
                <a:solidFill>
                  <a:prstClr val="black">
                    <a:tint val="75000"/>
                  </a:prstClr>
                </a:solidFill>
              </a:rPr>
              <a:pPr/>
              <a:t>3/1/2017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E1689CA-9909-284B-B2CC-404496F9F7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8944982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745B36BD-8B87-674B-B37A-9F86BA08490C}" type="datetimeFigureOut">
              <a:rPr lang="en-US" smtClean="0">
                <a:solidFill>
                  <a:prstClr val="black">
                    <a:tint val="75000"/>
                  </a:prstClr>
                </a:solidFill>
              </a:rPr>
              <a:pPr/>
              <a:t>3/1/2017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E1689CA-9909-284B-B2CC-404496F9F7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207944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5B36BD-8B87-674B-B37A-9F86BA08490C}" type="datetimeFigureOut">
              <a:rPr lang="en-US" smtClean="0">
                <a:solidFill>
                  <a:prstClr val="black">
                    <a:tint val="75000"/>
                  </a:prstClr>
                </a:solidFill>
              </a:rPr>
              <a:pPr/>
              <a:t>3/1/2017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E1689CA-9909-284B-B2CC-404496F9F7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0979841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745B36BD-8B87-674B-B37A-9F86BA08490C}" type="datetimeFigureOut">
              <a:rPr lang="en-US" smtClean="0">
                <a:solidFill>
                  <a:prstClr val="black">
                    <a:tint val="75000"/>
                  </a:prstClr>
                </a:solidFill>
              </a:rPr>
              <a:pPr/>
              <a:t>3/1/2017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E1689CA-9909-284B-B2CC-404496F9F7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109837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745B36BD-8B87-674B-B37A-9F86BA08490C}" type="datetimeFigureOut">
              <a:rPr lang="en-US" smtClean="0">
                <a:solidFill>
                  <a:prstClr val="black">
                    <a:tint val="75000"/>
                  </a:prstClr>
                </a:solidFill>
              </a:rPr>
              <a:pPr/>
              <a:t>3/1/2017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E1689CA-9909-284B-B2CC-404496F9F7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80204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F5D035E-CD00-4D53-978C-AC08F099C89B}" type="datetime1">
              <a:rPr lang="en-GB" smtClean="0"/>
              <a:t>01/03/2017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4009609-DC48-4DDF-96FA-41A39884BE33}" type="slidenum">
              <a:rPr lang="en-GB" smtClean="0"/>
              <a:t>‹#›</a:t>
            </a:fld>
            <a:endParaRPr lang="en-GB"/>
          </a:p>
        </p:txBody>
      </p:sp>
    </p:spTree>
    <p:extLst>
      <p:ext uri="{BB962C8B-B14F-4D97-AF65-F5344CB8AC3E}">
        <p14:creationId xmlns:p14="http://schemas.microsoft.com/office/powerpoint/2010/main" val="167500949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745B36BD-8B87-674B-B37A-9F86BA08490C}" type="datetimeFigureOut">
              <a:rPr lang="en-US" smtClean="0">
                <a:solidFill>
                  <a:prstClr val="black">
                    <a:tint val="75000"/>
                  </a:prstClr>
                </a:solidFill>
              </a:rPr>
              <a:pPr/>
              <a:t>3/1/2017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E1689CA-9909-284B-B2CC-404496F9F7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4471575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745B36BD-8B87-674B-B37A-9F86BA08490C}" type="datetimeFigureOut">
              <a:rPr lang="en-US" smtClean="0">
                <a:solidFill>
                  <a:prstClr val="black">
                    <a:tint val="75000"/>
                  </a:prstClr>
                </a:solidFill>
              </a:rPr>
              <a:pPr/>
              <a:t>3/1/2017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E1689CA-9909-284B-B2CC-404496F9F7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1195741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F18CA25-7462-4C82-B59E-32447C89C702}" type="datetime1">
              <a:rPr lang="en-GB" smtClean="0">
                <a:solidFill>
                  <a:prstClr val="black">
                    <a:tint val="75000"/>
                  </a:prstClr>
                </a:solidFill>
              </a:rPr>
              <a:pPr/>
              <a:t>01/03/2017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a:xfrm>
            <a:off x="6732240" y="6309320"/>
            <a:ext cx="2133600" cy="365125"/>
          </a:xfrm>
        </p:spPr>
        <p:txBody>
          <a:bodyPr/>
          <a:lstStyle/>
          <a:p>
            <a:fld id="{C4009609-DC48-4DDF-96FA-41A39884BE3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79785990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EF5204E-8876-4ED8-A717-4CDCD2BDB307}" type="datetime1">
              <a:rPr lang="en-GB" smtClean="0">
                <a:solidFill>
                  <a:prstClr val="black">
                    <a:tint val="75000"/>
                  </a:prstClr>
                </a:solidFill>
              </a:rPr>
              <a:pPr/>
              <a:t>01/03/2017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4009609-DC48-4DDF-96FA-41A39884BE3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283259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AF37FC-2614-4E82-98C7-21A3B1D045E8}" type="datetime1">
              <a:rPr lang="en-GB" smtClean="0">
                <a:solidFill>
                  <a:prstClr val="black">
                    <a:tint val="75000"/>
                  </a:prstClr>
                </a:solidFill>
              </a:rPr>
              <a:pPr/>
              <a:t>01/03/2017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4009609-DC48-4DDF-96FA-41A39884BE3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25754978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F6B4427-BB9C-4189-8600-5890372B50D9}" type="datetime1">
              <a:rPr lang="en-GB" smtClean="0">
                <a:solidFill>
                  <a:prstClr val="black">
                    <a:tint val="75000"/>
                  </a:prstClr>
                </a:solidFill>
              </a:rPr>
              <a:pPr/>
              <a:t>01/03/2017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4009609-DC48-4DDF-96FA-41A39884BE3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1719200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46210B7-937A-4975-82CD-C3726064B96A}" type="datetime1">
              <a:rPr lang="en-GB" smtClean="0">
                <a:solidFill>
                  <a:prstClr val="black">
                    <a:tint val="75000"/>
                  </a:prstClr>
                </a:solidFill>
              </a:rPr>
              <a:pPr/>
              <a:t>01/03/2017</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C4009609-DC48-4DDF-96FA-41A39884BE3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6298968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F5D035E-CD00-4D53-978C-AC08F099C89B}" type="datetime1">
              <a:rPr lang="en-GB" smtClean="0">
                <a:solidFill>
                  <a:prstClr val="black">
                    <a:tint val="75000"/>
                  </a:prstClr>
                </a:solidFill>
              </a:rPr>
              <a:pPr/>
              <a:t>01/03/2017</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C4009609-DC48-4DDF-96FA-41A39884BE3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3194547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6D8916-DE08-4BB8-A727-58A25F124944}" type="datetime1">
              <a:rPr lang="en-GB" smtClean="0">
                <a:solidFill>
                  <a:prstClr val="black">
                    <a:tint val="75000"/>
                  </a:prstClr>
                </a:solidFill>
              </a:rPr>
              <a:pPr/>
              <a:t>01/03/2017</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lvl1pPr>
              <a:defRPr b="1"/>
            </a:lvl1pPr>
          </a:lstStyle>
          <a:p>
            <a:fld id="{C4009609-DC48-4DDF-96FA-41A39884BE33}"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057935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6D8916-DE08-4BB8-A727-58A25F124944}" type="datetime1">
              <a:rPr lang="en-GB" smtClean="0"/>
              <a:t>01/03/2017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lvl1pPr>
              <a:defRPr b="1"/>
            </a:lvl1pPr>
          </a:lstStyle>
          <a:p>
            <a:fld id="{C4009609-DC48-4DDF-96FA-41A39884BE33}" type="slidenum">
              <a:rPr lang="en-GB" smtClean="0"/>
              <a:pPr/>
              <a:t>‹#›</a:t>
            </a:fld>
            <a:endParaRPr lang="en-GB" dirty="0"/>
          </a:p>
        </p:txBody>
      </p:sp>
    </p:spTree>
    <p:extLst>
      <p:ext uri="{BB962C8B-B14F-4D97-AF65-F5344CB8AC3E}">
        <p14:creationId xmlns:p14="http://schemas.microsoft.com/office/powerpoint/2010/main" val="880315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AF0942E-8A20-4A74-AE7E-67610C3A39B5}" type="datetime1">
              <a:rPr lang="en-GB" smtClean="0">
                <a:solidFill>
                  <a:prstClr val="black">
                    <a:tint val="75000"/>
                  </a:prstClr>
                </a:solidFill>
              </a:rPr>
              <a:t>01/03/2017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4009609-DC48-4DDF-96FA-41A39884BE3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04880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3AEC2CD-01BE-4D0C-B2DD-79FAC6EFC7DB}" type="datetime1">
              <a:rPr lang="en-GB" smtClean="0">
                <a:solidFill>
                  <a:prstClr val="black">
                    <a:tint val="75000"/>
                  </a:prstClr>
                </a:solidFill>
              </a:rPr>
              <a:t>01/03/2017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4009609-DC48-4DDF-96FA-41A39884BE3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433456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32.xml"/><Relationship Id="rId7" Type="http://schemas.openxmlformats.org/officeDocument/2006/relationships/slideLayout" Target="../slideLayouts/slideLayout36.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5" Type="http://schemas.openxmlformats.org/officeDocument/2006/relationships/slideLayout" Target="../slideLayouts/slideLayout34.xml"/><Relationship Id="rId4" Type="http://schemas.openxmlformats.org/officeDocument/2006/relationships/slideLayout" Target="../slideLayouts/slideLayout33.xml"/></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39.xml"/><Relationship Id="rId7" Type="http://schemas.openxmlformats.org/officeDocument/2006/relationships/slideLayout" Target="../slideLayouts/slideLayout43.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5" Type="http://schemas.openxmlformats.org/officeDocument/2006/relationships/slideLayout" Target="../slideLayouts/slideLayout41.xml"/><Relationship Id="rId4" Type="http://schemas.openxmlformats.org/officeDocument/2006/relationships/slideLayout" Target="../slideLayouts/slideLayout40.xml"/></Relationships>
</file>

<file path=ppt/slideMasters/_rels/slideMaster6.xml.rels><?xml version="1.0" encoding="UTF-8" standalone="yes"?>
<Relationships xmlns="http://schemas.openxmlformats.org/package/2006/relationships"><Relationship Id="rId8" Type="http://schemas.openxmlformats.org/officeDocument/2006/relationships/theme" Target="../theme/theme6.xml"/><Relationship Id="rId3" Type="http://schemas.openxmlformats.org/officeDocument/2006/relationships/slideLayout" Target="../slideLayouts/slideLayout46.xml"/><Relationship Id="rId7" Type="http://schemas.openxmlformats.org/officeDocument/2006/relationships/slideLayout" Target="../slideLayouts/slideLayout50.xml"/><Relationship Id="rId2" Type="http://schemas.openxmlformats.org/officeDocument/2006/relationships/slideLayout" Target="../slideLayouts/slideLayout45.xml"/><Relationship Id="rId1" Type="http://schemas.openxmlformats.org/officeDocument/2006/relationships/slideLayout" Target="../slideLayouts/slideLayout44.xml"/><Relationship Id="rId6" Type="http://schemas.openxmlformats.org/officeDocument/2006/relationships/slideLayout" Target="../slideLayouts/slideLayout49.xml"/><Relationship Id="rId5" Type="http://schemas.openxmlformats.org/officeDocument/2006/relationships/slideLayout" Target="../slideLayouts/slideLayout48.xml"/><Relationship Id="rId4" Type="http://schemas.openxmlformats.org/officeDocument/2006/relationships/slideLayout" Target="../slideLayouts/slideLayout47.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58.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theme" Target="../theme/theme7.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s>
</file>

<file path=ppt/slideMasters/_rels/slideMaster8.xml.rels><?xml version="1.0" encoding="UTF-8" standalone="yes"?>
<Relationships xmlns="http://schemas.openxmlformats.org/package/2006/relationships"><Relationship Id="rId8" Type="http://schemas.openxmlformats.org/officeDocument/2006/relationships/theme" Target="../theme/theme8.xml"/><Relationship Id="rId3" Type="http://schemas.openxmlformats.org/officeDocument/2006/relationships/slideLayout" Target="../slideLayouts/slideLayout64.xml"/><Relationship Id="rId7" Type="http://schemas.openxmlformats.org/officeDocument/2006/relationships/slideLayout" Target="../slideLayouts/slideLayout68.xml"/><Relationship Id="rId2" Type="http://schemas.openxmlformats.org/officeDocument/2006/relationships/slideLayout" Target="../slideLayouts/slideLayout63.xml"/><Relationship Id="rId1" Type="http://schemas.openxmlformats.org/officeDocument/2006/relationships/slideLayout" Target="../slideLayouts/slideLayout62.xml"/><Relationship Id="rId6" Type="http://schemas.openxmlformats.org/officeDocument/2006/relationships/slideLayout" Target="../slideLayouts/slideLayout67.xml"/><Relationship Id="rId5" Type="http://schemas.openxmlformats.org/officeDocument/2006/relationships/slideLayout" Target="../slideLayouts/slideLayout66.xml"/><Relationship Id="rId4" Type="http://schemas.openxmlformats.org/officeDocument/2006/relationships/slideLayout" Target="../slideLayouts/slideLayout6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710651-4A6C-4405-8E7E-8C01CF176FDB}" type="datetime1">
              <a:rPr lang="en-GB" smtClean="0"/>
              <a:t>01/03/2017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732240" y="6381328"/>
            <a:ext cx="2133600" cy="365125"/>
          </a:xfrm>
          <a:prstGeom prst="rect">
            <a:avLst/>
          </a:prstGeom>
        </p:spPr>
        <p:txBody>
          <a:bodyPr vert="horz" lIns="91440" tIns="45720" rIns="91440" bIns="45720" rtlCol="0" anchor="ctr"/>
          <a:lstStyle>
            <a:lvl1pPr algn="r">
              <a:defRPr sz="1200" b="1">
                <a:solidFill>
                  <a:schemeClr val="tx1">
                    <a:tint val="75000"/>
                  </a:schemeClr>
                </a:solidFill>
              </a:defRPr>
            </a:lvl1pPr>
          </a:lstStyle>
          <a:p>
            <a:fld id="{C4009609-DC48-4DDF-96FA-41A39884BE33}" type="slidenum">
              <a:rPr lang="en-GB" smtClean="0"/>
              <a:pPr/>
              <a:t>‹#›</a:t>
            </a:fld>
            <a:endParaRPr lang="en-GB" dirty="0"/>
          </a:p>
        </p:txBody>
      </p:sp>
    </p:spTree>
    <p:extLst>
      <p:ext uri="{BB962C8B-B14F-4D97-AF65-F5344CB8AC3E}">
        <p14:creationId xmlns:p14="http://schemas.microsoft.com/office/powerpoint/2010/main" val="29692048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72A309-1D52-4E0C-AD6D-A9AFC89152F6}" type="datetime1">
              <a:rPr lang="en-GB" smtClean="0">
                <a:solidFill>
                  <a:prstClr val="black">
                    <a:tint val="75000"/>
                  </a:prstClr>
                </a:solidFill>
              </a:rPr>
              <a:t>01/03/2017</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009609-DC48-4DDF-96FA-41A39884BE3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558607401"/>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72D73C-BE5F-4507-8FAB-BCD77FE9EE80}" type="datetimeFigureOut">
              <a:rPr lang="en-GB" smtClean="0"/>
              <a:pPr/>
              <a:t>01/03/2017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009609-DC48-4DDF-96FA-41A39884BE33}" type="slidenum">
              <a:rPr lang="en-GB" smtClean="0"/>
              <a:pPr/>
              <a:t>‹#›</a:t>
            </a:fld>
            <a:endParaRPr lang="en-GB"/>
          </a:p>
        </p:txBody>
      </p:sp>
    </p:spTree>
    <p:extLst>
      <p:ext uri="{BB962C8B-B14F-4D97-AF65-F5344CB8AC3E}">
        <p14:creationId xmlns:p14="http://schemas.microsoft.com/office/powerpoint/2010/main" val="3300656318"/>
      </p:ext>
    </p:extLst>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710651-4A6C-4405-8E7E-8C01CF176FDB}" type="datetime1">
              <a:rPr lang="en-GB" smtClean="0">
                <a:solidFill>
                  <a:prstClr val="black">
                    <a:tint val="75000"/>
                  </a:prstClr>
                </a:solidFill>
              </a:rPr>
              <a:pPr/>
              <a:t>01/03/2017</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732240" y="6381328"/>
            <a:ext cx="2133600" cy="365125"/>
          </a:xfrm>
          <a:prstGeom prst="rect">
            <a:avLst/>
          </a:prstGeom>
        </p:spPr>
        <p:txBody>
          <a:bodyPr vert="horz" lIns="91440" tIns="45720" rIns="91440" bIns="45720" rtlCol="0" anchor="ctr"/>
          <a:lstStyle>
            <a:lvl1pPr algn="r">
              <a:defRPr sz="1200" b="1">
                <a:solidFill>
                  <a:schemeClr val="tx1">
                    <a:tint val="75000"/>
                  </a:schemeClr>
                </a:solidFill>
              </a:defRPr>
            </a:lvl1pPr>
          </a:lstStyle>
          <a:p>
            <a:fld id="{C4009609-DC48-4DDF-96FA-41A39884BE33}"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613049999"/>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710651-4A6C-4405-8E7E-8C01CF176FDB}" type="datetime1">
              <a:rPr lang="en-GB" smtClean="0">
                <a:solidFill>
                  <a:prstClr val="black">
                    <a:tint val="75000"/>
                  </a:prstClr>
                </a:solidFill>
              </a:rPr>
              <a:pPr/>
              <a:t>01/03/2017</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732240" y="6381328"/>
            <a:ext cx="2133600" cy="365125"/>
          </a:xfrm>
          <a:prstGeom prst="rect">
            <a:avLst/>
          </a:prstGeom>
        </p:spPr>
        <p:txBody>
          <a:bodyPr vert="horz" lIns="91440" tIns="45720" rIns="91440" bIns="45720" rtlCol="0" anchor="ctr"/>
          <a:lstStyle>
            <a:lvl1pPr algn="r">
              <a:defRPr sz="1200" b="1">
                <a:solidFill>
                  <a:schemeClr val="tx1">
                    <a:tint val="75000"/>
                  </a:schemeClr>
                </a:solidFill>
              </a:defRPr>
            </a:lvl1pPr>
          </a:lstStyle>
          <a:p>
            <a:fld id="{C4009609-DC48-4DDF-96FA-41A39884BE33}"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256930634"/>
      </p:ext>
    </p:extLst>
  </p:cSld>
  <p:clrMap bg1="lt1" tx1="dk1" bg2="lt2" tx2="dk2" accent1="accent1" accent2="accent2" accent3="accent3" accent4="accent4" accent5="accent5" accent6="accent6" hlink="hlink" folHlink="folHlink"/>
  <p:sldLayoutIdLst>
    <p:sldLayoutId id="2147483851" r:id="rId1"/>
    <p:sldLayoutId id="2147483852" r:id="rId2"/>
    <p:sldLayoutId id="2147483853" r:id="rId3"/>
    <p:sldLayoutId id="2147483854" r:id="rId4"/>
    <p:sldLayoutId id="2147483855" r:id="rId5"/>
    <p:sldLayoutId id="2147483856" r:id="rId6"/>
    <p:sldLayoutId id="2147483857" r:id="rId7"/>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710651-4A6C-4405-8E7E-8C01CF176FDB}" type="datetime1">
              <a:rPr lang="en-GB" smtClean="0">
                <a:solidFill>
                  <a:prstClr val="black">
                    <a:tint val="75000"/>
                  </a:prstClr>
                </a:solidFill>
              </a:rPr>
              <a:pPr/>
              <a:t>01/03/2017</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732240" y="6381328"/>
            <a:ext cx="2133600" cy="365125"/>
          </a:xfrm>
          <a:prstGeom prst="rect">
            <a:avLst/>
          </a:prstGeom>
        </p:spPr>
        <p:txBody>
          <a:bodyPr vert="horz" lIns="91440" tIns="45720" rIns="91440" bIns="45720" rtlCol="0" anchor="ctr"/>
          <a:lstStyle>
            <a:lvl1pPr algn="r">
              <a:defRPr sz="1200" b="1">
                <a:solidFill>
                  <a:schemeClr val="tx1">
                    <a:tint val="75000"/>
                  </a:schemeClr>
                </a:solidFill>
              </a:defRPr>
            </a:lvl1pPr>
          </a:lstStyle>
          <a:p>
            <a:fld id="{C4009609-DC48-4DDF-96FA-41A39884BE33}"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799927724"/>
      </p:ext>
    </p:extLst>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745B36BD-8B87-674B-B37A-9F86BA08490C}" type="datetimeFigureOut">
              <a:rPr lang="en-US" smtClean="0">
                <a:solidFill>
                  <a:prstClr val="black">
                    <a:tint val="75000"/>
                  </a:prstClr>
                </a:solidFill>
              </a:rPr>
              <a:pPr defTabSz="457200"/>
              <a:t>3/1/2017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5E1689CA-9909-284B-B2CC-404496F9F74A}"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3465612044"/>
      </p:ext>
    </p:extLst>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710651-4A6C-4405-8E7E-8C01CF176FDB}" type="datetime1">
              <a:rPr lang="en-GB" smtClean="0">
                <a:solidFill>
                  <a:prstClr val="black">
                    <a:tint val="75000"/>
                  </a:prstClr>
                </a:solidFill>
              </a:rPr>
              <a:pPr/>
              <a:t>01/03/2017</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732240" y="6381328"/>
            <a:ext cx="2133600" cy="365125"/>
          </a:xfrm>
          <a:prstGeom prst="rect">
            <a:avLst/>
          </a:prstGeom>
        </p:spPr>
        <p:txBody>
          <a:bodyPr vert="horz" lIns="91440" tIns="45720" rIns="91440" bIns="45720" rtlCol="0" anchor="ctr"/>
          <a:lstStyle>
            <a:lvl1pPr algn="r">
              <a:defRPr sz="1200" b="1">
                <a:solidFill>
                  <a:schemeClr val="tx1">
                    <a:tint val="75000"/>
                  </a:schemeClr>
                </a:solidFill>
              </a:defRPr>
            </a:lvl1pPr>
          </a:lstStyle>
          <a:p>
            <a:fld id="{C4009609-DC48-4DDF-96FA-41A39884BE33}"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629599251"/>
      </p:ext>
    </p:extLst>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xml"/><Relationship Id="rId1" Type="http://schemas.openxmlformats.org/officeDocument/2006/relationships/slideLayout" Target="../slideLayouts/slideLayout51.xml"/></Relationships>
</file>

<file path=ppt/slides/_rels/slide10.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 Target="slide93.xml"/><Relationship Id="rId7" Type="http://schemas.openxmlformats.org/officeDocument/2006/relationships/slide" Target="slide112.xml"/><Relationship Id="rId2" Type="http://schemas.openxmlformats.org/officeDocument/2006/relationships/notesSlide" Target="../notesSlides/notesSlide3.xml"/><Relationship Id="rId1" Type="http://schemas.openxmlformats.org/officeDocument/2006/relationships/slideLayout" Target="../slideLayouts/slideLayout68.xml"/><Relationship Id="rId6" Type="http://schemas.openxmlformats.org/officeDocument/2006/relationships/slide" Target="slide124.xml"/><Relationship Id="rId5" Type="http://schemas.openxmlformats.org/officeDocument/2006/relationships/slide" Target="slide118.xml"/><Relationship Id="rId4" Type="http://schemas.openxmlformats.org/officeDocument/2006/relationships/slide" Target="slide129.xml"/></Relationships>
</file>

<file path=ppt/slides/_rels/slide100.xml.rels><?xml version="1.0" encoding="UTF-8" standalone="yes"?>
<Relationships xmlns="http://schemas.openxmlformats.org/package/2006/relationships"><Relationship Id="rId3" Type="http://schemas.openxmlformats.org/officeDocument/2006/relationships/slide" Target="slide94.xml"/><Relationship Id="rId2" Type="http://schemas.openxmlformats.org/officeDocument/2006/relationships/notesSlide" Target="../notesSlides/notesSlide42.xml"/><Relationship Id="rId1" Type="http://schemas.openxmlformats.org/officeDocument/2006/relationships/slideLayout" Target="../slideLayouts/slideLayout36.xml"/></Relationships>
</file>

<file path=ppt/slides/_rels/slide101.xml.rels><?xml version="1.0" encoding="UTF-8" standalone="yes"?>
<Relationships xmlns="http://schemas.openxmlformats.org/package/2006/relationships"><Relationship Id="rId8" Type="http://schemas.openxmlformats.org/officeDocument/2006/relationships/slide" Target="slide92.xml"/><Relationship Id="rId3" Type="http://schemas.openxmlformats.org/officeDocument/2006/relationships/slide" Target="slide93.xml"/><Relationship Id="rId7" Type="http://schemas.openxmlformats.org/officeDocument/2006/relationships/slide" Target="slide106.xml"/><Relationship Id="rId2" Type="http://schemas.openxmlformats.org/officeDocument/2006/relationships/slide" Target="slide102.xml"/><Relationship Id="rId1" Type="http://schemas.openxmlformats.org/officeDocument/2006/relationships/slideLayout" Target="../slideLayouts/slideLayout14.xml"/><Relationship Id="rId6" Type="http://schemas.openxmlformats.org/officeDocument/2006/relationships/slide" Target="slide105.xml"/><Relationship Id="rId5" Type="http://schemas.openxmlformats.org/officeDocument/2006/relationships/slide" Target="slide104.xml"/><Relationship Id="rId4" Type="http://schemas.openxmlformats.org/officeDocument/2006/relationships/slide" Target="slide103.xml"/><Relationship Id="rId9" Type="http://schemas.openxmlformats.org/officeDocument/2006/relationships/slide" Target="slide31.xml"/></Relationships>
</file>

<file path=ppt/slides/_rels/slide102.xml.rels><?xml version="1.0" encoding="UTF-8" standalone="yes"?>
<Relationships xmlns="http://schemas.openxmlformats.org/package/2006/relationships"><Relationship Id="rId3" Type="http://schemas.openxmlformats.org/officeDocument/2006/relationships/slide" Target="slide101.xml"/><Relationship Id="rId2" Type="http://schemas.openxmlformats.org/officeDocument/2006/relationships/notesSlide" Target="../notesSlides/notesSlide43.xml"/><Relationship Id="rId1" Type="http://schemas.openxmlformats.org/officeDocument/2006/relationships/slideLayout" Target="../slideLayouts/slideLayout36.xml"/></Relationships>
</file>

<file path=ppt/slides/_rels/slide103.xml.rels><?xml version="1.0" encoding="UTF-8" standalone="yes"?>
<Relationships xmlns="http://schemas.openxmlformats.org/package/2006/relationships"><Relationship Id="rId3" Type="http://schemas.openxmlformats.org/officeDocument/2006/relationships/slide" Target="slide101.xml"/><Relationship Id="rId2" Type="http://schemas.openxmlformats.org/officeDocument/2006/relationships/notesSlide" Target="../notesSlides/notesSlide44.xml"/><Relationship Id="rId1" Type="http://schemas.openxmlformats.org/officeDocument/2006/relationships/slideLayout" Target="../slideLayouts/slideLayout36.xml"/></Relationships>
</file>

<file path=ppt/slides/_rels/slide104.xml.rels><?xml version="1.0" encoding="UTF-8" standalone="yes"?>
<Relationships xmlns="http://schemas.openxmlformats.org/package/2006/relationships"><Relationship Id="rId3" Type="http://schemas.openxmlformats.org/officeDocument/2006/relationships/slide" Target="slide101.xml"/><Relationship Id="rId2" Type="http://schemas.openxmlformats.org/officeDocument/2006/relationships/notesSlide" Target="../notesSlides/notesSlide45.xml"/><Relationship Id="rId1" Type="http://schemas.openxmlformats.org/officeDocument/2006/relationships/slideLayout" Target="../slideLayouts/slideLayout36.xml"/></Relationships>
</file>

<file path=ppt/slides/_rels/slide105.xml.rels><?xml version="1.0" encoding="UTF-8" standalone="yes"?>
<Relationships xmlns="http://schemas.openxmlformats.org/package/2006/relationships"><Relationship Id="rId3" Type="http://schemas.openxmlformats.org/officeDocument/2006/relationships/slide" Target="slide101.xml"/><Relationship Id="rId2" Type="http://schemas.openxmlformats.org/officeDocument/2006/relationships/notesSlide" Target="../notesSlides/notesSlide46.xml"/><Relationship Id="rId1" Type="http://schemas.openxmlformats.org/officeDocument/2006/relationships/slideLayout" Target="../slideLayouts/slideLayout36.xml"/></Relationships>
</file>

<file path=ppt/slides/_rels/slide106.xml.rels><?xml version="1.0" encoding="UTF-8" standalone="yes"?>
<Relationships xmlns="http://schemas.openxmlformats.org/package/2006/relationships"><Relationship Id="rId3" Type="http://schemas.openxmlformats.org/officeDocument/2006/relationships/slide" Target="slide101.xml"/><Relationship Id="rId2" Type="http://schemas.openxmlformats.org/officeDocument/2006/relationships/notesSlide" Target="../notesSlides/notesSlide47.xml"/><Relationship Id="rId1" Type="http://schemas.openxmlformats.org/officeDocument/2006/relationships/slideLayout" Target="../slideLayouts/slideLayout36.xml"/></Relationships>
</file>

<file path=ppt/slides/_rels/slide107.xml.rels><?xml version="1.0" encoding="UTF-8" standalone="yes"?>
<Relationships xmlns="http://schemas.openxmlformats.org/package/2006/relationships"><Relationship Id="rId8" Type="http://schemas.openxmlformats.org/officeDocument/2006/relationships/slide" Target="slide93.xml"/><Relationship Id="rId3" Type="http://schemas.openxmlformats.org/officeDocument/2006/relationships/slide" Target="slide84.xml"/><Relationship Id="rId7" Type="http://schemas.openxmlformats.org/officeDocument/2006/relationships/slide" Target="slide37.xml"/><Relationship Id="rId2" Type="http://schemas.openxmlformats.org/officeDocument/2006/relationships/slide" Target="slide108.xml"/><Relationship Id="rId1" Type="http://schemas.openxmlformats.org/officeDocument/2006/relationships/slideLayout" Target="../slideLayouts/slideLayout14.xml"/><Relationship Id="rId6" Type="http://schemas.openxmlformats.org/officeDocument/2006/relationships/slide" Target="slide26.xml"/><Relationship Id="rId11" Type="http://schemas.openxmlformats.org/officeDocument/2006/relationships/slide" Target="slide44.xml"/><Relationship Id="rId5" Type="http://schemas.openxmlformats.org/officeDocument/2006/relationships/slide" Target="slide109.xml"/><Relationship Id="rId10" Type="http://schemas.openxmlformats.org/officeDocument/2006/relationships/slide" Target="slide92.xml"/><Relationship Id="rId4" Type="http://schemas.openxmlformats.org/officeDocument/2006/relationships/slide" Target="slide111.xml"/><Relationship Id="rId9" Type="http://schemas.openxmlformats.org/officeDocument/2006/relationships/slide" Target="slide110.xml"/></Relationships>
</file>

<file path=ppt/slides/_rels/slide108.xml.rels><?xml version="1.0" encoding="UTF-8" standalone="yes"?>
<Relationships xmlns="http://schemas.openxmlformats.org/package/2006/relationships"><Relationship Id="rId3" Type="http://schemas.openxmlformats.org/officeDocument/2006/relationships/slide" Target="slide107.xml"/><Relationship Id="rId2" Type="http://schemas.openxmlformats.org/officeDocument/2006/relationships/notesSlide" Target="../notesSlides/notesSlide48.xml"/><Relationship Id="rId1" Type="http://schemas.openxmlformats.org/officeDocument/2006/relationships/slideLayout" Target="../slideLayouts/slideLayout36.xml"/></Relationships>
</file>

<file path=ppt/slides/_rels/slide109.xml.rels><?xml version="1.0" encoding="UTF-8" standalone="yes"?>
<Relationships xmlns="http://schemas.openxmlformats.org/package/2006/relationships"><Relationship Id="rId3" Type="http://schemas.openxmlformats.org/officeDocument/2006/relationships/slide" Target="slide107.xml"/><Relationship Id="rId2" Type="http://schemas.openxmlformats.org/officeDocument/2006/relationships/notesSlide" Target="../notesSlides/notesSlide49.xml"/><Relationship Id="rId1" Type="http://schemas.openxmlformats.org/officeDocument/2006/relationships/slideLayout" Target="../slideLayouts/slideLayout36.xml"/></Relationships>
</file>

<file path=ppt/slides/_rels/slide11.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slide" Target="slide12.xml"/><Relationship Id="rId1" Type="http://schemas.openxmlformats.org/officeDocument/2006/relationships/slideLayout" Target="../slideLayouts/slideLayout7.xml"/><Relationship Id="rId5" Type="http://schemas.openxmlformats.org/officeDocument/2006/relationships/slide" Target="slide8.xml"/><Relationship Id="rId4" Type="http://schemas.openxmlformats.org/officeDocument/2006/relationships/slide" Target="slide14.xml"/></Relationships>
</file>

<file path=ppt/slides/_rels/slide110.xml.rels><?xml version="1.0" encoding="UTF-8" standalone="yes"?>
<Relationships xmlns="http://schemas.openxmlformats.org/package/2006/relationships"><Relationship Id="rId3" Type="http://schemas.openxmlformats.org/officeDocument/2006/relationships/slide" Target="slide107.xml"/><Relationship Id="rId2" Type="http://schemas.openxmlformats.org/officeDocument/2006/relationships/notesSlide" Target="../notesSlides/notesSlide50.xml"/><Relationship Id="rId1" Type="http://schemas.openxmlformats.org/officeDocument/2006/relationships/slideLayout" Target="../slideLayouts/slideLayout36.xml"/></Relationships>
</file>

<file path=ppt/slides/_rels/slide111.xml.rels><?xml version="1.0" encoding="UTF-8" standalone="yes"?>
<Relationships xmlns="http://schemas.openxmlformats.org/package/2006/relationships"><Relationship Id="rId3" Type="http://schemas.openxmlformats.org/officeDocument/2006/relationships/slide" Target="slide107.xml"/><Relationship Id="rId2" Type="http://schemas.openxmlformats.org/officeDocument/2006/relationships/notesSlide" Target="../notesSlides/notesSlide51.xml"/><Relationship Id="rId1" Type="http://schemas.openxmlformats.org/officeDocument/2006/relationships/slideLayout" Target="../slideLayouts/slideLayout36.xml"/></Relationships>
</file>

<file path=ppt/slides/_rels/slide112.xml.rels><?xml version="1.0" encoding="UTF-8" standalone="yes"?>
<Relationships xmlns="http://schemas.openxmlformats.org/package/2006/relationships"><Relationship Id="rId8" Type="http://schemas.openxmlformats.org/officeDocument/2006/relationships/slide" Target="slide116.xml"/><Relationship Id="rId3" Type="http://schemas.openxmlformats.org/officeDocument/2006/relationships/slide" Target="slide114.xml"/><Relationship Id="rId7" Type="http://schemas.openxmlformats.org/officeDocument/2006/relationships/slide" Target="slide113.xml"/><Relationship Id="rId2" Type="http://schemas.openxmlformats.org/officeDocument/2006/relationships/slideLayout" Target="../slideLayouts/slideLayout14.xml"/><Relationship Id="rId1" Type="http://schemas.openxmlformats.org/officeDocument/2006/relationships/themeOverride" Target="../theme/themeOverride6.xml"/><Relationship Id="rId6" Type="http://schemas.openxmlformats.org/officeDocument/2006/relationships/slide" Target="slide117.xml"/><Relationship Id="rId5" Type="http://schemas.openxmlformats.org/officeDocument/2006/relationships/slide" Target="slide115.xml"/><Relationship Id="rId10" Type="http://schemas.openxmlformats.org/officeDocument/2006/relationships/slide" Target="slide57.xml"/><Relationship Id="rId4" Type="http://schemas.openxmlformats.org/officeDocument/2006/relationships/slide" Target="slide49.xml"/><Relationship Id="rId9" Type="http://schemas.openxmlformats.org/officeDocument/2006/relationships/slide" Target="slide92.xml"/></Relationships>
</file>

<file path=ppt/slides/_rels/slide113.xml.rels><?xml version="1.0" encoding="UTF-8" standalone="yes"?>
<Relationships xmlns="http://schemas.openxmlformats.org/package/2006/relationships"><Relationship Id="rId3" Type="http://schemas.openxmlformats.org/officeDocument/2006/relationships/slide" Target="slide112.xml"/><Relationship Id="rId2" Type="http://schemas.openxmlformats.org/officeDocument/2006/relationships/notesSlide" Target="../notesSlides/notesSlide52.xml"/><Relationship Id="rId1" Type="http://schemas.openxmlformats.org/officeDocument/2006/relationships/slideLayout" Target="../slideLayouts/slideLayout36.xml"/></Relationships>
</file>

<file path=ppt/slides/_rels/slide114.xml.rels><?xml version="1.0" encoding="UTF-8" standalone="yes"?>
<Relationships xmlns="http://schemas.openxmlformats.org/package/2006/relationships"><Relationship Id="rId3" Type="http://schemas.openxmlformats.org/officeDocument/2006/relationships/slide" Target="slide112.xml"/><Relationship Id="rId2" Type="http://schemas.openxmlformats.org/officeDocument/2006/relationships/notesSlide" Target="../notesSlides/notesSlide53.xml"/><Relationship Id="rId1" Type="http://schemas.openxmlformats.org/officeDocument/2006/relationships/slideLayout" Target="../slideLayouts/slideLayout36.xml"/></Relationships>
</file>

<file path=ppt/slides/_rels/slide115.xml.rels><?xml version="1.0" encoding="UTF-8" standalone="yes"?>
<Relationships xmlns="http://schemas.openxmlformats.org/package/2006/relationships"><Relationship Id="rId3" Type="http://schemas.openxmlformats.org/officeDocument/2006/relationships/slide" Target="slide112.xml"/><Relationship Id="rId2" Type="http://schemas.openxmlformats.org/officeDocument/2006/relationships/notesSlide" Target="../notesSlides/notesSlide54.xml"/><Relationship Id="rId1" Type="http://schemas.openxmlformats.org/officeDocument/2006/relationships/slideLayout" Target="../slideLayouts/slideLayout36.xml"/></Relationships>
</file>

<file path=ppt/slides/_rels/slide116.xml.rels><?xml version="1.0" encoding="UTF-8" standalone="yes"?>
<Relationships xmlns="http://schemas.openxmlformats.org/package/2006/relationships"><Relationship Id="rId3" Type="http://schemas.openxmlformats.org/officeDocument/2006/relationships/slide" Target="slide112.xml"/><Relationship Id="rId2" Type="http://schemas.openxmlformats.org/officeDocument/2006/relationships/notesSlide" Target="../notesSlides/notesSlide55.xml"/><Relationship Id="rId1" Type="http://schemas.openxmlformats.org/officeDocument/2006/relationships/slideLayout" Target="../slideLayouts/slideLayout36.xml"/></Relationships>
</file>

<file path=ppt/slides/_rels/slide117.xml.rels><?xml version="1.0" encoding="UTF-8" standalone="yes"?>
<Relationships xmlns="http://schemas.openxmlformats.org/package/2006/relationships"><Relationship Id="rId3" Type="http://schemas.openxmlformats.org/officeDocument/2006/relationships/slide" Target="slide112.xml"/><Relationship Id="rId2" Type="http://schemas.openxmlformats.org/officeDocument/2006/relationships/notesSlide" Target="../notesSlides/notesSlide56.xml"/><Relationship Id="rId1" Type="http://schemas.openxmlformats.org/officeDocument/2006/relationships/slideLayout" Target="../slideLayouts/slideLayout36.xml"/></Relationships>
</file>

<file path=ppt/slides/_rels/slide118.xml.rels><?xml version="1.0" encoding="UTF-8" standalone="yes"?>
<Relationships xmlns="http://schemas.openxmlformats.org/package/2006/relationships"><Relationship Id="rId8" Type="http://schemas.openxmlformats.org/officeDocument/2006/relationships/slide" Target="slide66.xml"/><Relationship Id="rId3" Type="http://schemas.openxmlformats.org/officeDocument/2006/relationships/slide" Target="slide120.xml"/><Relationship Id="rId7" Type="http://schemas.openxmlformats.org/officeDocument/2006/relationships/slide" Target="slide92.xml"/><Relationship Id="rId2" Type="http://schemas.openxmlformats.org/officeDocument/2006/relationships/slide" Target="slide119.xml"/><Relationship Id="rId1" Type="http://schemas.openxmlformats.org/officeDocument/2006/relationships/slideLayout" Target="../slideLayouts/slideLayout36.xml"/><Relationship Id="rId6" Type="http://schemas.openxmlformats.org/officeDocument/2006/relationships/slide" Target="slide123.xml"/><Relationship Id="rId5" Type="http://schemas.openxmlformats.org/officeDocument/2006/relationships/slide" Target="slide122.xml"/><Relationship Id="rId4" Type="http://schemas.openxmlformats.org/officeDocument/2006/relationships/slide" Target="slide121.xml"/></Relationships>
</file>

<file path=ppt/slides/_rels/slide119.xml.rels><?xml version="1.0" encoding="UTF-8" standalone="yes"?>
<Relationships xmlns="http://schemas.openxmlformats.org/package/2006/relationships"><Relationship Id="rId3" Type="http://schemas.openxmlformats.org/officeDocument/2006/relationships/slide" Target="slide118.xml"/><Relationship Id="rId2" Type="http://schemas.openxmlformats.org/officeDocument/2006/relationships/notesSlide" Target="../notesSlides/notesSlide57.xml"/><Relationship Id="rId1" Type="http://schemas.openxmlformats.org/officeDocument/2006/relationships/slideLayout" Target="../slideLayouts/slideLayout36.xml"/></Relationships>
</file>

<file path=ppt/slides/_rels/slide12.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23.xml"/><Relationship Id="rId7" Type="http://schemas.openxmlformats.org/officeDocument/2006/relationships/slide" Target="slide8.xml"/><Relationship Id="rId2" Type="http://schemas.openxmlformats.org/officeDocument/2006/relationships/slide" Target="slide21.xml"/><Relationship Id="rId1" Type="http://schemas.openxmlformats.org/officeDocument/2006/relationships/slideLayout" Target="../slideLayouts/slideLayout14.xml"/><Relationship Id="rId6" Type="http://schemas.openxmlformats.org/officeDocument/2006/relationships/slide" Target="slide29.xml"/><Relationship Id="rId5" Type="http://schemas.openxmlformats.org/officeDocument/2006/relationships/slide" Target="slide27.xml"/><Relationship Id="rId4" Type="http://schemas.openxmlformats.org/officeDocument/2006/relationships/slide" Target="slide25.xml"/><Relationship Id="rId9" Type="http://schemas.openxmlformats.org/officeDocument/2006/relationships/slide" Target="slide94.xml"/></Relationships>
</file>

<file path=ppt/slides/_rels/slide120.xml.rels><?xml version="1.0" encoding="UTF-8" standalone="yes"?>
<Relationships xmlns="http://schemas.openxmlformats.org/package/2006/relationships"><Relationship Id="rId3" Type="http://schemas.openxmlformats.org/officeDocument/2006/relationships/slide" Target="slide118.xml"/><Relationship Id="rId2" Type="http://schemas.openxmlformats.org/officeDocument/2006/relationships/notesSlide" Target="../notesSlides/notesSlide58.xml"/><Relationship Id="rId1" Type="http://schemas.openxmlformats.org/officeDocument/2006/relationships/slideLayout" Target="../slideLayouts/slideLayout36.xml"/></Relationships>
</file>

<file path=ppt/slides/_rels/slide121.xml.rels><?xml version="1.0" encoding="UTF-8" standalone="yes"?>
<Relationships xmlns="http://schemas.openxmlformats.org/package/2006/relationships"><Relationship Id="rId3" Type="http://schemas.openxmlformats.org/officeDocument/2006/relationships/slide" Target="slide118.xml"/><Relationship Id="rId2" Type="http://schemas.openxmlformats.org/officeDocument/2006/relationships/notesSlide" Target="../notesSlides/notesSlide59.xml"/><Relationship Id="rId1" Type="http://schemas.openxmlformats.org/officeDocument/2006/relationships/slideLayout" Target="../slideLayouts/slideLayout36.xml"/></Relationships>
</file>

<file path=ppt/slides/_rels/slide122.xml.rels><?xml version="1.0" encoding="UTF-8" standalone="yes"?>
<Relationships xmlns="http://schemas.openxmlformats.org/package/2006/relationships"><Relationship Id="rId3" Type="http://schemas.openxmlformats.org/officeDocument/2006/relationships/slide" Target="slide118.xml"/><Relationship Id="rId2" Type="http://schemas.openxmlformats.org/officeDocument/2006/relationships/notesSlide" Target="../notesSlides/notesSlide60.xml"/><Relationship Id="rId1" Type="http://schemas.openxmlformats.org/officeDocument/2006/relationships/slideLayout" Target="../slideLayouts/slideLayout36.xml"/></Relationships>
</file>

<file path=ppt/slides/_rels/slide123.xml.rels><?xml version="1.0" encoding="UTF-8" standalone="yes"?>
<Relationships xmlns="http://schemas.openxmlformats.org/package/2006/relationships"><Relationship Id="rId3" Type="http://schemas.openxmlformats.org/officeDocument/2006/relationships/slide" Target="slide118.xml"/><Relationship Id="rId2" Type="http://schemas.openxmlformats.org/officeDocument/2006/relationships/notesSlide" Target="../notesSlides/notesSlide61.xml"/><Relationship Id="rId1" Type="http://schemas.openxmlformats.org/officeDocument/2006/relationships/slideLayout" Target="../slideLayouts/slideLayout36.xml"/></Relationships>
</file>

<file path=ppt/slides/_rels/slide124.xml.rels><?xml version="1.0" encoding="UTF-8" standalone="yes"?>
<Relationships xmlns="http://schemas.openxmlformats.org/package/2006/relationships"><Relationship Id="rId8" Type="http://schemas.openxmlformats.org/officeDocument/2006/relationships/slide" Target="slide75.xml"/><Relationship Id="rId3" Type="http://schemas.openxmlformats.org/officeDocument/2006/relationships/slide" Target="slide125.xml"/><Relationship Id="rId7" Type="http://schemas.openxmlformats.org/officeDocument/2006/relationships/slide" Target="slide92.xml"/><Relationship Id="rId2" Type="http://schemas.openxmlformats.org/officeDocument/2006/relationships/slideLayout" Target="../slideLayouts/slideLayout36.xml"/><Relationship Id="rId1" Type="http://schemas.openxmlformats.org/officeDocument/2006/relationships/themeOverride" Target="../theme/themeOverride7.xml"/><Relationship Id="rId6" Type="http://schemas.openxmlformats.org/officeDocument/2006/relationships/slide" Target="slide127.xml"/><Relationship Id="rId5" Type="http://schemas.openxmlformats.org/officeDocument/2006/relationships/slide" Target="slide128.xml"/><Relationship Id="rId4" Type="http://schemas.openxmlformats.org/officeDocument/2006/relationships/slide" Target="slide126.xml"/></Relationships>
</file>

<file path=ppt/slides/_rels/slide125.xml.rels><?xml version="1.0" encoding="UTF-8" standalone="yes"?>
<Relationships xmlns="http://schemas.openxmlformats.org/package/2006/relationships"><Relationship Id="rId3" Type="http://schemas.openxmlformats.org/officeDocument/2006/relationships/slide" Target="slide124.xml"/><Relationship Id="rId2" Type="http://schemas.openxmlformats.org/officeDocument/2006/relationships/notesSlide" Target="../notesSlides/notesSlide62.xml"/><Relationship Id="rId1" Type="http://schemas.openxmlformats.org/officeDocument/2006/relationships/slideLayout" Target="../slideLayouts/slideLayout36.xml"/></Relationships>
</file>

<file path=ppt/slides/_rels/slide126.xml.rels><?xml version="1.0" encoding="UTF-8" standalone="yes"?>
<Relationships xmlns="http://schemas.openxmlformats.org/package/2006/relationships"><Relationship Id="rId3" Type="http://schemas.openxmlformats.org/officeDocument/2006/relationships/slide" Target="slide124.xml"/><Relationship Id="rId2" Type="http://schemas.openxmlformats.org/officeDocument/2006/relationships/notesSlide" Target="../notesSlides/notesSlide63.xml"/><Relationship Id="rId1" Type="http://schemas.openxmlformats.org/officeDocument/2006/relationships/slideLayout" Target="../slideLayouts/slideLayout36.xml"/></Relationships>
</file>

<file path=ppt/slides/_rels/slide127.xml.rels><?xml version="1.0" encoding="UTF-8" standalone="yes"?>
<Relationships xmlns="http://schemas.openxmlformats.org/package/2006/relationships"><Relationship Id="rId3" Type="http://schemas.openxmlformats.org/officeDocument/2006/relationships/slide" Target="slide124.xml"/><Relationship Id="rId2" Type="http://schemas.openxmlformats.org/officeDocument/2006/relationships/notesSlide" Target="../notesSlides/notesSlide64.xml"/><Relationship Id="rId1" Type="http://schemas.openxmlformats.org/officeDocument/2006/relationships/slideLayout" Target="../slideLayouts/slideLayout36.xml"/></Relationships>
</file>

<file path=ppt/slides/_rels/slide128.xml.rels><?xml version="1.0" encoding="UTF-8" standalone="yes"?>
<Relationships xmlns="http://schemas.openxmlformats.org/package/2006/relationships"><Relationship Id="rId3" Type="http://schemas.openxmlformats.org/officeDocument/2006/relationships/slide" Target="slide124.xml"/><Relationship Id="rId2" Type="http://schemas.openxmlformats.org/officeDocument/2006/relationships/notesSlide" Target="../notesSlides/notesSlide65.xml"/><Relationship Id="rId1" Type="http://schemas.openxmlformats.org/officeDocument/2006/relationships/slideLayout" Target="../slideLayouts/slideLayout36.xml"/></Relationships>
</file>

<file path=ppt/slides/_rels/slide129.xml.rels><?xml version="1.0" encoding="UTF-8" standalone="yes"?>
<Relationships xmlns="http://schemas.openxmlformats.org/package/2006/relationships"><Relationship Id="rId8" Type="http://schemas.openxmlformats.org/officeDocument/2006/relationships/slide" Target="slide82.xml"/><Relationship Id="rId3" Type="http://schemas.openxmlformats.org/officeDocument/2006/relationships/slide" Target="slide134.xml"/><Relationship Id="rId7" Type="http://schemas.openxmlformats.org/officeDocument/2006/relationships/slide" Target="slide92.xml"/><Relationship Id="rId2" Type="http://schemas.openxmlformats.org/officeDocument/2006/relationships/slide" Target="slide130.xml"/><Relationship Id="rId1" Type="http://schemas.openxmlformats.org/officeDocument/2006/relationships/slideLayout" Target="../slideLayouts/slideLayout36.xml"/><Relationship Id="rId6" Type="http://schemas.openxmlformats.org/officeDocument/2006/relationships/slide" Target="slide133.xml"/><Relationship Id="rId5" Type="http://schemas.openxmlformats.org/officeDocument/2006/relationships/slide" Target="slide132.xml"/><Relationship Id="rId4" Type="http://schemas.openxmlformats.org/officeDocument/2006/relationships/slide" Target="slide131.xml"/></Relationships>
</file>

<file path=ppt/slides/_rels/slide13.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34.xml"/><Relationship Id="rId7" Type="http://schemas.openxmlformats.org/officeDocument/2006/relationships/slide" Target="slide36.xml"/><Relationship Id="rId2" Type="http://schemas.openxmlformats.org/officeDocument/2006/relationships/slide" Target="slide32.xml"/><Relationship Id="rId1" Type="http://schemas.openxmlformats.org/officeDocument/2006/relationships/slideLayout" Target="../slideLayouts/slideLayout14.xml"/><Relationship Id="rId6" Type="http://schemas.openxmlformats.org/officeDocument/2006/relationships/slide" Target="slide38.xml"/><Relationship Id="rId5" Type="http://schemas.openxmlformats.org/officeDocument/2006/relationships/slide" Target="slide42.xml"/><Relationship Id="rId10" Type="http://schemas.openxmlformats.org/officeDocument/2006/relationships/slide" Target="slide101.xml"/><Relationship Id="rId4" Type="http://schemas.openxmlformats.org/officeDocument/2006/relationships/slide" Target="slide40.xml"/><Relationship Id="rId9" Type="http://schemas.openxmlformats.org/officeDocument/2006/relationships/slide" Target="slide11.xml"/></Relationships>
</file>

<file path=ppt/slides/_rels/slide130.xml.rels><?xml version="1.0" encoding="UTF-8" standalone="yes"?>
<Relationships xmlns="http://schemas.openxmlformats.org/package/2006/relationships"><Relationship Id="rId3" Type="http://schemas.openxmlformats.org/officeDocument/2006/relationships/slide" Target="slide129.xml"/><Relationship Id="rId2" Type="http://schemas.openxmlformats.org/officeDocument/2006/relationships/notesSlide" Target="../notesSlides/notesSlide66.xml"/><Relationship Id="rId1" Type="http://schemas.openxmlformats.org/officeDocument/2006/relationships/slideLayout" Target="../slideLayouts/slideLayout36.xml"/></Relationships>
</file>

<file path=ppt/slides/_rels/slide131.xml.rels><?xml version="1.0" encoding="UTF-8" standalone="yes"?>
<Relationships xmlns="http://schemas.openxmlformats.org/package/2006/relationships"><Relationship Id="rId3" Type="http://schemas.openxmlformats.org/officeDocument/2006/relationships/slide" Target="slide129.xml"/><Relationship Id="rId2" Type="http://schemas.openxmlformats.org/officeDocument/2006/relationships/notesSlide" Target="../notesSlides/notesSlide67.xml"/><Relationship Id="rId1" Type="http://schemas.openxmlformats.org/officeDocument/2006/relationships/slideLayout" Target="../slideLayouts/slideLayout36.xml"/></Relationships>
</file>

<file path=ppt/slides/_rels/slide132.xml.rels><?xml version="1.0" encoding="UTF-8" standalone="yes"?>
<Relationships xmlns="http://schemas.openxmlformats.org/package/2006/relationships"><Relationship Id="rId3" Type="http://schemas.openxmlformats.org/officeDocument/2006/relationships/slide" Target="slide129.xml"/><Relationship Id="rId2" Type="http://schemas.openxmlformats.org/officeDocument/2006/relationships/notesSlide" Target="../notesSlides/notesSlide68.xml"/><Relationship Id="rId1" Type="http://schemas.openxmlformats.org/officeDocument/2006/relationships/slideLayout" Target="../slideLayouts/slideLayout36.xml"/></Relationships>
</file>

<file path=ppt/slides/_rels/slide133.xml.rels><?xml version="1.0" encoding="UTF-8" standalone="yes"?>
<Relationships xmlns="http://schemas.openxmlformats.org/package/2006/relationships"><Relationship Id="rId3" Type="http://schemas.openxmlformats.org/officeDocument/2006/relationships/slide" Target="slide129.xml"/><Relationship Id="rId2" Type="http://schemas.openxmlformats.org/officeDocument/2006/relationships/notesSlide" Target="../notesSlides/notesSlide69.xml"/><Relationship Id="rId1" Type="http://schemas.openxmlformats.org/officeDocument/2006/relationships/slideLayout" Target="../slideLayouts/slideLayout36.xml"/></Relationships>
</file>

<file path=ppt/slides/_rels/slide134.xml.rels><?xml version="1.0" encoding="UTF-8" standalone="yes"?>
<Relationships xmlns="http://schemas.openxmlformats.org/package/2006/relationships"><Relationship Id="rId3" Type="http://schemas.openxmlformats.org/officeDocument/2006/relationships/slide" Target="slide129.xml"/><Relationship Id="rId2" Type="http://schemas.openxmlformats.org/officeDocument/2006/relationships/notesSlide" Target="../notesSlides/notesSlide70.xml"/><Relationship Id="rId1" Type="http://schemas.openxmlformats.org/officeDocument/2006/relationships/slideLayout" Target="../slideLayouts/slideLayout36.xml"/></Relationships>
</file>

<file path=ppt/slides/_rels/slide14.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49.xml"/><Relationship Id="rId7" Type="http://schemas.openxmlformats.org/officeDocument/2006/relationships/slide" Target="slide45.xml"/><Relationship Id="rId2" Type="http://schemas.openxmlformats.org/officeDocument/2006/relationships/slide" Target="slide47.xml"/><Relationship Id="rId1" Type="http://schemas.openxmlformats.org/officeDocument/2006/relationships/slideLayout" Target="../slideLayouts/slideLayout14.xml"/><Relationship Id="rId6" Type="http://schemas.openxmlformats.org/officeDocument/2006/relationships/slide" Target="slide51.xml"/><Relationship Id="rId5" Type="http://schemas.openxmlformats.org/officeDocument/2006/relationships/slide" Target="slide55.xml"/><Relationship Id="rId10" Type="http://schemas.openxmlformats.org/officeDocument/2006/relationships/slide" Target="slide107.xml"/><Relationship Id="rId4" Type="http://schemas.openxmlformats.org/officeDocument/2006/relationships/slide" Target="slide53.xml"/><Relationship Id="rId9" Type="http://schemas.openxmlformats.org/officeDocument/2006/relationships/slide" Target="slide11.xml"/></Relationships>
</file>

<file path=ppt/slides/_rels/slide15.xml.rels><?xml version="1.0" encoding="UTF-8" standalone="yes"?>
<Relationships xmlns="http://schemas.openxmlformats.org/package/2006/relationships"><Relationship Id="rId8" Type="http://schemas.openxmlformats.org/officeDocument/2006/relationships/slide" Target="slide58.xml"/><Relationship Id="rId3" Type="http://schemas.openxmlformats.org/officeDocument/2006/relationships/slide" Target="slide60.xml"/><Relationship Id="rId7" Type="http://schemas.openxmlformats.org/officeDocument/2006/relationships/slide" Target="slide8.xml"/><Relationship Id="rId2" Type="http://schemas.openxmlformats.org/officeDocument/2006/relationships/slideLayout" Target="../slideLayouts/slideLayout14.xml"/><Relationship Id="rId1" Type="http://schemas.openxmlformats.org/officeDocument/2006/relationships/themeOverride" Target="../theme/themeOverride1.xml"/><Relationship Id="rId6" Type="http://schemas.openxmlformats.org/officeDocument/2006/relationships/slide" Target="slide64.xml"/><Relationship Id="rId5" Type="http://schemas.openxmlformats.org/officeDocument/2006/relationships/slide" Target="slide62.xml"/><Relationship Id="rId4" Type="http://schemas.openxmlformats.org/officeDocument/2006/relationships/slide" Target="slide15.xml"/><Relationship Id="rId9" Type="http://schemas.openxmlformats.org/officeDocument/2006/relationships/slide" Target="slide112.xml"/></Relationships>
</file>

<file path=ppt/slides/_rels/slide16.xml.rels><?xml version="1.0" encoding="UTF-8" standalone="yes"?>
<Relationships xmlns="http://schemas.openxmlformats.org/package/2006/relationships"><Relationship Id="rId3" Type="http://schemas.openxmlformats.org/officeDocument/2006/relationships/slide" Target="slide69.xml"/><Relationship Id="rId7" Type="http://schemas.openxmlformats.org/officeDocument/2006/relationships/slide" Target="slide118.xml"/><Relationship Id="rId2" Type="http://schemas.openxmlformats.org/officeDocument/2006/relationships/slide" Target="slide67.xml"/><Relationship Id="rId1" Type="http://schemas.openxmlformats.org/officeDocument/2006/relationships/slideLayout" Target="../slideLayouts/slideLayout7.xml"/><Relationship Id="rId6" Type="http://schemas.openxmlformats.org/officeDocument/2006/relationships/slide" Target="slide73.xml"/><Relationship Id="rId5" Type="http://schemas.openxmlformats.org/officeDocument/2006/relationships/slide" Target="slide8.xml"/><Relationship Id="rId4" Type="http://schemas.openxmlformats.org/officeDocument/2006/relationships/slide" Target="slide71.xml"/></Relationships>
</file>

<file path=ppt/slides/_rels/slide17.xml.rels><?xml version="1.0" encoding="UTF-8" standalone="yes"?>
<Relationships xmlns="http://schemas.openxmlformats.org/package/2006/relationships"><Relationship Id="rId3" Type="http://schemas.openxmlformats.org/officeDocument/2006/relationships/slide" Target="slide76.xml"/><Relationship Id="rId7" Type="http://schemas.openxmlformats.org/officeDocument/2006/relationships/slide" Target="slide124.xml"/><Relationship Id="rId2" Type="http://schemas.openxmlformats.org/officeDocument/2006/relationships/slideLayout" Target="../slideLayouts/slideLayout7.xml"/><Relationship Id="rId1" Type="http://schemas.openxmlformats.org/officeDocument/2006/relationships/themeOverride" Target="../theme/themeOverride2.xml"/><Relationship Id="rId6" Type="http://schemas.openxmlformats.org/officeDocument/2006/relationships/slide" Target="slide8.xml"/><Relationship Id="rId5" Type="http://schemas.openxmlformats.org/officeDocument/2006/relationships/slide" Target="slide80.xml"/><Relationship Id="rId4" Type="http://schemas.openxmlformats.org/officeDocument/2006/relationships/slide" Target="slide78.xml"/></Relationships>
</file>

<file path=ppt/slides/_rels/slide18.xml.rels><?xml version="1.0" encoding="UTF-8" standalone="yes"?>
<Relationships xmlns="http://schemas.openxmlformats.org/package/2006/relationships"><Relationship Id="rId3" Type="http://schemas.openxmlformats.org/officeDocument/2006/relationships/slide" Target="slide87.xml"/><Relationship Id="rId7" Type="http://schemas.openxmlformats.org/officeDocument/2006/relationships/slide" Target="slide129.xml"/><Relationship Id="rId2" Type="http://schemas.openxmlformats.org/officeDocument/2006/relationships/slide" Target="slide89.xml"/><Relationship Id="rId1" Type="http://schemas.openxmlformats.org/officeDocument/2006/relationships/slideLayout" Target="../slideLayouts/slideLayout7.xml"/><Relationship Id="rId6" Type="http://schemas.openxmlformats.org/officeDocument/2006/relationships/slide" Target="slide83.xml"/><Relationship Id="rId5" Type="http://schemas.openxmlformats.org/officeDocument/2006/relationships/slide" Target="slide85.xml"/><Relationship Id="rId4" Type="http://schemas.openxmlformats.org/officeDocument/2006/relationships/slide" Target="slide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23.xml"/><Relationship Id="rId7" Type="http://schemas.openxmlformats.org/officeDocument/2006/relationships/slide" Target="slide8.xml"/><Relationship Id="rId2" Type="http://schemas.openxmlformats.org/officeDocument/2006/relationships/slide" Target="slide21.xml"/><Relationship Id="rId1" Type="http://schemas.openxmlformats.org/officeDocument/2006/relationships/slideLayout" Target="../slideLayouts/slideLayout14.xml"/><Relationship Id="rId6" Type="http://schemas.openxmlformats.org/officeDocument/2006/relationships/slide" Target="slide29.xml"/><Relationship Id="rId5" Type="http://schemas.openxmlformats.org/officeDocument/2006/relationships/slide" Target="slide27.xml"/><Relationship Id="rId4" Type="http://schemas.openxmlformats.org/officeDocument/2006/relationships/slide" Target="slide25.xml"/><Relationship Id="rId9" Type="http://schemas.openxmlformats.org/officeDocument/2006/relationships/slide" Target="slide94.xml"/></Relationships>
</file>

<file path=ppt/slides/_rels/slide21.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slide" Target="slide1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slide" Target="slide1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2" Type="http://schemas.openxmlformats.org/officeDocument/2006/relationships/slide" Target="slide23.xml"/><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slide" Target="slide12.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slide" Target="slide12.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2" Type="http://schemas.openxmlformats.org/officeDocument/2006/relationships/slide" Target="slide27.xml"/><Relationship Id="rId1" Type="http://schemas.openxmlformats.org/officeDocument/2006/relationships/slideLayout" Target="../slideLayouts/slideLayout25.xml"/></Relationships>
</file>

<file path=ppt/slides/_rels/slide29.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slide" Target="slide1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slide" Target="slide29.xml"/><Relationship Id="rId1" Type="http://schemas.openxmlformats.org/officeDocument/2006/relationships/slideLayout" Target="../slideLayouts/slideLayout25.xml"/></Relationships>
</file>

<file path=ppt/slides/_rels/slide31.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34.xml"/><Relationship Id="rId7" Type="http://schemas.openxmlformats.org/officeDocument/2006/relationships/slide" Target="slide36.xml"/><Relationship Id="rId2" Type="http://schemas.openxmlformats.org/officeDocument/2006/relationships/slide" Target="slide32.xml"/><Relationship Id="rId1" Type="http://schemas.openxmlformats.org/officeDocument/2006/relationships/slideLayout" Target="../slideLayouts/slideLayout14.xml"/><Relationship Id="rId6" Type="http://schemas.openxmlformats.org/officeDocument/2006/relationships/slide" Target="slide38.xml"/><Relationship Id="rId5" Type="http://schemas.openxmlformats.org/officeDocument/2006/relationships/slide" Target="slide42.xml"/><Relationship Id="rId10" Type="http://schemas.openxmlformats.org/officeDocument/2006/relationships/slide" Target="slide101.xml"/><Relationship Id="rId4" Type="http://schemas.openxmlformats.org/officeDocument/2006/relationships/slide" Target="slide40.xml"/><Relationship Id="rId9" Type="http://schemas.openxmlformats.org/officeDocument/2006/relationships/slide" Target="slide11.xml"/></Relationships>
</file>

<file path=ppt/slides/_rels/slide32.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slide" Target="slide13.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2" Type="http://schemas.openxmlformats.org/officeDocument/2006/relationships/slide" Target="slide32.xml"/><Relationship Id="rId1" Type="http://schemas.openxmlformats.org/officeDocument/2006/relationships/slideLayout" Target="../slideLayouts/slideLayout25.xml"/></Relationships>
</file>

<file path=ppt/slides/_rels/slide34.xml.rels><?xml version="1.0" encoding="UTF-8" standalone="yes"?>
<Relationships xmlns="http://schemas.openxmlformats.org/package/2006/relationships"><Relationship Id="rId3" Type="http://schemas.openxmlformats.org/officeDocument/2006/relationships/slide" Target="slide35.xml"/><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slide" Target="slide13.xml"/><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2" Type="http://schemas.openxmlformats.org/officeDocument/2006/relationships/slide" Target="slide34.xml"/><Relationship Id="rId1" Type="http://schemas.openxmlformats.org/officeDocument/2006/relationships/slideLayout" Target="../slideLayouts/slideLayout25.xml"/></Relationships>
</file>

<file path=ppt/slides/_rels/slide36.xml.rels><?xml version="1.0" encoding="UTF-8" standalone="yes"?>
<Relationships xmlns="http://schemas.openxmlformats.org/package/2006/relationships"><Relationship Id="rId3" Type="http://schemas.openxmlformats.org/officeDocument/2006/relationships/slide" Target="slide37.xml"/><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slide" Target="slide13.xml"/><Relationship Id="rId4" Type="http://schemas.openxmlformats.org/officeDocument/2006/relationships/image" Target="../media/image3.png"/></Relationships>
</file>

<file path=ppt/slides/_rels/slide37.xml.rels><?xml version="1.0" encoding="UTF-8" standalone="yes"?>
<Relationships xmlns="http://schemas.openxmlformats.org/package/2006/relationships"><Relationship Id="rId2" Type="http://schemas.openxmlformats.org/officeDocument/2006/relationships/slide" Target="slide36.xml"/><Relationship Id="rId1" Type="http://schemas.openxmlformats.org/officeDocument/2006/relationships/slideLayout" Target="../slideLayouts/slideLayout25.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themeOverride" Target="../theme/themeOverride3.xml"/><Relationship Id="rId6" Type="http://schemas.openxmlformats.org/officeDocument/2006/relationships/slide" Target="slide13.xml"/><Relationship Id="rId5" Type="http://schemas.openxmlformats.org/officeDocument/2006/relationships/image" Target="../media/image3.png"/><Relationship Id="rId4" Type="http://schemas.openxmlformats.org/officeDocument/2006/relationships/slide" Target="slide39.xml"/></Relationships>
</file>

<file path=ppt/slides/_rels/slide39.xml.rels><?xml version="1.0" encoding="UTF-8" standalone="yes"?>
<Relationships xmlns="http://schemas.openxmlformats.org/package/2006/relationships"><Relationship Id="rId2" Type="http://schemas.openxmlformats.org/officeDocument/2006/relationships/slide" Target="slide38.xml"/><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3" Type="http://schemas.openxmlformats.org/officeDocument/2006/relationships/slide" Target="slide41.xml"/><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slide" Target="slide13.xml"/><Relationship Id="rId4" Type="http://schemas.openxmlformats.org/officeDocument/2006/relationships/image" Target="../media/image3.png"/></Relationships>
</file>

<file path=ppt/slides/_rels/slide41.xml.rels><?xml version="1.0" encoding="UTF-8" standalone="yes"?>
<Relationships xmlns="http://schemas.openxmlformats.org/package/2006/relationships"><Relationship Id="rId2" Type="http://schemas.openxmlformats.org/officeDocument/2006/relationships/slide" Target="slide40.xml"/><Relationship Id="rId1" Type="http://schemas.openxmlformats.org/officeDocument/2006/relationships/slideLayout" Target="../slideLayouts/slideLayout25.xml"/></Relationships>
</file>

<file path=ppt/slides/_rels/slide42.xml.rels><?xml version="1.0" encoding="UTF-8" standalone="yes"?>
<Relationships xmlns="http://schemas.openxmlformats.org/package/2006/relationships"><Relationship Id="rId3" Type="http://schemas.openxmlformats.org/officeDocument/2006/relationships/slide" Target="slide43.xml"/><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slide" Target="slide13.xml"/><Relationship Id="rId4" Type="http://schemas.openxmlformats.org/officeDocument/2006/relationships/image" Target="../media/image3.png"/></Relationships>
</file>

<file path=ppt/slides/_rels/slide43.xml.rels><?xml version="1.0" encoding="UTF-8" standalone="yes"?>
<Relationships xmlns="http://schemas.openxmlformats.org/package/2006/relationships"><Relationship Id="rId2" Type="http://schemas.openxmlformats.org/officeDocument/2006/relationships/slide" Target="slide42.xml"/><Relationship Id="rId1" Type="http://schemas.openxmlformats.org/officeDocument/2006/relationships/slideLayout" Target="../slideLayouts/slideLayout25.xml"/></Relationships>
</file>

<file path=ppt/slides/_rels/slide44.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49.xml"/><Relationship Id="rId7" Type="http://schemas.openxmlformats.org/officeDocument/2006/relationships/slide" Target="slide45.xml"/><Relationship Id="rId2" Type="http://schemas.openxmlformats.org/officeDocument/2006/relationships/slide" Target="slide47.xml"/><Relationship Id="rId1" Type="http://schemas.openxmlformats.org/officeDocument/2006/relationships/slideLayout" Target="../slideLayouts/slideLayout14.xml"/><Relationship Id="rId6" Type="http://schemas.openxmlformats.org/officeDocument/2006/relationships/slide" Target="slide51.xml"/><Relationship Id="rId5" Type="http://schemas.openxmlformats.org/officeDocument/2006/relationships/slide" Target="slide55.xml"/><Relationship Id="rId10" Type="http://schemas.openxmlformats.org/officeDocument/2006/relationships/slide" Target="slide107.xml"/><Relationship Id="rId4" Type="http://schemas.openxmlformats.org/officeDocument/2006/relationships/slide" Target="slide53.xml"/><Relationship Id="rId9" Type="http://schemas.openxmlformats.org/officeDocument/2006/relationships/slide" Target="slide11.xml"/></Relationships>
</file>

<file path=ppt/slides/_rels/slide45.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slide" Target="slide46.xml"/></Relationships>
</file>

<file path=ppt/slides/_rels/slide46.xml.rels><?xml version="1.0" encoding="UTF-8" standalone="yes"?>
<Relationships xmlns="http://schemas.openxmlformats.org/package/2006/relationships"><Relationship Id="rId2" Type="http://schemas.openxmlformats.org/officeDocument/2006/relationships/slide" Target="slide45.xml"/><Relationship Id="rId1" Type="http://schemas.openxmlformats.org/officeDocument/2006/relationships/slideLayout" Target="../slideLayouts/slideLayout25.xml"/></Relationships>
</file>

<file path=ppt/slides/_rels/slide47.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slide" Target="slide48.xml"/></Relationships>
</file>

<file path=ppt/slides/_rels/slide48.xml.rels><?xml version="1.0" encoding="UTF-8" standalone="yes"?>
<Relationships xmlns="http://schemas.openxmlformats.org/package/2006/relationships"><Relationship Id="rId2" Type="http://schemas.openxmlformats.org/officeDocument/2006/relationships/slide" Target="slide47.xml"/><Relationship Id="rId1" Type="http://schemas.openxmlformats.org/officeDocument/2006/relationships/slideLayout" Target="../slideLayouts/slideLayout25.xml"/></Relationships>
</file>

<file path=ppt/slides/_rels/slide49.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17.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slide" Target="slide5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slide" Target="slide49.xml"/><Relationship Id="rId1" Type="http://schemas.openxmlformats.org/officeDocument/2006/relationships/slideLayout" Target="../slideLayouts/slideLayout25.xml"/></Relationships>
</file>

<file path=ppt/slides/_rels/slide51.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slide" Target="slide52.xml"/></Relationships>
</file>

<file path=ppt/slides/_rels/slide52.xml.rels><?xml version="1.0" encoding="UTF-8" standalone="yes"?>
<Relationships xmlns="http://schemas.openxmlformats.org/package/2006/relationships"><Relationship Id="rId2" Type="http://schemas.openxmlformats.org/officeDocument/2006/relationships/slide" Target="slide51.xml"/><Relationship Id="rId1" Type="http://schemas.openxmlformats.org/officeDocument/2006/relationships/slideLayout" Target="../slideLayouts/slideLayout25.xml"/></Relationships>
</file>

<file path=ppt/slides/_rels/slide53.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19.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slide" Target="slide54.xml"/></Relationships>
</file>

<file path=ppt/slides/_rels/slide54.xml.rels><?xml version="1.0" encoding="UTF-8" standalone="yes"?>
<Relationships xmlns="http://schemas.openxmlformats.org/package/2006/relationships"><Relationship Id="rId2" Type="http://schemas.openxmlformats.org/officeDocument/2006/relationships/slide" Target="slide53.xml"/><Relationship Id="rId1" Type="http://schemas.openxmlformats.org/officeDocument/2006/relationships/slideLayout" Target="../slideLayouts/slideLayout25.xml"/></Relationships>
</file>

<file path=ppt/slides/_rels/slide55.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20.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slide" Target="slide56.xml"/></Relationships>
</file>

<file path=ppt/slides/_rels/slide56.xml.rels><?xml version="1.0" encoding="UTF-8" standalone="yes"?>
<Relationships xmlns="http://schemas.openxmlformats.org/package/2006/relationships"><Relationship Id="rId2" Type="http://schemas.openxmlformats.org/officeDocument/2006/relationships/slide" Target="slide55.xml"/><Relationship Id="rId1" Type="http://schemas.openxmlformats.org/officeDocument/2006/relationships/slideLayout" Target="../slideLayouts/slideLayout25.xml"/></Relationships>
</file>

<file path=ppt/slides/_rels/slide57.xml.rels><?xml version="1.0" encoding="UTF-8" standalone="yes"?>
<Relationships xmlns="http://schemas.openxmlformats.org/package/2006/relationships"><Relationship Id="rId8" Type="http://schemas.openxmlformats.org/officeDocument/2006/relationships/slide" Target="slide58.xml"/><Relationship Id="rId3" Type="http://schemas.openxmlformats.org/officeDocument/2006/relationships/slide" Target="slide60.xml"/><Relationship Id="rId7" Type="http://schemas.openxmlformats.org/officeDocument/2006/relationships/slide" Target="slide8.xml"/><Relationship Id="rId2" Type="http://schemas.openxmlformats.org/officeDocument/2006/relationships/slideLayout" Target="../slideLayouts/slideLayout14.xml"/><Relationship Id="rId1" Type="http://schemas.openxmlformats.org/officeDocument/2006/relationships/themeOverride" Target="../theme/themeOverride4.xml"/><Relationship Id="rId6" Type="http://schemas.openxmlformats.org/officeDocument/2006/relationships/slide" Target="slide64.xml"/><Relationship Id="rId5" Type="http://schemas.openxmlformats.org/officeDocument/2006/relationships/slide" Target="slide62.xml"/><Relationship Id="rId4" Type="http://schemas.openxmlformats.org/officeDocument/2006/relationships/slide" Target="slide15.xml"/><Relationship Id="rId9" Type="http://schemas.openxmlformats.org/officeDocument/2006/relationships/slide" Target="slide112.xml"/></Relationships>
</file>

<file path=ppt/slides/_rels/slide58.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2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slide" Target="slide59.xml"/></Relationships>
</file>

<file path=ppt/slides/_rels/slide59.xml.rels><?xml version="1.0" encoding="UTF-8" standalone="yes"?>
<Relationships xmlns="http://schemas.openxmlformats.org/package/2006/relationships"><Relationship Id="rId2" Type="http://schemas.openxmlformats.org/officeDocument/2006/relationships/slide" Target="slide58.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22.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slide" Target="slide61.xml"/></Relationships>
</file>

<file path=ppt/slides/_rels/slide61.xml.rels><?xml version="1.0" encoding="UTF-8" standalone="yes"?>
<Relationships xmlns="http://schemas.openxmlformats.org/package/2006/relationships"><Relationship Id="rId2" Type="http://schemas.openxmlformats.org/officeDocument/2006/relationships/slide" Target="slide60.xml"/><Relationship Id="rId1" Type="http://schemas.openxmlformats.org/officeDocument/2006/relationships/slideLayout" Target="../slideLayouts/slideLayout25.xml"/></Relationships>
</file>

<file path=ppt/slides/_rels/slide62.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23.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slide" Target="slide63.xml"/></Relationships>
</file>

<file path=ppt/slides/_rels/slide63.xml.rels><?xml version="1.0" encoding="UTF-8" standalone="yes"?>
<Relationships xmlns="http://schemas.openxmlformats.org/package/2006/relationships"><Relationship Id="rId2" Type="http://schemas.openxmlformats.org/officeDocument/2006/relationships/slide" Target="slide62.xml"/><Relationship Id="rId1" Type="http://schemas.openxmlformats.org/officeDocument/2006/relationships/slideLayout" Target="../slideLayouts/slideLayout25.xml"/></Relationships>
</file>

<file path=ppt/slides/_rels/slide64.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24.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slide" Target="slide65.xml"/></Relationships>
</file>

<file path=ppt/slides/_rels/slide65.xml.rels><?xml version="1.0" encoding="UTF-8" standalone="yes"?>
<Relationships xmlns="http://schemas.openxmlformats.org/package/2006/relationships"><Relationship Id="rId2" Type="http://schemas.openxmlformats.org/officeDocument/2006/relationships/slide" Target="slide64.xml"/><Relationship Id="rId1" Type="http://schemas.openxmlformats.org/officeDocument/2006/relationships/slideLayout" Target="../slideLayouts/slideLayout25.xml"/></Relationships>
</file>

<file path=ppt/slides/_rels/slide66.xml.rels><?xml version="1.0" encoding="UTF-8" standalone="yes"?>
<Relationships xmlns="http://schemas.openxmlformats.org/package/2006/relationships"><Relationship Id="rId3" Type="http://schemas.openxmlformats.org/officeDocument/2006/relationships/slide" Target="slide69.xml"/><Relationship Id="rId7" Type="http://schemas.openxmlformats.org/officeDocument/2006/relationships/slide" Target="slide118.xml"/><Relationship Id="rId2" Type="http://schemas.openxmlformats.org/officeDocument/2006/relationships/slide" Target="slide67.xml"/><Relationship Id="rId1" Type="http://schemas.openxmlformats.org/officeDocument/2006/relationships/slideLayout" Target="../slideLayouts/slideLayout7.xml"/><Relationship Id="rId6" Type="http://schemas.openxmlformats.org/officeDocument/2006/relationships/slide" Target="slide73.xml"/><Relationship Id="rId5" Type="http://schemas.openxmlformats.org/officeDocument/2006/relationships/slide" Target="slide8.xml"/><Relationship Id="rId4" Type="http://schemas.openxmlformats.org/officeDocument/2006/relationships/slide" Target="slide71.xml"/></Relationships>
</file>

<file path=ppt/slides/_rels/slide67.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25.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slide" Target="slide68.xml"/></Relationships>
</file>

<file path=ppt/slides/_rels/slide68.xml.rels><?xml version="1.0" encoding="UTF-8" standalone="yes"?>
<Relationships xmlns="http://schemas.openxmlformats.org/package/2006/relationships"><Relationship Id="rId2" Type="http://schemas.openxmlformats.org/officeDocument/2006/relationships/slide" Target="slide67.xml"/><Relationship Id="rId1" Type="http://schemas.openxmlformats.org/officeDocument/2006/relationships/slideLayout" Target="../slideLayouts/slideLayout25.xml"/></Relationships>
</file>

<file path=ppt/slides/_rels/slide69.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26.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slide" Target="slide7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slide" Target="slide69.xml"/><Relationship Id="rId1" Type="http://schemas.openxmlformats.org/officeDocument/2006/relationships/slideLayout" Target="../slideLayouts/slideLayout25.xml"/></Relationships>
</file>

<file path=ppt/slides/_rels/slide71.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27.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slide" Target="slide72.xml"/></Relationships>
</file>

<file path=ppt/slides/_rels/slide72.xml.rels><?xml version="1.0" encoding="UTF-8" standalone="yes"?>
<Relationships xmlns="http://schemas.openxmlformats.org/package/2006/relationships"><Relationship Id="rId2" Type="http://schemas.openxmlformats.org/officeDocument/2006/relationships/slide" Target="slide71.xml"/><Relationship Id="rId1" Type="http://schemas.openxmlformats.org/officeDocument/2006/relationships/slideLayout" Target="../slideLayouts/slideLayout25.xml"/></Relationships>
</file>

<file path=ppt/slides/_rels/slide73.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28.xml"/><Relationship Id="rId1" Type="http://schemas.openxmlformats.org/officeDocument/2006/relationships/slideLayout" Target="../slideLayouts/slideLayout25.xml"/><Relationship Id="rId5" Type="http://schemas.openxmlformats.org/officeDocument/2006/relationships/image" Target="../media/image3.png"/><Relationship Id="rId4" Type="http://schemas.openxmlformats.org/officeDocument/2006/relationships/slide" Target="slide74.xml"/></Relationships>
</file>

<file path=ppt/slides/_rels/slide74.xml.rels><?xml version="1.0" encoding="UTF-8" standalone="yes"?>
<Relationships xmlns="http://schemas.openxmlformats.org/package/2006/relationships"><Relationship Id="rId2" Type="http://schemas.openxmlformats.org/officeDocument/2006/relationships/slide" Target="slide73.xml"/><Relationship Id="rId1" Type="http://schemas.openxmlformats.org/officeDocument/2006/relationships/slideLayout" Target="../slideLayouts/slideLayout25.xml"/></Relationships>
</file>

<file path=ppt/slides/_rels/slide75.xml.rels><?xml version="1.0" encoding="UTF-8" standalone="yes"?>
<Relationships xmlns="http://schemas.openxmlformats.org/package/2006/relationships"><Relationship Id="rId3" Type="http://schemas.openxmlformats.org/officeDocument/2006/relationships/slide" Target="slide76.xml"/><Relationship Id="rId7" Type="http://schemas.openxmlformats.org/officeDocument/2006/relationships/slide" Target="slide124.xml"/><Relationship Id="rId2" Type="http://schemas.openxmlformats.org/officeDocument/2006/relationships/slideLayout" Target="../slideLayouts/slideLayout43.xml"/><Relationship Id="rId1" Type="http://schemas.openxmlformats.org/officeDocument/2006/relationships/themeOverride" Target="../theme/themeOverride5.xml"/><Relationship Id="rId6" Type="http://schemas.openxmlformats.org/officeDocument/2006/relationships/slide" Target="slide8.xml"/><Relationship Id="rId5" Type="http://schemas.openxmlformats.org/officeDocument/2006/relationships/slide" Target="slide80.xml"/><Relationship Id="rId4" Type="http://schemas.openxmlformats.org/officeDocument/2006/relationships/slide" Target="slide78.xml"/></Relationships>
</file>

<file path=ppt/slides/_rels/slide76.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notesSlide" Target="../notesSlides/notesSlide29.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slide" Target="slide77.xml"/></Relationships>
</file>

<file path=ppt/slides/_rels/slide77.xml.rels><?xml version="1.0" encoding="UTF-8" standalone="yes"?>
<Relationships xmlns="http://schemas.openxmlformats.org/package/2006/relationships"><Relationship Id="rId2" Type="http://schemas.openxmlformats.org/officeDocument/2006/relationships/slide" Target="slide76.xml"/><Relationship Id="rId1" Type="http://schemas.openxmlformats.org/officeDocument/2006/relationships/slideLayout" Target="../slideLayouts/slideLayout25.xml"/></Relationships>
</file>

<file path=ppt/slides/_rels/slide78.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notesSlide" Target="../notesSlides/notesSlide30.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slide" Target="slide79.xml"/></Relationships>
</file>

<file path=ppt/slides/_rels/slide79.xml.rels><?xml version="1.0" encoding="UTF-8" standalone="yes"?>
<Relationships xmlns="http://schemas.openxmlformats.org/package/2006/relationships"><Relationship Id="rId2" Type="http://schemas.openxmlformats.org/officeDocument/2006/relationships/slide" Target="slide78.xml"/><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11.xml"/><Relationship Id="rId1" Type="http://schemas.openxmlformats.org/officeDocument/2006/relationships/slideLayout" Target="../slideLayouts/slideLayout7.xml"/><Relationship Id="rId6" Type="http://schemas.openxmlformats.org/officeDocument/2006/relationships/slide" Target="slide15.xml"/><Relationship Id="rId5" Type="http://schemas.openxmlformats.org/officeDocument/2006/relationships/slide" Target="slide17.xml"/><Relationship Id="rId4" Type="http://schemas.openxmlformats.org/officeDocument/2006/relationships/slide" Target="slide16.xml"/></Relationships>
</file>

<file path=ppt/slides/_rels/slide80.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notesSlide" Target="../notesSlides/notesSlide3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slide" Target="slide81.xml"/></Relationships>
</file>

<file path=ppt/slides/_rels/slide81.xml.rels><?xml version="1.0" encoding="UTF-8" standalone="yes"?>
<Relationships xmlns="http://schemas.openxmlformats.org/package/2006/relationships"><Relationship Id="rId2" Type="http://schemas.openxmlformats.org/officeDocument/2006/relationships/slide" Target="slide80.xml"/><Relationship Id="rId1" Type="http://schemas.openxmlformats.org/officeDocument/2006/relationships/slideLayout" Target="../slideLayouts/slideLayout25.xml"/></Relationships>
</file>

<file path=ppt/slides/_rels/slide82.xml.rels><?xml version="1.0" encoding="UTF-8" standalone="yes"?>
<Relationships xmlns="http://schemas.openxmlformats.org/package/2006/relationships"><Relationship Id="rId3" Type="http://schemas.openxmlformats.org/officeDocument/2006/relationships/slide" Target="slide87.xml"/><Relationship Id="rId7" Type="http://schemas.openxmlformats.org/officeDocument/2006/relationships/slide" Target="slide129.xml"/><Relationship Id="rId2" Type="http://schemas.openxmlformats.org/officeDocument/2006/relationships/slide" Target="slide89.xml"/><Relationship Id="rId1" Type="http://schemas.openxmlformats.org/officeDocument/2006/relationships/slideLayout" Target="../slideLayouts/slideLayout50.xml"/><Relationship Id="rId6" Type="http://schemas.openxmlformats.org/officeDocument/2006/relationships/slide" Target="slide83.xml"/><Relationship Id="rId5" Type="http://schemas.openxmlformats.org/officeDocument/2006/relationships/slide" Target="slide85.xml"/><Relationship Id="rId4" Type="http://schemas.openxmlformats.org/officeDocument/2006/relationships/slide" Target="slide8.xml"/></Relationships>
</file>

<file path=ppt/slides/_rels/slide83.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notesSlide" Target="../notesSlides/notesSlide32.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slide" Target="slide84.xml"/></Relationships>
</file>

<file path=ppt/slides/_rels/slide84.xml.rels><?xml version="1.0" encoding="UTF-8" standalone="yes"?>
<Relationships xmlns="http://schemas.openxmlformats.org/package/2006/relationships"><Relationship Id="rId2" Type="http://schemas.openxmlformats.org/officeDocument/2006/relationships/slide" Target="slide83.xml"/><Relationship Id="rId1" Type="http://schemas.openxmlformats.org/officeDocument/2006/relationships/slideLayout" Target="../slideLayouts/slideLayout25.xml"/></Relationships>
</file>

<file path=ppt/slides/_rels/slide85.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notesSlide" Target="../notesSlides/notesSlide33.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slide" Target="slide86.xml"/></Relationships>
</file>

<file path=ppt/slides/_rels/slide86.xml.rels><?xml version="1.0" encoding="UTF-8" standalone="yes"?>
<Relationships xmlns="http://schemas.openxmlformats.org/package/2006/relationships"><Relationship Id="rId2" Type="http://schemas.openxmlformats.org/officeDocument/2006/relationships/slide" Target="slide85.xml"/><Relationship Id="rId1" Type="http://schemas.openxmlformats.org/officeDocument/2006/relationships/slideLayout" Target="../slideLayouts/slideLayout25.xml"/></Relationships>
</file>

<file path=ppt/slides/_rels/slide87.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notesSlide" Target="../notesSlides/notesSlide34.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slide" Target="slide88.xml"/></Relationships>
</file>

<file path=ppt/slides/_rels/slide88.xml.rels><?xml version="1.0" encoding="UTF-8" standalone="yes"?>
<Relationships xmlns="http://schemas.openxmlformats.org/package/2006/relationships"><Relationship Id="rId2" Type="http://schemas.openxmlformats.org/officeDocument/2006/relationships/slide" Target="slide87.xml"/><Relationship Id="rId1" Type="http://schemas.openxmlformats.org/officeDocument/2006/relationships/slideLayout" Target="../slideLayouts/slideLayout25.xml"/></Relationships>
</file>

<file path=ppt/slides/_rels/slide89.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notesSlide" Target="../notesSlides/notesSlide35.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slide" Target="slide90.xml"/></Relationships>
</file>

<file path=ppt/slides/_rels/slide9.xml.rels><?xml version="1.0" encoding="UTF-8" standalone="yes"?>
<Relationships xmlns="http://schemas.openxmlformats.org/package/2006/relationships"><Relationship Id="rId8" Type="http://schemas.openxmlformats.org/officeDocument/2006/relationships/slide" Target="slide124.xml"/><Relationship Id="rId3" Type="http://schemas.openxmlformats.org/officeDocument/2006/relationships/slide" Target="slide11.xml"/><Relationship Id="rId7" Type="http://schemas.openxmlformats.org/officeDocument/2006/relationships/slide" Target="slide15.xml"/><Relationship Id="rId12" Type="http://schemas.openxmlformats.org/officeDocument/2006/relationships/slide" Target="slide118.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slide" Target="slide17.xml"/><Relationship Id="rId11" Type="http://schemas.openxmlformats.org/officeDocument/2006/relationships/slide" Target="slide129.xml"/><Relationship Id="rId5" Type="http://schemas.openxmlformats.org/officeDocument/2006/relationships/slide" Target="slide16.xml"/><Relationship Id="rId10" Type="http://schemas.openxmlformats.org/officeDocument/2006/relationships/slide" Target="slide93.xml"/><Relationship Id="rId4" Type="http://schemas.openxmlformats.org/officeDocument/2006/relationships/slide" Target="slide18.xml"/><Relationship Id="rId9" Type="http://schemas.openxmlformats.org/officeDocument/2006/relationships/slide" Target="slide112.xml"/></Relationships>
</file>

<file path=ppt/slides/_rels/slide90.xml.rels><?xml version="1.0" encoding="UTF-8" standalone="yes"?>
<Relationships xmlns="http://schemas.openxmlformats.org/package/2006/relationships"><Relationship Id="rId2" Type="http://schemas.openxmlformats.org/officeDocument/2006/relationships/slide" Target="slide87.xml"/><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 Target="slide93.xml"/><Relationship Id="rId7" Type="http://schemas.openxmlformats.org/officeDocument/2006/relationships/slide" Target="slide112.xml"/><Relationship Id="rId2" Type="http://schemas.openxmlformats.org/officeDocument/2006/relationships/notesSlide" Target="../notesSlides/notesSlide36.xml"/><Relationship Id="rId1" Type="http://schemas.openxmlformats.org/officeDocument/2006/relationships/slideLayout" Target="../slideLayouts/slideLayout7.xml"/><Relationship Id="rId6" Type="http://schemas.openxmlformats.org/officeDocument/2006/relationships/slide" Target="slide124.xml"/><Relationship Id="rId5" Type="http://schemas.openxmlformats.org/officeDocument/2006/relationships/slide" Target="slide118.xml"/><Relationship Id="rId4" Type="http://schemas.openxmlformats.org/officeDocument/2006/relationships/slide" Target="slide129.xml"/></Relationships>
</file>

<file path=ppt/slides/_rels/slide93.xml.rels><?xml version="1.0" encoding="UTF-8" standalone="yes"?>
<Relationships xmlns="http://schemas.openxmlformats.org/package/2006/relationships"><Relationship Id="rId3" Type="http://schemas.openxmlformats.org/officeDocument/2006/relationships/slide" Target="slide101.xml"/><Relationship Id="rId2" Type="http://schemas.openxmlformats.org/officeDocument/2006/relationships/slide" Target="slide94.xml"/><Relationship Id="rId1" Type="http://schemas.openxmlformats.org/officeDocument/2006/relationships/slideLayout" Target="../slideLayouts/slideLayout7.xml"/><Relationship Id="rId5" Type="http://schemas.openxmlformats.org/officeDocument/2006/relationships/slide" Target="slide92.xml"/><Relationship Id="rId4" Type="http://schemas.openxmlformats.org/officeDocument/2006/relationships/slide" Target="slide107.xml"/></Relationships>
</file>

<file path=ppt/slides/_rels/slide94.xml.rels><?xml version="1.0" encoding="UTF-8" standalone="yes"?>
<Relationships xmlns="http://schemas.openxmlformats.org/package/2006/relationships"><Relationship Id="rId8" Type="http://schemas.openxmlformats.org/officeDocument/2006/relationships/slide" Target="slide100.xml"/><Relationship Id="rId3" Type="http://schemas.openxmlformats.org/officeDocument/2006/relationships/slide" Target="slide95.xml"/><Relationship Id="rId7" Type="http://schemas.openxmlformats.org/officeDocument/2006/relationships/slide" Target="slide37.xml"/><Relationship Id="rId2" Type="http://schemas.openxmlformats.org/officeDocument/2006/relationships/slide" Target="slide96.xml"/><Relationship Id="rId1" Type="http://schemas.openxmlformats.org/officeDocument/2006/relationships/slideLayout" Target="../slideLayouts/slideLayout14.xml"/><Relationship Id="rId6" Type="http://schemas.openxmlformats.org/officeDocument/2006/relationships/slide" Target="slide99.xml"/><Relationship Id="rId11" Type="http://schemas.openxmlformats.org/officeDocument/2006/relationships/slide" Target="slide20.xml"/><Relationship Id="rId5" Type="http://schemas.openxmlformats.org/officeDocument/2006/relationships/slide" Target="slide97.xml"/><Relationship Id="rId10" Type="http://schemas.openxmlformats.org/officeDocument/2006/relationships/slide" Target="slide92.xml"/><Relationship Id="rId4" Type="http://schemas.openxmlformats.org/officeDocument/2006/relationships/slide" Target="slide98.xml"/><Relationship Id="rId9" Type="http://schemas.openxmlformats.org/officeDocument/2006/relationships/slide" Target="slide93.xml"/></Relationships>
</file>

<file path=ppt/slides/_rels/slide95.xml.rels><?xml version="1.0" encoding="UTF-8" standalone="yes"?>
<Relationships xmlns="http://schemas.openxmlformats.org/package/2006/relationships"><Relationship Id="rId3" Type="http://schemas.openxmlformats.org/officeDocument/2006/relationships/slide" Target="slide94.xml"/><Relationship Id="rId2" Type="http://schemas.openxmlformats.org/officeDocument/2006/relationships/notesSlide" Target="../notesSlides/notesSlide37.xml"/><Relationship Id="rId1" Type="http://schemas.openxmlformats.org/officeDocument/2006/relationships/slideLayout" Target="../slideLayouts/slideLayout36.xml"/></Relationships>
</file>

<file path=ppt/slides/_rels/slide96.xml.rels><?xml version="1.0" encoding="UTF-8" standalone="yes"?>
<Relationships xmlns="http://schemas.openxmlformats.org/package/2006/relationships"><Relationship Id="rId3" Type="http://schemas.openxmlformats.org/officeDocument/2006/relationships/slide" Target="slide94.xml"/><Relationship Id="rId2" Type="http://schemas.openxmlformats.org/officeDocument/2006/relationships/notesSlide" Target="../notesSlides/notesSlide38.xml"/><Relationship Id="rId1" Type="http://schemas.openxmlformats.org/officeDocument/2006/relationships/slideLayout" Target="../slideLayouts/slideLayout36.xml"/></Relationships>
</file>

<file path=ppt/slides/_rels/slide97.xml.rels><?xml version="1.0" encoding="UTF-8" standalone="yes"?>
<Relationships xmlns="http://schemas.openxmlformats.org/package/2006/relationships"><Relationship Id="rId3" Type="http://schemas.openxmlformats.org/officeDocument/2006/relationships/slide" Target="slide94.xml"/><Relationship Id="rId2" Type="http://schemas.openxmlformats.org/officeDocument/2006/relationships/notesSlide" Target="../notesSlides/notesSlide39.xml"/><Relationship Id="rId1" Type="http://schemas.openxmlformats.org/officeDocument/2006/relationships/slideLayout" Target="../slideLayouts/slideLayout36.xml"/></Relationships>
</file>

<file path=ppt/slides/_rels/slide98.xml.rels><?xml version="1.0" encoding="UTF-8" standalone="yes"?>
<Relationships xmlns="http://schemas.openxmlformats.org/package/2006/relationships"><Relationship Id="rId3" Type="http://schemas.openxmlformats.org/officeDocument/2006/relationships/slide" Target="slide94.xml"/><Relationship Id="rId2" Type="http://schemas.openxmlformats.org/officeDocument/2006/relationships/notesSlide" Target="../notesSlides/notesSlide40.xml"/><Relationship Id="rId1" Type="http://schemas.openxmlformats.org/officeDocument/2006/relationships/slideLayout" Target="../slideLayouts/slideLayout36.xml"/></Relationships>
</file>

<file path=ppt/slides/_rels/slide99.xml.rels><?xml version="1.0" encoding="UTF-8" standalone="yes"?>
<Relationships xmlns="http://schemas.openxmlformats.org/package/2006/relationships"><Relationship Id="rId3" Type="http://schemas.openxmlformats.org/officeDocument/2006/relationships/slide" Target="slide94.xml"/><Relationship Id="rId2" Type="http://schemas.openxmlformats.org/officeDocument/2006/relationships/notesSlide" Target="../notesSlides/notesSlide41.xml"/><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0" y="1772816"/>
            <a:ext cx="7772400" cy="1470025"/>
          </a:xfrm>
        </p:spPr>
        <p:txBody>
          <a:bodyPr/>
          <a:lstStyle/>
          <a:p>
            <a:r>
              <a:rPr lang="en-GB" dirty="0">
                <a:solidFill>
                  <a:srgbClr val="000099"/>
                </a:solidFill>
              </a:rPr>
              <a:t>Professional teaching and leadership standards</a:t>
            </a:r>
          </a:p>
        </p:txBody>
      </p:sp>
      <p:sp>
        <p:nvSpPr>
          <p:cNvPr id="5" name="Subtitle 3"/>
          <p:cNvSpPr>
            <a:spLocks noGrp="1"/>
          </p:cNvSpPr>
          <p:nvPr>
            <p:ph type="subTitle" idx="1"/>
          </p:nvPr>
        </p:nvSpPr>
        <p:spPr>
          <a:xfrm>
            <a:off x="795432" y="3429000"/>
            <a:ext cx="6400800" cy="1752600"/>
          </a:xfrm>
          <a:solidFill>
            <a:schemeClr val="bg1"/>
          </a:solidFill>
        </p:spPr>
        <p:txBody>
          <a:bodyPr>
            <a:normAutofit fontScale="62500" lnSpcReduction="20000"/>
          </a:bodyPr>
          <a:lstStyle/>
          <a:p>
            <a:pPr algn="l"/>
            <a:r>
              <a:rPr lang="en-GB" b="1" dirty="0">
                <a:solidFill>
                  <a:srgbClr val="000099"/>
                </a:solidFill>
              </a:rPr>
              <a:t>Please note: </a:t>
            </a:r>
            <a:r>
              <a:rPr lang="en-GB" dirty="0">
                <a:solidFill>
                  <a:srgbClr val="000099"/>
                </a:solidFill>
              </a:rPr>
              <a:t>These are proposed new standards that form part of the consultation on new professional standards to replace the existing Qualified Teacher Standards, the Practising Teacher Standards and the Leadership Standards. </a:t>
            </a:r>
          </a:p>
          <a:p>
            <a:pPr algn="l"/>
            <a:r>
              <a:rPr lang="en-GB" dirty="0">
                <a:solidFill>
                  <a:srgbClr val="000099"/>
                </a:solidFill>
              </a:rPr>
              <a:t>The existing professional standards remain in place and will continue to apply pending the outcome of the consultation.</a:t>
            </a:r>
          </a:p>
        </p:txBody>
      </p:sp>
      <p:sp>
        <p:nvSpPr>
          <p:cNvPr id="6" name="Title 1"/>
          <p:cNvSpPr txBox="1">
            <a:spLocks/>
          </p:cNvSpPr>
          <p:nvPr/>
        </p:nvSpPr>
        <p:spPr>
          <a:xfrm>
            <a:off x="281528" y="188641"/>
            <a:ext cx="5832648" cy="7350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GB" sz="2000" dirty="0">
                <a:solidFill>
                  <a:srgbClr val="C00000"/>
                </a:solidFill>
              </a:rPr>
              <a:t>Please turn on </a:t>
            </a:r>
            <a:r>
              <a:rPr lang="en-GB" sz="2000" b="1" u="sng" dirty="0">
                <a:solidFill>
                  <a:srgbClr val="C00000"/>
                </a:solidFill>
              </a:rPr>
              <a:t>Slide Show</a:t>
            </a:r>
            <a:r>
              <a:rPr lang="en-GB" sz="2000" b="1" dirty="0">
                <a:solidFill>
                  <a:srgbClr val="C00000"/>
                </a:solidFill>
              </a:rPr>
              <a:t> </a:t>
            </a:r>
            <a:r>
              <a:rPr lang="en-GB" sz="2000" dirty="0">
                <a:solidFill>
                  <a:srgbClr val="C00000"/>
                </a:solidFill>
              </a:rPr>
              <a:t>mode to view these slides</a:t>
            </a:r>
          </a:p>
        </p:txBody>
      </p:sp>
      <p:sp>
        <p:nvSpPr>
          <p:cNvPr id="7" name="Slide Number Placeholder 6"/>
          <p:cNvSpPr>
            <a:spLocks noGrp="1"/>
          </p:cNvSpPr>
          <p:nvPr>
            <p:ph type="sldNum" sz="quarter" idx="12"/>
          </p:nvPr>
        </p:nvSpPr>
        <p:spPr>
          <a:xfrm>
            <a:off x="6754416" y="6381328"/>
            <a:ext cx="2133600" cy="365125"/>
          </a:xfrm>
        </p:spPr>
        <p:txBody>
          <a:bodyPr/>
          <a:lstStyle/>
          <a:p>
            <a:fld id="{C4009609-DC48-4DDF-96FA-41A39884BE33}" type="slidenum">
              <a:rPr lang="en-GB" b="1" smtClean="0">
                <a:solidFill>
                  <a:prstClr val="black">
                    <a:tint val="75000"/>
                  </a:prstClr>
                </a:solidFill>
              </a:rPr>
              <a:pPr/>
              <a:t>1</a:t>
            </a:fld>
            <a:endParaRPr lang="en-GB" b="1" dirty="0">
              <a:solidFill>
                <a:prstClr val="black">
                  <a:tint val="75000"/>
                </a:prstClr>
              </a:solidFill>
            </a:endParaRPr>
          </a:p>
        </p:txBody>
      </p:sp>
      <p:sp>
        <p:nvSpPr>
          <p:cNvPr id="8" name="Title 1"/>
          <p:cNvSpPr txBox="1">
            <a:spLocks/>
          </p:cNvSpPr>
          <p:nvPr/>
        </p:nvSpPr>
        <p:spPr>
          <a:xfrm>
            <a:off x="857592" y="5229200"/>
            <a:ext cx="5256584"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000" dirty="0">
                <a:solidFill>
                  <a:srgbClr val="000099"/>
                </a:solidFill>
              </a:rPr>
              <a:t>Click here for a guide to using this pack –  </a:t>
            </a:r>
          </a:p>
          <a:p>
            <a:pPr algn="l"/>
            <a:endParaRPr lang="en-GB" sz="2000" dirty="0">
              <a:solidFill>
                <a:srgbClr val="000099"/>
              </a:solidFill>
            </a:endParaRPr>
          </a:p>
          <a:p>
            <a:pPr algn="l"/>
            <a:r>
              <a:rPr lang="en-GB" sz="2000" dirty="0">
                <a:solidFill>
                  <a:srgbClr val="000099"/>
                </a:solidFill>
              </a:rPr>
              <a:t>Click here to continue viewing the presentation </a:t>
            </a:r>
            <a:r>
              <a:rPr lang="en-GB" sz="2000" dirty="0">
                <a:solidFill>
                  <a:srgbClr val="000099"/>
                </a:solidFill>
                <a:ea typeface="+mn-ea"/>
                <a:cs typeface="+mn-cs"/>
              </a:rPr>
              <a:t>–</a:t>
            </a:r>
            <a:r>
              <a:rPr lang="en-GB" sz="2000" dirty="0">
                <a:solidFill>
                  <a:srgbClr val="000099"/>
                </a:solidFill>
              </a:rPr>
              <a:t> </a:t>
            </a:r>
          </a:p>
        </p:txBody>
      </p:sp>
      <p:sp>
        <p:nvSpPr>
          <p:cNvPr id="9" name="TextBox 8">
            <a:hlinkClick r:id="rId2" action="ppaction://hlinksldjump"/>
          </p:cNvPr>
          <p:cNvSpPr txBox="1"/>
          <p:nvPr/>
        </p:nvSpPr>
        <p:spPr>
          <a:xfrm>
            <a:off x="6084168" y="5430950"/>
            <a:ext cx="360040" cy="400110"/>
          </a:xfrm>
          <a:prstGeom prst="rect">
            <a:avLst/>
          </a:prstGeom>
          <a:solidFill>
            <a:schemeClr val="tx2">
              <a:lumMod val="60000"/>
              <a:lumOff val="40000"/>
            </a:schemeClr>
          </a:solidFill>
        </p:spPr>
        <p:txBody>
          <a:bodyPr wrap="square" rtlCol="0">
            <a:spAutoFit/>
          </a:bodyPr>
          <a:lstStyle/>
          <a:p>
            <a:pPr defTabSz="457200"/>
            <a:r>
              <a:rPr lang="en-GB" sz="2000" b="1" dirty="0">
                <a:solidFill>
                  <a:prstClr val="white"/>
                </a:solidFill>
              </a:rPr>
              <a:t>?</a:t>
            </a:r>
          </a:p>
        </p:txBody>
      </p:sp>
      <p:grpSp>
        <p:nvGrpSpPr>
          <p:cNvPr id="10" name="Group 9"/>
          <p:cNvGrpSpPr/>
          <p:nvPr/>
        </p:nvGrpSpPr>
        <p:grpSpPr>
          <a:xfrm>
            <a:off x="6084168" y="6021288"/>
            <a:ext cx="360040" cy="400110"/>
            <a:chOff x="6732240" y="5565686"/>
            <a:chExt cx="360040" cy="400110"/>
          </a:xfrm>
        </p:grpSpPr>
        <p:sp>
          <p:nvSpPr>
            <p:cNvPr id="11" name="TextBox 10">
              <a:hlinkClick r:id="rId3" action="ppaction://hlinksldjump"/>
            </p:cNvPr>
            <p:cNvSpPr txBox="1"/>
            <p:nvPr/>
          </p:nvSpPr>
          <p:spPr>
            <a:xfrm>
              <a:off x="6732240" y="5565686"/>
              <a:ext cx="360040" cy="400110"/>
            </a:xfrm>
            <a:prstGeom prst="rect">
              <a:avLst/>
            </a:prstGeom>
            <a:solidFill>
              <a:schemeClr val="tx2">
                <a:lumMod val="60000"/>
                <a:lumOff val="40000"/>
              </a:schemeClr>
            </a:solidFill>
          </p:spPr>
          <p:txBody>
            <a:bodyPr wrap="square" rtlCol="0">
              <a:spAutoFit/>
            </a:bodyPr>
            <a:lstStyle/>
            <a:p>
              <a:pPr defTabSz="457200"/>
              <a:endParaRPr lang="en-GB" sz="2000" dirty="0">
                <a:solidFill>
                  <a:prstClr val="white"/>
                </a:solidFill>
              </a:endParaRPr>
            </a:p>
          </p:txBody>
        </p:sp>
        <p:sp>
          <p:nvSpPr>
            <p:cNvPr id="12" name="Chevron 11">
              <a:hlinkClick r:id="rId3" action="ppaction://hlinksldjump"/>
            </p:cNvPr>
            <p:cNvSpPr/>
            <p:nvPr/>
          </p:nvSpPr>
          <p:spPr>
            <a:xfrm>
              <a:off x="6804248" y="5661248"/>
              <a:ext cx="216024" cy="216024"/>
            </a:xfrm>
            <a:prstGeom prst="chevr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GB" dirty="0">
                <a:solidFill>
                  <a:prstClr val="black"/>
                </a:solidFill>
              </a:endParaRPr>
            </a:p>
          </p:txBody>
        </p:sp>
      </p:grpSp>
    </p:spTree>
    <p:extLst>
      <p:ext uri="{BB962C8B-B14F-4D97-AF65-F5344CB8AC3E}">
        <p14:creationId xmlns:p14="http://schemas.microsoft.com/office/powerpoint/2010/main" val="29847514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EECEC"/>
        </a:solidFill>
        <a:effectLst/>
      </p:bgPr>
    </p:bg>
    <p:spTree>
      <p:nvGrpSpPr>
        <p:cNvPr id="1" name=""/>
        <p:cNvGrpSpPr/>
        <p:nvPr/>
      </p:nvGrpSpPr>
      <p:grpSpPr>
        <a:xfrm>
          <a:off x="0" y="0"/>
          <a:ext cx="0" cy="0"/>
          <a:chOff x="0" y="0"/>
          <a:chExt cx="0" cy="0"/>
        </a:xfrm>
      </p:grpSpPr>
      <p:sp>
        <p:nvSpPr>
          <p:cNvPr id="4" name="Freeform 6">
            <a:hlinkClick r:id="rId3" action="ppaction://hlinksldjump"/>
          </p:cNvPr>
          <p:cNvSpPr>
            <a:spLocks/>
          </p:cNvSpPr>
          <p:nvPr/>
        </p:nvSpPr>
        <p:spPr bwMode="auto">
          <a:xfrm>
            <a:off x="2633663" y="720725"/>
            <a:ext cx="4270375" cy="2574925"/>
          </a:xfrm>
          <a:custGeom>
            <a:avLst/>
            <a:gdLst>
              <a:gd name="T0" fmla="*/ 3558 w 7173"/>
              <a:gd name="T1" fmla="*/ 4324 h 4324"/>
              <a:gd name="T2" fmla="*/ 7173 w 7173"/>
              <a:gd name="T3" fmla="*/ 3041 h 4324"/>
              <a:gd name="T4" fmla="*/ 2274 w 7173"/>
              <a:gd name="T5" fmla="*/ 708 h 4324"/>
              <a:gd name="T6" fmla="*/ 0 w 7173"/>
              <a:gd name="T7" fmla="*/ 2887 h 4324"/>
              <a:gd name="T8" fmla="*/ 3558 w 7173"/>
              <a:gd name="T9" fmla="*/ 4324 h 4324"/>
            </a:gdLst>
            <a:ahLst/>
            <a:cxnLst>
              <a:cxn ang="0">
                <a:pos x="T0" y="T1"/>
              </a:cxn>
              <a:cxn ang="0">
                <a:pos x="T2" y="T3"/>
              </a:cxn>
              <a:cxn ang="0">
                <a:pos x="T4" y="T5"/>
              </a:cxn>
              <a:cxn ang="0">
                <a:pos x="T6" y="T7"/>
              </a:cxn>
              <a:cxn ang="0">
                <a:pos x="T8" y="T9"/>
              </a:cxn>
            </a:cxnLst>
            <a:rect l="0" t="0" r="r" b="b"/>
            <a:pathLst>
              <a:path w="7173" h="4324">
                <a:moveTo>
                  <a:pt x="3558" y="4324"/>
                </a:moveTo>
                <a:lnTo>
                  <a:pt x="7173" y="3041"/>
                </a:lnTo>
                <a:cubicBezTo>
                  <a:pt x="6465" y="1044"/>
                  <a:pt x="4271" y="0"/>
                  <a:pt x="2274" y="708"/>
                </a:cubicBezTo>
                <a:cubicBezTo>
                  <a:pt x="1240" y="1076"/>
                  <a:pt x="412" y="1869"/>
                  <a:pt x="0" y="2887"/>
                </a:cubicBezTo>
                <a:lnTo>
                  <a:pt x="3558" y="4324"/>
                </a:lnTo>
                <a:close/>
              </a:path>
            </a:pathLst>
          </a:custGeom>
          <a:solidFill>
            <a:srgbClr val="4F81B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pPr>
              <a:defRPr/>
            </a:pPr>
            <a:endParaRPr lang="en-GB">
              <a:solidFill>
                <a:prstClr val="black"/>
              </a:solidFill>
            </a:endParaRPr>
          </a:p>
        </p:txBody>
      </p:sp>
      <p:sp>
        <p:nvSpPr>
          <p:cNvPr id="5" name="Freeform 7">
            <a:hlinkClick r:id="rId4" action="ppaction://hlinksldjump"/>
          </p:cNvPr>
          <p:cNvSpPr>
            <a:spLocks/>
          </p:cNvSpPr>
          <p:nvPr/>
        </p:nvSpPr>
        <p:spPr bwMode="auto">
          <a:xfrm>
            <a:off x="4753272" y="2531751"/>
            <a:ext cx="2403475" cy="2101850"/>
          </a:xfrm>
          <a:custGeom>
            <a:avLst/>
            <a:gdLst>
              <a:gd name="T0" fmla="*/ 0 w 4037"/>
              <a:gd name="T1" fmla="*/ 1283 h 3530"/>
              <a:gd name="T2" fmla="*/ 3110 w 4037"/>
              <a:gd name="T3" fmla="*/ 3530 h 3530"/>
              <a:gd name="T4" fmla="*/ 3616 w 4037"/>
              <a:gd name="T5" fmla="*/ 0 h 3530"/>
              <a:gd name="T6" fmla="*/ 0 w 4037"/>
              <a:gd name="T7" fmla="*/ 1283 h 3530"/>
            </a:gdLst>
            <a:ahLst/>
            <a:cxnLst>
              <a:cxn ang="0">
                <a:pos x="T0" y="T1"/>
              </a:cxn>
              <a:cxn ang="0">
                <a:pos x="T2" y="T3"/>
              </a:cxn>
              <a:cxn ang="0">
                <a:pos x="T4" y="T5"/>
              </a:cxn>
              <a:cxn ang="0">
                <a:pos x="T6" y="T7"/>
              </a:cxn>
            </a:cxnLst>
            <a:rect l="0" t="0" r="r" b="b"/>
            <a:pathLst>
              <a:path w="4037" h="3530">
                <a:moveTo>
                  <a:pt x="0" y="1283"/>
                </a:moveTo>
                <a:lnTo>
                  <a:pt x="3110" y="3530"/>
                </a:lnTo>
                <a:cubicBezTo>
                  <a:pt x="3848" y="2508"/>
                  <a:pt x="4037" y="1189"/>
                  <a:pt x="3616" y="0"/>
                </a:cubicBezTo>
                <a:lnTo>
                  <a:pt x="0" y="1283"/>
                </a:lnTo>
                <a:close/>
              </a:path>
            </a:pathLst>
          </a:custGeom>
          <a:solidFill>
            <a:srgbClr val="C0504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pPr>
              <a:defRPr/>
            </a:pPr>
            <a:endParaRPr lang="en-GB">
              <a:solidFill>
                <a:prstClr val="black"/>
              </a:solidFill>
            </a:endParaRPr>
          </a:p>
        </p:txBody>
      </p:sp>
      <p:sp>
        <p:nvSpPr>
          <p:cNvPr id="6" name="Freeform 8">
            <a:hlinkClick r:id="rId5" action="ppaction://hlinksldjump"/>
          </p:cNvPr>
          <p:cNvSpPr>
            <a:spLocks/>
          </p:cNvSpPr>
          <p:nvPr/>
        </p:nvSpPr>
        <p:spPr bwMode="auto">
          <a:xfrm>
            <a:off x="4700747" y="3295650"/>
            <a:ext cx="1900238" cy="2298700"/>
          </a:xfrm>
          <a:custGeom>
            <a:avLst/>
            <a:gdLst>
              <a:gd name="T0" fmla="*/ 82 w 3192"/>
              <a:gd name="T1" fmla="*/ 0 h 3863"/>
              <a:gd name="T2" fmla="*/ 0 w 3192"/>
              <a:gd name="T3" fmla="*/ 3836 h 3863"/>
              <a:gd name="T4" fmla="*/ 3192 w 3192"/>
              <a:gd name="T5" fmla="*/ 2247 h 3863"/>
              <a:gd name="T6" fmla="*/ 82 w 3192"/>
              <a:gd name="T7" fmla="*/ 0 h 3863"/>
            </a:gdLst>
            <a:ahLst/>
            <a:cxnLst>
              <a:cxn ang="0">
                <a:pos x="T0" y="T1"/>
              </a:cxn>
              <a:cxn ang="0">
                <a:pos x="T2" y="T3"/>
              </a:cxn>
              <a:cxn ang="0">
                <a:pos x="T4" y="T5"/>
              </a:cxn>
              <a:cxn ang="0">
                <a:pos x="T6" y="T7"/>
              </a:cxn>
            </a:cxnLst>
            <a:rect l="0" t="0" r="r" b="b"/>
            <a:pathLst>
              <a:path w="3192" h="3863">
                <a:moveTo>
                  <a:pt x="82" y="0"/>
                </a:moveTo>
                <a:lnTo>
                  <a:pt x="0" y="3836"/>
                </a:lnTo>
                <a:cubicBezTo>
                  <a:pt x="1261" y="3863"/>
                  <a:pt x="2454" y="3269"/>
                  <a:pt x="3192" y="2247"/>
                </a:cubicBezTo>
                <a:lnTo>
                  <a:pt x="82" y="0"/>
                </a:lnTo>
                <a:close/>
              </a:path>
            </a:pathLst>
          </a:custGeom>
          <a:solidFill>
            <a:srgbClr val="9BBB59"/>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pPr>
              <a:defRPr/>
            </a:pPr>
            <a:endParaRPr lang="en-GB">
              <a:solidFill>
                <a:prstClr val="black"/>
              </a:solidFill>
            </a:endParaRPr>
          </a:p>
        </p:txBody>
      </p:sp>
      <p:sp>
        <p:nvSpPr>
          <p:cNvPr id="7" name="Freeform 9">
            <a:hlinkClick r:id="rId6" action="ppaction://hlinksldjump"/>
          </p:cNvPr>
          <p:cNvSpPr>
            <a:spLocks/>
          </p:cNvSpPr>
          <p:nvPr/>
        </p:nvSpPr>
        <p:spPr bwMode="auto">
          <a:xfrm>
            <a:off x="2846684" y="3302288"/>
            <a:ext cx="1906588" cy="2282825"/>
          </a:xfrm>
          <a:custGeom>
            <a:avLst/>
            <a:gdLst>
              <a:gd name="T0" fmla="*/ 3203 w 3203"/>
              <a:gd name="T1" fmla="*/ 0 h 3836"/>
              <a:gd name="T2" fmla="*/ 0 w 3203"/>
              <a:gd name="T3" fmla="*/ 2111 h 3836"/>
              <a:gd name="T4" fmla="*/ 3121 w 3203"/>
              <a:gd name="T5" fmla="*/ 3836 h 3836"/>
              <a:gd name="T6" fmla="*/ 3203 w 3203"/>
              <a:gd name="T7" fmla="*/ 0 h 3836"/>
            </a:gdLst>
            <a:ahLst/>
            <a:cxnLst>
              <a:cxn ang="0">
                <a:pos x="T0" y="T1"/>
              </a:cxn>
              <a:cxn ang="0">
                <a:pos x="T2" y="T3"/>
              </a:cxn>
              <a:cxn ang="0">
                <a:pos x="T4" y="T5"/>
              </a:cxn>
              <a:cxn ang="0">
                <a:pos x="T6" y="T7"/>
              </a:cxn>
            </a:cxnLst>
            <a:rect l="0" t="0" r="r" b="b"/>
            <a:pathLst>
              <a:path w="3203" h="3836">
                <a:moveTo>
                  <a:pt x="3203" y="0"/>
                </a:moveTo>
                <a:lnTo>
                  <a:pt x="0" y="2111"/>
                </a:lnTo>
                <a:cubicBezTo>
                  <a:pt x="694" y="3164"/>
                  <a:pt x="1860" y="3808"/>
                  <a:pt x="3121" y="3836"/>
                </a:cubicBezTo>
                <a:lnTo>
                  <a:pt x="3203" y="0"/>
                </a:lnTo>
                <a:close/>
              </a:path>
            </a:pathLst>
          </a:custGeom>
          <a:solidFill>
            <a:srgbClr val="8064A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pPr>
              <a:defRPr/>
            </a:pPr>
            <a:endParaRPr lang="en-GB">
              <a:solidFill>
                <a:prstClr val="black"/>
              </a:solidFill>
            </a:endParaRPr>
          </a:p>
        </p:txBody>
      </p:sp>
      <p:sp>
        <p:nvSpPr>
          <p:cNvPr id="8" name="Freeform 10">
            <a:hlinkClick r:id="rId7" action="ppaction://hlinksldjump"/>
          </p:cNvPr>
          <p:cNvSpPr>
            <a:spLocks/>
          </p:cNvSpPr>
          <p:nvPr/>
        </p:nvSpPr>
        <p:spPr bwMode="auto">
          <a:xfrm>
            <a:off x="2354559" y="2435983"/>
            <a:ext cx="2398713" cy="2112963"/>
          </a:xfrm>
          <a:custGeom>
            <a:avLst/>
            <a:gdLst>
              <a:gd name="T0" fmla="*/ 4030 w 4030"/>
              <a:gd name="T1" fmla="*/ 1438 h 3549"/>
              <a:gd name="T2" fmla="*/ 472 w 4030"/>
              <a:gd name="T3" fmla="*/ 0 h 3549"/>
              <a:gd name="T4" fmla="*/ 826 w 4030"/>
              <a:gd name="T5" fmla="*/ 3549 h 3549"/>
              <a:gd name="T6" fmla="*/ 4030 w 4030"/>
              <a:gd name="T7" fmla="*/ 1438 h 3549"/>
            </a:gdLst>
            <a:ahLst/>
            <a:cxnLst>
              <a:cxn ang="0">
                <a:pos x="T0" y="T1"/>
              </a:cxn>
              <a:cxn ang="0">
                <a:pos x="T2" y="T3"/>
              </a:cxn>
              <a:cxn ang="0">
                <a:pos x="T4" y="T5"/>
              </a:cxn>
              <a:cxn ang="0">
                <a:pos x="T6" y="T7"/>
              </a:cxn>
            </a:cxnLst>
            <a:rect l="0" t="0" r="r" b="b"/>
            <a:pathLst>
              <a:path w="4030" h="3549">
                <a:moveTo>
                  <a:pt x="4030" y="1438"/>
                </a:moveTo>
                <a:lnTo>
                  <a:pt x="472" y="0"/>
                </a:lnTo>
                <a:cubicBezTo>
                  <a:pt x="0" y="1169"/>
                  <a:pt x="132" y="2496"/>
                  <a:pt x="826" y="3549"/>
                </a:cubicBezTo>
                <a:lnTo>
                  <a:pt x="4030" y="1438"/>
                </a:lnTo>
                <a:close/>
              </a:path>
            </a:pathLst>
          </a:custGeom>
          <a:solidFill>
            <a:srgbClr val="4BACC6"/>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pPr>
              <a:defRPr/>
            </a:pPr>
            <a:endParaRPr lang="en-GB">
              <a:solidFill>
                <a:prstClr val="black"/>
              </a:solidFill>
            </a:endParaRPr>
          </a:p>
        </p:txBody>
      </p:sp>
      <p:sp>
        <p:nvSpPr>
          <p:cNvPr id="9" name="TextBox 8">
            <a:hlinkClick r:id="rId3" action="ppaction://hlinksldjump"/>
          </p:cNvPr>
          <p:cNvSpPr txBox="1"/>
          <p:nvPr/>
        </p:nvSpPr>
        <p:spPr>
          <a:xfrm>
            <a:off x="2123728" y="1028568"/>
            <a:ext cx="1919287" cy="369332"/>
          </a:xfrm>
          <a:prstGeom prst="rect">
            <a:avLst/>
          </a:prstGeom>
          <a:noFill/>
        </p:spPr>
        <p:txBody>
          <a:bodyPr wrap="square" rtlCol="0">
            <a:spAutoFit/>
          </a:bodyPr>
          <a:lstStyle/>
          <a:p>
            <a:pPr algn="ctr">
              <a:defRPr/>
            </a:pPr>
            <a:r>
              <a:rPr lang="en-GB" b="1" dirty="0">
                <a:solidFill>
                  <a:srgbClr val="000099"/>
                </a:solidFill>
              </a:rPr>
              <a:t>Pedagogy</a:t>
            </a:r>
          </a:p>
        </p:txBody>
      </p:sp>
      <p:sp>
        <p:nvSpPr>
          <p:cNvPr id="11" name="TextBox 10">
            <a:hlinkClick r:id="rId4" action="ppaction://hlinksldjump"/>
          </p:cNvPr>
          <p:cNvSpPr txBox="1"/>
          <p:nvPr/>
        </p:nvSpPr>
        <p:spPr>
          <a:xfrm>
            <a:off x="6679864" y="3254176"/>
            <a:ext cx="1919287" cy="369332"/>
          </a:xfrm>
          <a:prstGeom prst="rect">
            <a:avLst/>
          </a:prstGeom>
          <a:noFill/>
        </p:spPr>
        <p:txBody>
          <a:bodyPr wrap="square" rtlCol="0">
            <a:spAutoFit/>
          </a:bodyPr>
          <a:lstStyle/>
          <a:p>
            <a:pPr algn="ctr">
              <a:defRPr/>
            </a:pPr>
            <a:r>
              <a:rPr lang="en-GB" b="1" dirty="0">
                <a:solidFill>
                  <a:srgbClr val="000099"/>
                </a:solidFill>
              </a:rPr>
              <a:t>Leadership</a:t>
            </a:r>
          </a:p>
        </p:txBody>
      </p:sp>
      <p:sp>
        <p:nvSpPr>
          <p:cNvPr id="13" name="TextBox 12">
            <a:hlinkClick r:id="rId5" action="ppaction://hlinksldjump"/>
          </p:cNvPr>
          <p:cNvSpPr txBox="1"/>
          <p:nvPr/>
        </p:nvSpPr>
        <p:spPr>
          <a:xfrm>
            <a:off x="6102094" y="4899432"/>
            <a:ext cx="1603887" cy="646331"/>
          </a:xfrm>
          <a:prstGeom prst="rect">
            <a:avLst/>
          </a:prstGeom>
          <a:noFill/>
        </p:spPr>
        <p:txBody>
          <a:bodyPr wrap="square" rtlCol="0">
            <a:spAutoFit/>
          </a:bodyPr>
          <a:lstStyle/>
          <a:p>
            <a:pPr algn="ctr">
              <a:defRPr/>
            </a:pPr>
            <a:r>
              <a:rPr lang="en-GB" b="1" dirty="0">
                <a:solidFill>
                  <a:srgbClr val="000099"/>
                </a:solidFill>
              </a:rPr>
              <a:t>Professional </a:t>
            </a:r>
          </a:p>
          <a:p>
            <a:pPr algn="ctr">
              <a:defRPr/>
            </a:pPr>
            <a:r>
              <a:rPr lang="en-GB" b="1" dirty="0">
                <a:solidFill>
                  <a:srgbClr val="000099"/>
                </a:solidFill>
              </a:rPr>
              <a:t>l</a:t>
            </a:r>
            <a:r>
              <a:rPr lang="en-GB" b="1" dirty="0" smtClean="0">
                <a:solidFill>
                  <a:srgbClr val="000099"/>
                </a:solidFill>
              </a:rPr>
              <a:t>earning</a:t>
            </a:r>
            <a:endParaRPr lang="en-GB" b="1" dirty="0">
              <a:solidFill>
                <a:srgbClr val="000099"/>
              </a:solidFill>
            </a:endParaRPr>
          </a:p>
        </p:txBody>
      </p:sp>
      <p:sp>
        <p:nvSpPr>
          <p:cNvPr id="14" name="TextBox 13">
            <a:hlinkClick r:id="rId6" action="ppaction://hlinksldjump"/>
          </p:cNvPr>
          <p:cNvSpPr txBox="1"/>
          <p:nvPr/>
        </p:nvSpPr>
        <p:spPr>
          <a:xfrm>
            <a:off x="2139738" y="5361097"/>
            <a:ext cx="1842661" cy="369332"/>
          </a:xfrm>
          <a:prstGeom prst="rect">
            <a:avLst/>
          </a:prstGeom>
          <a:noFill/>
        </p:spPr>
        <p:txBody>
          <a:bodyPr wrap="square" rtlCol="0">
            <a:spAutoFit/>
          </a:bodyPr>
          <a:lstStyle/>
          <a:p>
            <a:pPr algn="ctr">
              <a:defRPr/>
            </a:pPr>
            <a:r>
              <a:rPr lang="en-GB" b="1" dirty="0">
                <a:solidFill>
                  <a:srgbClr val="000099"/>
                </a:solidFill>
              </a:rPr>
              <a:t>Innovation</a:t>
            </a:r>
          </a:p>
        </p:txBody>
      </p:sp>
      <p:sp>
        <p:nvSpPr>
          <p:cNvPr id="125" name="TextBox 124"/>
          <p:cNvSpPr txBox="1"/>
          <p:nvPr/>
        </p:nvSpPr>
        <p:spPr>
          <a:xfrm>
            <a:off x="143508" y="434450"/>
            <a:ext cx="6087438" cy="400110"/>
          </a:xfrm>
          <a:prstGeom prst="rect">
            <a:avLst/>
          </a:prstGeom>
          <a:noFill/>
        </p:spPr>
        <p:txBody>
          <a:bodyPr wrap="square" rtlCol="0">
            <a:spAutoFit/>
          </a:bodyPr>
          <a:lstStyle/>
          <a:p>
            <a:pPr>
              <a:defRPr/>
            </a:pPr>
            <a:r>
              <a:rPr lang="en-GB" sz="2000" b="1" dirty="0">
                <a:solidFill>
                  <a:srgbClr val="000099"/>
                </a:solidFill>
              </a:rPr>
              <a:t>Expectations of formal leadership practice</a:t>
            </a:r>
          </a:p>
        </p:txBody>
      </p:sp>
      <p:sp>
        <p:nvSpPr>
          <p:cNvPr id="53" name="Donut 52"/>
          <p:cNvSpPr/>
          <p:nvPr/>
        </p:nvSpPr>
        <p:spPr>
          <a:xfrm>
            <a:off x="2880997" y="1399597"/>
            <a:ext cx="3683631" cy="3768769"/>
          </a:xfrm>
          <a:prstGeom prst="donut">
            <a:avLst>
              <a:gd name="adj" fmla="val 2020"/>
            </a:avLst>
          </a:prstGeom>
          <a:solidFill>
            <a:schemeClr val="bg1"/>
          </a:solidFill>
          <a:ln>
            <a:noFill/>
            <a:prstDash val="solid"/>
          </a:ln>
          <a:effectLst>
            <a:glow rad="228600">
              <a:schemeClr val="bg1">
                <a:alpha val="94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black"/>
              </a:solidFill>
            </a:endParaRPr>
          </a:p>
        </p:txBody>
      </p:sp>
      <p:sp>
        <p:nvSpPr>
          <p:cNvPr id="54" name="TextBox 53"/>
          <p:cNvSpPr txBox="1"/>
          <p:nvPr/>
        </p:nvSpPr>
        <p:spPr>
          <a:xfrm>
            <a:off x="6797144" y="1484784"/>
            <a:ext cx="2096701" cy="400110"/>
          </a:xfrm>
          <a:prstGeom prst="rect">
            <a:avLst/>
          </a:prstGeom>
          <a:noFill/>
        </p:spPr>
        <p:txBody>
          <a:bodyPr wrap="square" rtlCol="0">
            <a:spAutoFit/>
          </a:bodyPr>
          <a:lstStyle/>
          <a:p>
            <a:pPr>
              <a:defRPr/>
            </a:pPr>
            <a:endParaRPr lang="en-GB" sz="2000" dirty="0">
              <a:solidFill>
                <a:srgbClr val="000099"/>
              </a:solidFill>
            </a:endParaRPr>
          </a:p>
        </p:txBody>
      </p:sp>
      <p:sp>
        <p:nvSpPr>
          <p:cNvPr id="57" name="TextBox 56"/>
          <p:cNvSpPr txBox="1"/>
          <p:nvPr/>
        </p:nvSpPr>
        <p:spPr>
          <a:xfrm>
            <a:off x="5849798" y="830843"/>
            <a:ext cx="3096014" cy="400110"/>
          </a:xfrm>
          <a:prstGeom prst="rect">
            <a:avLst/>
          </a:prstGeom>
          <a:noFill/>
        </p:spPr>
        <p:txBody>
          <a:bodyPr wrap="square" rtlCol="0">
            <a:spAutoFit/>
          </a:bodyPr>
          <a:lstStyle/>
          <a:p>
            <a:pPr>
              <a:defRPr/>
            </a:pPr>
            <a:r>
              <a:rPr lang="en-GB" sz="2000" dirty="0">
                <a:solidFill>
                  <a:srgbClr val="000099"/>
                </a:solidFill>
              </a:rPr>
              <a:t>New formal leadership role</a:t>
            </a:r>
          </a:p>
        </p:txBody>
      </p:sp>
      <p:cxnSp>
        <p:nvCxnSpPr>
          <p:cNvPr id="59" name="Straight Arrow Connector 58"/>
          <p:cNvCxnSpPr>
            <a:cxnSpLocks/>
          </p:cNvCxnSpPr>
          <p:nvPr/>
        </p:nvCxnSpPr>
        <p:spPr>
          <a:xfrm flipH="1">
            <a:off x="5158759" y="1232123"/>
            <a:ext cx="1072187" cy="1299628"/>
          </a:xfrm>
          <a:prstGeom prst="straightConnector1">
            <a:avLst/>
          </a:prstGeom>
          <a:ln w="1905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3618520" y="5877272"/>
            <a:ext cx="5525480" cy="400110"/>
          </a:xfrm>
          <a:prstGeom prst="rect">
            <a:avLst/>
          </a:prstGeom>
          <a:noFill/>
        </p:spPr>
        <p:txBody>
          <a:bodyPr wrap="square" rtlCol="0">
            <a:spAutoFit/>
          </a:bodyPr>
          <a:lstStyle/>
          <a:p>
            <a:pPr>
              <a:defRPr/>
            </a:pPr>
            <a:r>
              <a:rPr lang="en-GB" sz="2000" dirty="0">
                <a:solidFill>
                  <a:srgbClr val="000099"/>
                </a:solidFill>
              </a:rPr>
              <a:t>Sustained highly effective formal leadership</a:t>
            </a:r>
          </a:p>
        </p:txBody>
      </p:sp>
      <p:cxnSp>
        <p:nvCxnSpPr>
          <p:cNvPr id="63" name="Straight Arrow Connector 62"/>
          <p:cNvCxnSpPr/>
          <p:nvPr/>
        </p:nvCxnSpPr>
        <p:spPr>
          <a:xfrm flipH="1" flipV="1">
            <a:off x="5418720" y="5168366"/>
            <a:ext cx="520605" cy="708908"/>
          </a:xfrm>
          <a:prstGeom prst="straightConnector1">
            <a:avLst/>
          </a:prstGeom>
          <a:ln w="1905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pPr>
              <a:defRPr/>
            </a:pPr>
            <a:fld id="{C4009609-DC48-4DDF-96FA-41A39884BE33}" type="slidenum">
              <a:rPr lang="en-GB" smtClean="0">
                <a:solidFill>
                  <a:prstClr val="black">
                    <a:tint val="75000"/>
                  </a:prstClr>
                </a:solidFill>
              </a:rPr>
              <a:pPr>
                <a:defRPr/>
              </a:pPr>
              <a:t>10</a:t>
            </a:fld>
            <a:endParaRPr lang="en-GB">
              <a:solidFill>
                <a:prstClr val="black">
                  <a:tint val="75000"/>
                </a:prstClr>
              </a:solidFill>
            </a:endParaRPr>
          </a:p>
        </p:txBody>
      </p:sp>
      <p:pic>
        <p:nvPicPr>
          <p:cNvPr id="16" name="Picture 15"/>
          <p:cNvPicPr>
            <a:picLocks noChangeAspect="1"/>
          </p:cNvPicPr>
          <p:nvPr/>
        </p:nvPicPr>
        <p:blipFill>
          <a:blip r:embed="rId8"/>
          <a:stretch>
            <a:fillRect/>
          </a:stretch>
        </p:blipFill>
        <p:spPr>
          <a:xfrm>
            <a:off x="3849393" y="2367980"/>
            <a:ext cx="1817476" cy="1855340"/>
          </a:xfrm>
          <a:prstGeom prst="rect">
            <a:avLst/>
          </a:prstGeom>
        </p:spPr>
      </p:pic>
      <p:sp>
        <p:nvSpPr>
          <p:cNvPr id="65" name="TextBox 64"/>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Formal leadership roles</a:t>
            </a:r>
          </a:p>
        </p:txBody>
      </p:sp>
      <p:sp>
        <p:nvSpPr>
          <p:cNvPr id="12" name="TextBox 11">
            <a:hlinkClick r:id="rId7" action="ppaction://hlinksldjump"/>
          </p:cNvPr>
          <p:cNvSpPr txBox="1"/>
          <p:nvPr/>
        </p:nvSpPr>
        <p:spPr>
          <a:xfrm>
            <a:off x="773512" y="3098094"/>
            <a:ext cx="1919287" cy="369332"/>
          </a:xfrm>
          <a:prstGeom prst="rect">
            <a:avLst/>
          </a:prstGeom>
          <a:noFill/>
        </p:spPr>
        <p:txBody>
          <a:bodyPr wrap="square" rtlCol="0">
            <a:spAutoFit/>
          </a:bodyPr>
          <a:lstStyle/>
          <a:p>
            <a:pPr algn="ctr">
              <a:defRPr/>
            </a:pPr>
            <a:r>
              <a:rPr lang="en-GB" b="1" dirty="0">
                <a:solidFill>
                  <a:srgbClr val="000099"/>
                </a:solidFill>
              </a:rPr>
              <a:t>Collaboration</a:t>
            </a:r>
          </a:p>
        </p:txBody>
      </p:sp>
    </p:spTree>
    <p:extLst>
      <p:ext uri="{BB962C8B-B14F-4D97-AF65-F5344CB8AC3E}">
        <p14:creationId xmlns:p14="http://schemas.microsoft.com/office/powerpoint/2010/main" val="4262183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nodePh="1">
                                  <p:stCondLst>
                                    <p:cond delay="0"/>
                                  </p:stCondLst>
                                  <p:endCondLst>
                                    <p:cond evt="begin" delay="0">
                                      <p:tn val="9"/>
                                    </p:cond>
                                  </p:endCondLst>
                                  <p:childTnLst>
                                    <p:set>
                                      <p:cBhvr>
                                        <p:cTn id="10" dur="1" fill="hold">
                                          <p:stCondLst>
                                            <p:cond delay="0"/>
                                          </p:stCondLst>
                                        </p:cTn>
                                        <p:tgtEl>
                                          <p:spTgt spid="5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5" grpId="0"/>
      <p:bldP spid="53" grpId="0" animBg="1"/>
      <p:bldP spid="54" grpId="0"/>
      <p:bldP spid="57" grpId="0"/>
      <p:bldP spid="62" grpId="0"/>
    </p:bldLst>
  </p:timing>
</p:sld>
</file>

<file path=ppt/slides/slide100.xml><?xml version="1.0" encoding="utf-8"?>
<p:sld xmlns:a="http://schemas.openxmlformats.org/drawingml/2006/main" xmlns:r="http://schemas.openxmlformats.org/officeDocument/2006/relationships" xmlns:p="http://schemas.openxmlformats.org/presentationml/2006/main">
  <p:cSld>
    <p:bg>
      <p:bgPr>
        <a:solidFill>
          <a:srgbClr val="FEECEC"/>
        </a:solidFill>
        <a:effectLst/>
      </p:bgPr>
    </p:bg>
    <p:spTree>
      <p:nvGrpSpPr>
        <p:cNvPr id="1" name=""/>
        <p:cNvGrpSpPr/>
        <p:nvPr/>
      </p:nvGrpSpPr>
      <p:grpSpPr>
        <a:xfrm>
          <a:off x="0" y="0"/>
          <a:ext cx="0" cy="0"/>
          <a:chOff x="0" y="0"/>
          <a:chExt cx="0" cy="0"/>
        </a:xfrm>
      </p:grpSpPr>
      <p:sp>
        <p:nvSpPr>
          <p:cNvPr id="17" name="Shape 16"/>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400110"/>
          </a:xfrm>
          <a:prstGeom prst="rect">
            <a:avLst/>
          </a:prstGeom>
          <a:noFill/>
        </p:spPr>
        <p:txBody>
          <a:bodyPr wrap="square" rtlCol="0">
            <a:spAutoFit/>
          </a:bodyPr>
          <a:lstStyle/>
          <a:p>
            <a:pPr>
              <a:defRPr/>
            </a:pPr>
            <a:r>
              <a:rPr lang="en-GB" sz="2000" b="1" dirty="0">
                <a:solidFill>
                  <a:srgbClr val="000099"/>
                </a:solidFill>
              </a:rPr>
              <a:t>Pedagogy: Refining teaching… from vision to provision to impact</a:t>
            </a:r>
          </a:p>
        </p:txBody>
      </p:sp>
      <p:sp>
        <p:nvSpPr>
          <p:cNvPr id="2" name="TextBox 1"/>
          <p:cNvSpPr txBox="1"/>
          <p:nvPr/>
        </p:nvSpPr>
        <p:spPr>
          <a:xfrm>
            <a:off x="473350" y="1776115"/>
            <a:ext cx="5637819" cy="461665"/>
          </a:xfrm>
          <a:prstGeom prst="rect">
            <a:avLst/>
          </a:prstGeom>
          <a:noFill/>
        </p:spPr>
        <p:txBody>
          <a:bodyPr wrap="square" rtlCol="0">
            <a:spAutoFit/>
          </a:bodyPr>
          <a:lstStyle/>
          <a:p>
            <a:pPr>
              <a:defRPr/>
            </a:pPr>
            <a:r>
              <a:rPr lang="en-GB" sz="2400" b="1" dirty="0">
                <a:solidFill>
                  <a:srgbClr val="000099"/>
                </a:solidFill>
              </a:rPr>
              <a:t>Listening to learners</a:t>
            </a:r>
          </a:p>
        </p:txBody>
      </p:sp>
      <p:sp>
        <p:nvSpPr>
          <p:cNvPr id="60" name="TextBox 59"/>
          <p:cNvSpPr txBox="1"/>
          <p:nvPr/>
        </p:nvSpPr>
        <p:spPr>
          <a:xfrm>
            <a:off x="539552" y="4581128"/>
            <a:ext cx="6984776" cy="646331"/>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pPr>
              <a:defRPr/>
            </a:pPr>
            <a:r>
              <a:rPr lang="en-GB" dirty="0">
                <a:solidFill>
                  <a:prstClr val="black"/>
                </a:solidFill>
              </a:rPr>
              <a:t>Learner views are harnessed to provide insight into effectiveness of department, phase or school.</a:t>
            </a:r>
          </a:p>
        </p:txBody>
      </p:sp>
      <p:sp>
        <p:nvSpPr>
          <p:cNvPr id="65" name="TextBox 64"/>
          <p:cNvSpPr txBox="1"/>
          <p:nvPr/>
        </p:nvSpPr>
        <p:spPr>
          <a:xfrm>
            <a:off x="3104728" y="2708920"/>
            <a:ext cx="5382597" cy="1200329"/>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r>
              <a:rPr lang="en-GB" dirty="0">
                <a:solidFill>
                  <a:prstClr val="black"/>
                </a:solidFill>
                <a:ea typeface="Calibri" panose="020F0502020204030204" pitchFamily="34" charset="0"/>
                <a:cs typeface="Times New Roman" panose="02020603050405020304" pitchFamily="18" charset="0"/>
              </a:rPr>
              <a:t>A school-wide ethos is established which expects learners to offer their views to inform all stages of learning which are taken seriously, considered and acted upon where practicable. </a:t>
            </a:r>
          </a:p>
        </p:txBody>
      </p:sp>
      <p:sp>
        <p:nvSpPr>
          <p:cNvPr id="3" name="Slide Number Placeholder 2"/>
          <p:cNvSpPr>
            <a:spLocks noGrp="1"/>
          </p:cNvSpPr>
          <p:nvPr>
            <p:ph type="sldNum" sz="quarter" idx="12"/>
          </p:nvPr>
        </p:nvSpPr>
        <p:spPr/>
        <p:txBody>
          <a:bodyPr/>
          <a:lstStyle/>
          <a:p>
            <a:pPr>
              <a:defRPr/>
            </a:pPr>
            <a:fld id="{C4009609-DC48-4DDF-96FA-41A39884BE33}" type="slidenum">
              <a:rPr lang="en-GB" smtClean="0">
                <a:solidFill>
                  <a:prstClr val="black">
                    <a:tint val="75000"/>
                  </a:prstClr>
                </a:solidFill>
              </a:rPr>
              <a:pPr>
                <a:defRPr/>
              </a:pPr>
              <a:t>100</a:t>
            </a:fld>
            <a:endParaRPr lang="en-GB">
              <a:solidFill>
                <a:prstClr val="black">
                  <a:tint val="75000"/>
                </a:prstClr>
              </a:solidFill>
            </a:endParaRPr>
          </a:p>
        </p:txBody>
      </p:sp>
      <p:sp>
        <p:nvSpPr>
          <p:cNvPr id="18" name="TextBox 17"/>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Formal leadership roles</a:t>
            </a:r>
          </a:p>
        </p:txBody>
      </p:sp>
      <p:grpSp>
        <p:nvGrpSpPr>
          <p:cNvPr id="14" name="Group 13"/>
          <p:cNvGrpSpPr/>
          <p:nvPr/>
        </p:nvGrpSpPr>
        <p:grpSpPr>
          <a:xfrm>
            <a:off x="7524125" y="5645439"/>
            <a:ext cx="1253518" cy="1251051"/>
            <a:chOff x="331287" y="5926769"/>
            <a:chExt cx="1253518" cy="1251051"/>
          </a:xfrm>
        </p:grpSpPr>
        <p:sp>
          <p:nvSpPr>
            <p:cNvPr id="15" name="Pie 14"/>
            <p:cNvSpPr/>
            <p:nvPr/>
          </p:nvSpPr>
          <p:spPr>
            <a:xfrm rot="3067954">
              <a:off x="331287" y="5928357"/>
              <a:ext cx="1249463" cy="1249463"/>
            </a:xfrm>
            <a:prstGeom prst="pie">
              <a:avLst>
                <a:gd name="adj1" fmla="val 9693839"/>
                <a:gd name="adj2" fmla="val 977021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6" name="Pie 15">
              <a:hlinkClick r:id="rId3" action="ppaction://hlinksldjump"/>
            </p:cNvPr>
            <p:cNvSpPr/>
            <p:nvPr/>
          </p:nvSpPr>
          <p:spPr>
            <a:xfrm rot="3067954">
              <a:off x="335341" y="5926769"/>
              <a:ext cx="1249463" cy="1249463"/>
            </a:xfrm>
            <a:prstGeom prst="pie">
              <a:avLst>
                <a:gd name="adj1" fmla="val 9681314"/>
                <a:gd name="adj2" fmla="val 11967383"/>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4" name="Pie 23">
              <a:hlinkClick r:id="rId3" action="ppaction://hlinksldjump"/>
            </p:cNvPr>
            <p:cNvSpPr/>
            <p:nvPr/>
          </p:nvSpPr>
          <p:spPr>
            <a:xfrm rot="3067954">
              <a:off x="335340" y="5926769"/>
              <a:ext cx="1249463" cy="1249463"/>
            </a:xfrm>
            <a:prstGeom prst="pie">
              <a:avLst>
                <a:gd name="adj1" fmla="val 11956703"/>
                <a:gd name="adj2" fmla="val 141855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5" name="Pie 24">
              <a:hlinkClick r:id="rId3" action="ppaction://hlinksldjump"/>
            </p:cNvPr>
            <p:cNvSpPr/>
            <p:nvPr/>
          </p:nvSpPr>
          <p:spPr>
            <a:xfrm rot="3067954">
              <a:off x="335342" y="5926769"/>
              <a:ext cx="1249463" cy="1249463"/>
            </a:xfrm>
            <a:prstGeom prst="pie">
              <a:avLst>
                <a:gd name="adj1" fmla="val 14260476"/>
                <a:gd name="adj2" fmla="val 163965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Tree>
    <p:extLst>
      <p:ext uri="{BB962C8B-B14F-4D97-AF65-F5344CB8AC3E}">
        <p14:creationId xmlns:p14="http://schemas.microsoft.com/office/powerpoint/2010/main" val="87200082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bg>
      <p:bgPr>
        <a:solidFill>
          <a:srgbClr val="FEECEC"/>
        </a:solidFill>
        <a:effectLst/>
      </p:bgPr>
    </p:bg>
    <p:spTree>
      <p:nvGrpSpPr>
        <p:cNvPr id="1" name=""/>
        <p:cNvGrpSpPr/>
        <p:nvPr/>
      </p:nvGrpSpPr>
      <p:grpSpPr>
        <a:xfrm>
          <a:off x="0" y="0"/>
          <a:ext cx="0" cy="0"/>
          <a:chOff x="0" y="0"/>
          <a:chExt cx="0" cy="0"/>
        </a:xfrm>
      </p:grpSpPr>
      <p:sp>
        <p:nvSpPr>
          <p:cNvPr id="7" name="Pie 6"/>
          <p:cNvSpPr/>
          <p:nvPr/>
        </p:nvSpPr>
        <p:spPr>
          <a:xfrm rot="13195740">
            <a:off x="-3023127" y="-15291"/>
            <a:ext cx="7469671" cy="6869891"/>
          </a:xfrm>
          <a:prstGeom prst="pie">
            <a:avLst>
              <a:gd name="adj1" fmla="val 7502782"/>
              <a:gd name="adj2" fmla="val 10079264"/>
            </a:avLst>
          </a:prstGeom>
          <a:gradFill flip="none" rotWithShape="1">
            <a:gsLst>
              <a:gs pos="17000">
                <a:schemeClr val="accent1">
                  <a:tint val="66000"/>
                  <a:satMod val="160000"/>
                  <a:lumMod val="83000"/>
                </a:schemeClr>
              </a:gs>
              <a:gs pos="59000">
                <a:schemeClr val="accent1">
                  <a:tint val="44500"/>
                  <a:satMod val="160000"/>
                  <a:lumMod val="92000"/>
                  <a:lumOff val="8000"/>
                </a:schemeClr>
              </a:gs>
              <a:gs pos="100000">
                <a:schemeClr val="accent1">
                  <a:tint val="23500"/>
                  <a:satMod val="160000"/>
                </a:schemeClr>
              </a:gs>
            </a:gsLst>
            <a:path path="circle">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black"/>
              </a:solidFill>
            </a:endParaRPr>
          </a:p>
        </p:txBody>
      </p:sp>
      <p:sp>
        <p:nvSpPr>
          <p:cNvPr id="13" name="TextBox 12"/>
          <p:cNvSpPr txBox="1"/>
          <p:nvPr/>
        </p:nvSpPr>
        <p:spPr>
          <a:xfrm>
            <a:off x="402825" y="620688"/>
            <a:ext cx="8496944" cy="461665"/>
          </a:xfrm>
          <a:prstGeom prst="rect">
            <a:avLst/>
          </a:prstGeom>
          <a:noFill/>
        </p:spPr>
        <p:txBody>
          <a:bodyPr wrap="square" rtlCol="0">
            <a:spAutoFit/>
          </a:bodyPr>
          <a:lstStyle/>
          <a:p>
            <a:pPr>
              <a:defRPr/>
            </a:pPr>
            <a:r>
              <a:rPr lang="en-GB" sz="2400" b="1" dirty="0">
                <a:solidFill>
                  <a:srgbClr val="000099"/>
                </a:solidFill>
                <a:ea typeface="Calibri" panose="020F0502020204030204" pitchFamily="34" charset="0"/>
                <a:cs typeface="Times New Roman" panose="02020603050405020304" pitchFamily="18" charset="0"/>
              </a:rPr>
              <a:t>Advancing learning… policy into practice</a:t>
            </a:r>
            <a:endParaRPr lang="en-GB" sz="2400" b="1" dirty="0">
              <a:solidFill>
                <a:srgbClr val="000099"/>
              </a:solidFill>
            </a:endParaRPr>
          </a:p>
        </p:txBody>
      </p:sp>
      <p:cxnSp>
        <p:nvCxnSpPr>
          <p:cNvPr id="8" name="Straight Connector 7"/>
          <p:cNvCxnSpPr/>
          <p:nvPr/>
        </p:nvCxnSpPr>
        <p:spPr>
          <a:xfrm flipV="1">
            <a:off x="711708" y="1700808"/>
            <a:ext cx="6447123" cy="17115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11708" y="3419654"/>
            <a:ext cx="6235901" cy="207228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cxnSpLocks/>
          </p:cNvCxnSpPr>
          <p:nvPr/>
        </p:nvCxnSpPr>
        <p:spPr>
          <a:xfrm flipV="1">
            <a:off x="711708" y="2493818"/>
            <a:ext cx="6686619" cy="909233"/>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a:cxnSpLocks/>
          </p:cNvCxnSpPr>
          <p:nvPr/>
        </p:nvCxnSpPr>
        <p:spPr>
          <a:xfrm>
            <a:off x="788308" y="3435654"/>
            <a:ext cx="6568968" cy="139563"/>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a:hlinkClick r:id="rId2" action="ppaction://hlinksldjump"/>
          </p:cNvPr>
          <p:cNvSpPr txBox="1"/>
          <p:nvPr/>
        </p:nvSpPr>
        <p:spPr>
          <a:xfrm rot="20776361">
            <a:off x="4365074" y="1874678"/>
            <a:ext cx="5165071" cy="358816"/>
          </a:xfrm>
          <a:prstGeom prst="rect">
            <a:avLst/>
          </a:prstGeom>
          <a:noFill/>
        </p:spPr>
        <p:txBody>
          <a:bodyPr wrap="square" rtlCol="0">
            <a:spAutoFit/>
          </a:bodyPr>
          <a:lstStyle/>
          <a:p>
            <a:pPr>
              <a:lnSpc>
                <a:spcPct val="115000"/>
              </a:lnSpc>
              <a:spcAft>
                <a:spcPts val="1000"/>
              </a:spcAft>
              <a:defRPr/>
            </a:pPr>
            <a:r>
              <a:rPr lang="en-GB" sz="1600" dirty="0">
                <a:solidFill>
                  <a:srgbClr val="000099"/>
                </a:solidFill>
                <a:latin typeface="Arial" panose="020B0604020202020204" pitchFamily="34" charset="0"/>
                <a:ea typeface="Calibri" panose="020F0502020204030204" pitchFamily="34" charset="0"/>
                <a:cs typeface="Arial" panose="020B0604020202020204" pitchFamily="34" charset="0"/>
              </a:rPr>
              <a:t>Promoting Welsh language and culture</a:t>
            </a:r>
          </a:p>
        </p:txBody>
      </p:sp>
      <p:grpSp>
        <p:nvGrpSpPr>
          <p:cNvPr id="2" name="Group 1"/>
          <p:cNvGrpSpPr/>
          <p:nvPr/>
        </p:nvGrpSpPr>
        <p:grpSpPr>
          <a:xfrm>
            <a:off x="7380312" y="6017328"/>
            <a:ext cx="704664" cy="459515"/>
            <a:chOff x="7380312" y="6017328"/>
            <a:chExt cx="704664" cy="459515"/>
          </a:xfrm>
        </p:grpSpPr>
        <p:sp>
          <p:nvSpPr>
            <p:cNvPr id="48" name="Freeform 6">
              <a:hlinkClick r:id="rId3" action="ppaction://hlinksldjump"/>
            </p:cNvPr>
            <p:cNvSpPr>
              <a:spLocks/>
            </p:cNvSpPr>
            <p:nvPr/>
          </p:nvSpPr>
          <p:spPr bwMode="auto">
            <a:xfrm>
              <a:off x="7380312" y="6017328"/>
              <a:ext cx="704664" cy="456940"/>
            </a:xfrm>
            <a:custGeom>
              <a:avLst/>
              <a:gdLst>
                <a:gd name="T0" fmla="*/ 3558 w 7173"/>
                <a:gd name="T1" fmla="*/ 4324 h 4324"/>
                <a:gd name="T2" fmla="*/ 7173 w 7173"/>
                <a:gd name="T3" fmla="*/ 3041 h 4324"/>
                <a:gd name="T4" fmla="*/ 2274 w 7173"/>
                <a:gd name="T5" fmla="*/ 708 h 4324"/>
                <a:gd name="T6" fmla="*/ 0 w 7173"/>
                <a:gd name="T7" fmla="*/ 2887 h 4324"/>
                <a:gd name="T8" fmla="*/ 3558 w 7173"/>
                <a:gd name="T9" fmla="*/ 4324 h 4324"/>
              </a:gdLst>
              <a:ahLst/>
              <a:cxnLst>
                <a:cxn ang="0">
                  <a:pos x="T0" y="T1"/>
                </a:cxn>
                <a:cxn ang="0">
                  <a:pos x="T2" y="T3"/>
                </a:cxn>
                <a:cxn ang="0">
                  <a:pos x="T4" y="T5"/>
                </a:cxn>
                <a:cxn ang="0">
                  <a:pos x="T6" y="T7"/>
                </a:cxn>
                <a:cxn ang="0">
                  <a:pos x="T8" y="T9"/>
                </a:cxn>
              </a:cxnLst>
              <a:rect l="0" t="0" r="r" b="b"/>
              <a:pathLst>
                <a:path w="7173" h="4324">
                  <a:moveTo>
                    <a:pt x="3558" y="4324"/>
                  </a:moveTo>
                  <a:lnTo>
                    <a:pt x="7173" y="3041"/>
                  </a:lnTo>
                  <a:cubicBezTo>
                    <a:pt x="6465" y="1044"/>
                    <a:pt x="4271" y="0"/>
                    <a:pt x="2274" y="708"/>
                  </a:cubicBezTo>
                  <a:cubicBezTo>
                    <a:pt x="1240" y="1076"/>
                    <a:pt x="412" y="1869"/>
                    <a:pt x="0" y="2887"/>
                  </a:cubicBezTo>
                  <a:lnTo>
                    <a:pt x="3558" y="4324"/>
                  </a:lnTo>
                  <a:close/>
                </a:path>
              </a:pathLst>
            </a:custGeom>
            <a:solidFill>
              <a:srgbClr val="4F81B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pPr>
                <a:defRPr/>
              </a:pPr>
              <a:endParaRPr lang="en-GB">
                <a:solidFill>
                  <a:prstClr val="black"/>
                </a:solidFill>
              </a:endParaRPr>
            </a:p>
          </p:txBody>
        </p:sp>
        <p:cxnSp>
          <p:nvCxnSpPr>
            <p:cNvPr id="49" name="Straight Connector 48"/>
            <p:cNvCxnSpPr>
              <a:stCxn id="48" idx="0"/>
            </p:cNvCxnSpPr>
            <p:nvPr/>
          </p:nvCxnSpPr>
          <p:spPr>
            <a:xfrm flipV="1">
              <a:off x="7729844" y="6103086"/>
              <a:ext cx="171143" cy="371182"/>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48" idx="0"/>
            </p:cNvCxnSpPr>
            <p:nvPr/>
          </p:nvCxnSpPr>
          <p:spPr>
            <a:xfrm flipH="1" flipV="1">
              <a:off x="7557955" y="6118678"/>
              <a:ext cx="171889" cy="35559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51" name="Isosceles Triangle 50">
              <a:hlinkClick r:id="rId3" action="ppaction://hlinksldjump"/>
            </p:cNvPr>
            <p:cNvSpPr/>
            <p:nvPr/>
          </p:nvSpPr>
          <p:spPr>
            <a:xfrm rot="7768195">
              <a:off x="7466942" y="6153710"/>
              <a:ext cx="269836" cy="351793"/>
            </a:xfrm>
            <a:prstGeom prst="triangle">
              <a:avLst>
                <a:gd name="adj" fmla="val 5997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52" name="Isosceles Triangle 51">
              <a:hlinkClick r:id="rId3" action="ppaction://hlinksldjump"/>
            </p:cNvPr>
            <p:cNvSpPr/>
            <p:nvPr/>
          </p:nvSpPr>
          <p:spPr>
            <a:xfrm rot="10800000">
              <a:off x="7557955" y="6113643"/>
              <a:ext cx="335236" cy="350720"/>
            </a:xfrm>
            <a:prstGeom prst="triangle">
              <a:avLst>
                <a:gd name="adj" fmla="val 48475"/>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47" name="Isosceles Triangle 46">
              <a:hlinkClick r:id="rId3" action="ppaction://hlinksldjump"/>
            </p:cNvPr>
            <p:cNvSpPr/>
            <p:nvPr/>
          </p:nvSpPr>
          <p:spPr>
            <a:xfrm rot="13839083">
              <a:off x="7714715" y="6162511"/>
              <a:ext cx="278893" cy="349772"/>
            </a:xfrm>
            <a:prstGeom prst="triangle">
              <a:avLst>
                <a:gd name="adj" fmla="val 4037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grpSp>
      <p:sp>
        <p:nvSpPr>
          <p:cNvPr id="3" name="Slide Number Placeholder 2"/>
          <p:cNvSpPr>
            <a:spLocks noGrp="1"/>
          </p:cNvSpPr>
          <p:nvPr>
            <p:ph type="sldNum" sz="quarter" idx="12"/>
          </p:nvPr>
        </p:nvSpPr>
        <p:spPr>
          <a:xfrm>
            <a:off x="6826391" y="6373553"/>
            <a:ext cx="2133600" cy="365125"/>
          </a:xfrm>
        </p:spPr>
        <p:txBody>
          <a:bodyPr/>
          <a:lstStyle/>
          <a:p>
            <a:pPr>
              <a:defRPr/>
            </a:pPr>
            <a:fld id="{C4009609-DC48-4DDF-96FA-41A39884BE33}" type="slidenum">
              <a:rPr lang="en-GB" b="1" smtClean="0">
                <a:solidFill>
                  <a:prstClr val="black">
                    <a:tint val="75000"/>
                  </a:prstClr>
                </a:solidFill>
              </a:rPr>
              <a:pPr>
                <a:defRPr/>
              </a:pPr>
              <a:t>101</a:t>
            </a:fld>
            <a:endParaRPr lang="en-GB" b="1" dirty="0">
              <a:solidFill>
                <a:prstClr val="black">
                  <a:tint val="75000"/>
                </a:prstClr>
              </a:solidFill>
            </a:endParaRPr>
          </a:p>
        </p:txBody>
      </p:sp>
      <p:sp>
        <p:nvSpPr>
          <p:cNvPr id="6" name="Rectangle 5">
            <a:hlinkClick r:id="rId4" action="ppaction://hlinksldjump"/>
          </p:cNvPr>
          <p:cNvSpPr/>
          <p:nvPr/>
        </p:nvSpPr>
        <p:spPr>
          <a:xfrm rot="21274487">
            <a:off x="4451189" y="2871484"/>
            <a:ext cx="4185476" cy="338554"/>
          </a:xfrm>
          <a:prstGeom prst="rect">
            <a:avLst/>
          </a:prstGeom>
        </p:spPr>
        <p:txBody>
          <a:bodyPr wrap="square">
            <a:spAutoFit/>
          </a:bodyPr>
          <a:lstStyle/>
          <a:p>
            <a:pPr>
              <a:defRPr/>
            </a:pPr>
            <a:r>
              <a:rPr lang="en-GB" sz="1600" dirty="0">
                <a:solidFill>
                  <a:srgbClr val="000099"/>
                </a:solidFill>
                <a:latin typeface="Arial" panose="020B0604020202020204" pitchFamily="34" charset="0"/>
                <a:ea typeface="Calibri" panose="020F0502020204030204" pitchFamily="34" charset="0"/>
                <a:cs typeface="Arial" panose="020B0604020202020204" pitchFamily="34" charset="0"/>
              </a:rPr>
              <a:t>Ensuring the four purposes for learners</a:t>
            </a:r>
            <a:r>
              <a:rPr lang="en-GB" sz="1600" dirty="0">
                <a:solidFill>
                  <a:prstClr val="black"/>
                </a:solidFill>
                <a:latin typeface="Arial" panose="020B0604020202020204" pitchFamily="34" charset="0"/>
                <a:ea typeface="Calibri" panose="020F0502020204030204" pitchFamily="34" charset="0"/>
                <a:cs typeface="Arial" panose="020B0604020202020204" pitchFamily="34" charset="0"/>
              </a:rPr>
              <a:t> </a:t>
            </a:r>
            <a:endParaRPr lang="en-GB" sz="1600" dirty="0">
              <a:solidFill>
                <a:prstClr val="black"/>
              </a:solidFill>
              <a:latin typeface="Arial" panose="020B0604020202020204" pitchFamily="34" charset="0"/>
              <a:cs typeface="Arial" panose="020B0604020202020204" pitchFamily="34" charset="0"/>
            </a:endParaRPr>
          </a:p>
        </p:txBody>
      </p:sp>
      <p:sp>
        <p:nvSpPr>
          <p:cNvPr id="9" name="Rectangle 8">
            <a:hlinkClick r:id="rId5" action="ppaction://hlinksldjump"/>
          </p:cNvPr>
          <p:cNvSpPr/>
          <p:nvPr/>
        </p:nvSpPr>
        <p:spPr>
          <a:xfrm rot="11030769" flipV="1">
            <a:off x="4452406" y="3797568"/>
            <a:ext cx="3469357" cy="336631"/>
          </a:xfrm>
          <a:prstGeom prst="rect">
            <a:avLst/>
          </a:prstGeom>
        </p:spPr>
        <p:txBody>
          <a:bodyPr wrap="square">
            <a:spAutoFit/>
          </a:bodyPr>
          <a:lstStyle/>
          <a:p>
            <a:pPr>
              <a:lnSpc>
                <a:spcPct val="107000"/>
              </a:lnSpc>
              <a:spcAft>
                <a:spcPts val="800"/>
              </a:spcAft>
              <a:defRPr/>
            </a:pPr>
            <a:r>
              <a:rPr lang="en-GB" sz="1600" dirty="0">
                <a:solidFill>
                  <a:srgbClr val="000099"/>
                </a:solidFill>
                <a:latin typeface="Arial" panose="020B0604020202020204" pitchFamily="34" charset="0"/>
                <a:ea typeface="Calibri" panose="020F0502020204030204" pitchFamily="34" charset="0"/>
                <a:cs typeface="Arial" panose="020B0604020202020204" pitchFamily="34" charset="0"/>
              </a:rPr>
              <a:t>Exploiting areas of learning</a:t>
            </a:r>
          </a:p>
        </p:txBody>
      </p:sp>
      <p:sp>
        <p:nvSpPr>
          <p:cNvPr id="11" name="Rectangle 10">
            <a:hlinkClick r:id="rId6" action="ppaction://hlinksldjump"/>
          </p:cNvPr>
          <p:cNvSpPr/>
          <p:nvPr/>
        </p:nvSpPr>
        <p:spPr>
          <a:xfrm rot="11561685" flipV="1">
            <a:off x="4391037" y="4608541"/>
            <a:ext cx="3309616" cy="338554"/>
          </a:xfrm>
          <a:prstGeom prst="rect">
            <a:avLst/>
          </a:prstGeom>
        </p:spPr>
        <p:txBody>
          <a:bodyPr wrap="square">
            <a:spAutoFit/>
          </a:bodyPr>
          <a:lstStyle/>
          <a:p>
            <a:pPr>
              <a:defRPr/>
            </a:pPr>
            <a:r>
              <a:rPr lang="en-GB" sz="1600" dirty="0">
                <a:solidFill>
                  <a:srgbClr val="000099"/>
                </a:solidFill>
                <a:latin typeface="Arial" panose="020B0604020202020204" pitchFamily="34" charset="0"/>
                <a:ea typeface="Calibri" panose="020F0502020204030204" pitchFamily="34" charset="0"/>
                <a:cs typeface="Arial" panose="020B0604020202020204" pitchFamily="34" charset="0"/>
              </a:rPr>
              <a:t>Driving real life, authentic contexts </a:t>
            </a:r>
            <a:endParaRPr lang="en-GB" sz="1600" dirty="0">
              <a:solidFill>
                <a:srgbClr val="000099"/>
              </a:solidFill>
              <a:latin typeface="Arial" panose="020B0604020202020204" pitchFamily="34" charset="0"/>
              <a:cs typeface="Arial" panose="020B0604020202020204" pitchFamily="34" charset="0"/>
            </a:endParaRPr>
          </a:p>
        </p:txBody>
      </p:sp>
      <p:cxnSp>
        <p:nvCxnSpPr>
          <p:cNvPr id="16" name="Straight Connector 15"/>
          <p:cNvCxnSpPr>
            <a:cxnSpLocks/>
          </p:cNvCxnSpPr>
          <p:nvPr/>
        </p:nvCxnSpPr>
        <p:spPr>
          <a:xfrm>
            <a:off x="725430" y="3451918"/>
            <a:ext cx="5727816" cy="3028835"/>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cxnSpLocks/>
          </p:cNvCxnSpPr>
          <p:nvPr/>
        </p:nvCxnSpPr>
        <p:spPr>
          <a:xfrm>
            <a:off x="788308" y="3435654"/>
            <a:ext cx="6447988" cy="1145474"/>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a:hlinkClick r:id="rId7" action="ppaction://hlinksldjump"/>
          </p:cNvPr>
          <p:cNvSpPr txBox="1"/>
          <p:nvPr/>
        </p:nvSpPr>
        <p:spPr>
          <a:xfrm rot="1390104">
            <a:off x="4159771" y="5322659"/>
            <a:ext cx="3049367" cy="338554"/>
          </a:xfrm>
          <a:prstGeom prst="rect">
            <a:avLst/>
          </a:prstGeom>
          <a:noFill/>
        </p:spPr>
        <p:txBody>
          <a:bodyPr wrap="square" rtlCol="0">
            <a:spAutoFit/>
          </a:bodyPr>
          <a:lstStyle/>
          <a:p>
            <a:pPr>
              <a:defRPr/>
            </a:pPr>
            <a:r>
              <a:rPr lang="en-GB" sz="1600" dirty="0">
                <a:solidFill>
                  <a:srgbClr val="000099"/>
                </a:solidFill>
                <a:latin typeface="Arial" panose="020B0604020202020204" pitchFamily="34" charset="0"/>
                <a:cs typeface="Arial" panose="020B0604020202020204" pitchFamily="34" charset="0"/>
              </a:rPr>
              <a:t>Using cross-curricular themes</a:t>
            </a:r>
          </a:p>
        </p:txBody>
      </p:sp>
      <p:grpSp>
        <p:nvGrpSpPr>
          <p:cNvPr id="33" name="Group 32"/>
          <p:cNvGrpSpPr/>
          <p:nvPr/>
        </p:nvGrpSpPr>
        <p:grpSpPr>
          <a:xfrm>
            <a:off x="845976" y="1986727"/>
            <a:ext cx="3419989" cy="853435"/>
            <a:chOff x="1907704" y="1986727"/>
            <a:chExt cx="1894987" cy="853435"/>
          </a:xfrm>
        </p:grpSpPr>
        <p:sp>
          <p:nvSpPr>
            <p:cNvPr id="34" name="TextBox 33"/>
            <p:cNvSpPr txBox="1"/>
            <p:nvPr/>
          </p:nvSpPr>
          <p:spPr>
            <a:xfrm>
              <a:off x="1907704" y="2378497"/>
              <a:ext cx="796203" cy="461665"/>
            </a:xfrm>
            <a:prstGeom prst="rect">
              <a:avLst/>
            </a:prstGeom>
            <a:noFill/>
          </p:spPr>
          <p:txBody>
            <a:bodyPr wrap="square" rtlCol="0">
              <a:spAutoFit/>
            </a:bodyPr>
            <a:lstStyle/>
            <a:p>
              <a:r>
                <a:rPr lang="en-GB" sz="1200" b="1" dirty="0">
                  <a:solidFill>
                    <a:srgbClr val="000099"/>
                  </a:solidFill>
                </a:rPr>
                <a:t>New formal leadership role</a:t>
              </a:r>
            </a:p>
          </p:txBody>
        </p:sp>
        <p:sp>
          <p:nvSpPr>
            <p:cNvPr id="35" name="TextBox 34"/>
            <p:cNvSpPr txBox="1"/>
            <p:nvPr/>
          </p:nvSpPr>
          <p:spPr>
            <a:xfrm>
              <a:off x="3018934" y="1986727"/>
              <a:ext cx="783757" cy="646331"/>
            </a:xfrm>
            <a:prstGeom prst="rect">
              <a:avLst/>
            </a:prstGeom>
            <a:noFill/>
          </p:spPr>
          <p:txBody>
            <a:bodyPr wrap="square" rtlCol="0">
              <a:spAutoFit/>
            </a:bodyPr>
            <a:lstStyle/>
            <a:p>
              <a:r>
                <a:rPr lang="en-GB" sz="1200" b="1" dirty="0">
                  <a:solidFill>
                    <a:srgbClr val="000099"/>
                  </a:solidFill>
                </a:rPr>
                <a:t>Sustained highly effective leadership</a:t>
              </a:r>
            </a:p>
          </p:txBody>
        </p:sp>
      </p:grpSp>
      <p:sp>
        <p:nvSpPr>
          <p:cNvPr id="36" name="TextBox 35"/>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Formal leadership roles</a:t>
            </a:r>
          </a:p>
        </p:txBody>
      </p:sp>
      <p:grpSp>
        <p:nvGrpSpPr>
          <p:cNvPr id="45" name="Group 44"/>
          <p:cNvGrpSpPr/>
          <p:nvPr/>
        </p:nvGrpSpPr>
        <p:grpSpPr>
          <a:xfrm>
            <a:off x="8188754" y="5933694"/>
            <a:ext cx="582967" cy="591639"/>
            <a:chOff x="8188754" y="5933694"/>
            <a:chExt cx="582967" cy="591639"/>
          </a:xfrm>
        </p:grpSpPr>
        <p:sp>
          <p:nvSpPr>
            <p:cNvPr id="46" name="Freeform 6">
              <a:hlinkClick r:id="rId8" action="ppaction://hlinksldjump"/>
            </p:cNvPr>
            <p:cNvSpPr>
              <a:spLocks/>
            </p:cNvSpPr>
            <p:nvPr/>
          </p:nvSpPr>
          <p:spPr bwMode="auto">
            <a:xfrm>
              <a:off x="8222636" y="5933694"/>
              <a:ext cx="518407" cy="312586"/>
            </a:xfrm>
            <a:custGeom>
              <a:avLst/>
              <a:gdLst>
                <a:gd name="T0" fmla="*/ 3558 w 7173"/>
                <a:gd name="T1" fmla="*/ 4324 h 4324"/>
                <a:gd name="T2" fmla="*/ 7173 w 7173"/>
                <a:gd name="T3" fmla="*/ 3041 h 4324"/>
                <a:gd name="T4" fmla="*/ 2274 w 7173"/>
                <a:gd name="T5" fmla="*/ 708 h 4324"/>
                <a:gd name="T6" fmla="*/ 0 w 7173"/>
                <a:gd name="T7" fmla="*/ 2887 h 4324"/>
                <a:gd name="T8" fmla="*/ 3558 w 7173"/>
                <a:gd name="T9" fmla="*/ 4324 h 4324"/>
              </a:gdLst>
              <a:ahLst/>
              <a:cxnLst>
                <a:cxn ang="0">
                  <a:pos x="T0" y="T1"/>
                </a:cxn>
                <a:cxn ang="0">
                  <a:pos x="T2" y="T3"/>
                </a:cxn>
                <a:cxn ang="0">
                  <a:pos x="T4" y="T5"/>
                </a:cxn>
                <a:cxn ang="0">
                  <a:pos x="T6" y="T7"/>
                </a:cxn>
                <a:cxn ang="0">
                  <a:pos x="T8" y="T9"/>
                </a:cxn>
              </a:cxnLst>
              <a:rect l="0" t="0" r="r" b="b"/>
              <a:pathLst>
                <a:path w="7173" h="4324">
                  <a:moveTo>
                    <a:pt x="3558" y="4324"/>
                  </a:moveTo>
                  <a:lnTo>
                    <a:pt x="7173" y="3041"/>
                  </a:lnTo>
                  <a:cubicBezTo>
                    <a:pt x="6465" y="1044"/>
                    <a:pt x="4271" y="0"/>
                    <a:pt x="2274" y="708"/>
                  </a:cubicBezTo>
                  <a:cubicBezTo>
                    <a:pt x="1240" y="1076"/>
                    <a:pt x="412" y="1869"/>
                    <a:pt x="0" y="2887"/>
                  </a:cubicBezTo>
                  <a:lnTo>
                    <a:pt x="3558" y="4324"/>
                  </a:lnTo>
                  <a:close/>
                </a:path>
              </a:pathLst>
            </a:custGeom>
            <a:solidFill>
              <a:srgbClr val="4F81B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53" name="Freeform 7">
              <a:hlinkClick r:id="rId8" action="ppaction://hlinksldjump"/>
            </p:cNvPr>
            <p:cNvSpPr>
              <a:spLocks/>
            </p:cNvSpPr>
            <p:nvPr/>
          </p:nvSpPr>
          <p:spPr bwMode="auto">
            <a:xfrm>
              <a:off x="8479948" y="6153545"/>
              <a:ext cx="291773" cy="255156"/>
            </a:xfrm>
            <a:custGeom>
              <a:avLst/>
              <a:gdLst>
                <a:gd name="T0" fmla="*/ 0 w 4037"/>
                <a:gd name="T1" fmla="*/ 1283 h 3530"/>
                <a:gd name="T2" fmla="*/ 3110 w 4037"/>
                <a:gd name="T3" fmla="*/ 3530 h 3530"/>
                <a:gd name="T4" fmla="*/ 3616 w 4037"/>
                <a:gd name="T5" fmla="*/ 0 h 3530"/>
                <a:gd name="T6" fmla="*/ 0 w 4037"/>
                <a:gd name="T7" fmla="*/ 1283 h 3530"/>
              </a:gdLst>
              <a:ahLst/>
              <a:cxnLst>
                <a:cxn ang="0">
                  <a:pos x="T0" y="T1"/>
                </a:cxn>
                <a:cxn ang="0">
                  <a:pos x="T2" y="T3"/>
                </a:cxn>
                <a:cxn ang="0">
                  <a:pos x="T4" y="T5"/>
                </a:cxn>
                <a:cxn ang="0">
                  <a:pos x="T6" y="T7"/>
                </a:cxn>
              </a:cxnLst>
              <a:rect l="0" t="0" r="r" b="b"/>
              <a:pathLst>
                <a:path w="4037" h="3530">
                  <a:moveTo>
                    <a:pt x="0" y="1283"/>
                  </a:moveTo>
                  <a:lnTo>
                    <a:pt x="3110" y="3530"/>
                  </a:lnTo>
                  <a:cubicBezTo>
                    <a:pt x="3848" y="2508"/>
                    <a:pt x="4037" y="1189"/>
                    <a:pt x="3616" y="0"/>
                  </a:cubicBezTo>
                  <a:lnTo>
                    <a:pt x="0" y="1283"/>
                  </a:lnTo>
                  <a:close/>
                </a:path>
              </a:pathLst>
            </a:custGeom>
            <a:solidFill>
              <a:srgbClr val="C0504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54" name="Freeform 8">
              <a:hlinkClick r:id="rId8" action="ppaction://hlinksldjump"/>
            </p:cNvPr>
            <p:cNvSpPr>
              <a:spLocks/>
            </p:cNvSpPr>
            <p:nvPr/>
          </p:nvSpPr>
          <p:spPr bwMode="auto">
            <a:xfrm>
              <a:off x="8473572" y="6246280"/>
              <a:ext cx="230682" cy="279053"/>
            </a:xfrm>
            <a:custGeom>
              <a:avLst/>
              <a:gdLst>
                <a:gd name="T0" fmla="*/ 82 w 3192"/>
                <a:gd name="T1" fmla="*/ 0 h 3863"/>
                <a:gd name="T2" fmla="*/ 0 w 3192"/>
                <a:gd name="T3" fmla="*/ 3836 h 3863"/>
                <a:gd name="T4" fmla="*/ 3192 w 3192"/>
                <a:gd name="T5" fmla="*/ 2247 h 3863"/>
                <a:gd name="T6" fmla="*/ 82 w 3192"/>
                <a:gd name="T7" fmla="*/ 0 h 3863"/>
              </a:gdLst>
              <a:ahLst/>
              <a:cxnLst>
                <a:cxn ang="0">
                  <a:pos x="T0" y="T1"/>
                </a:cxn>
                <a:cxn ang="0">
                  <a:pos x="T2" y="T3"/>
                </a:cxn>
                <a:cxn ang="0">
                  <a:pos x="T4" y="T5"/>
                </a:cxn>
                <a:cxn ang="0">
                  <a:pos x="T6" y="T7"/>
                </a:cxn>
              </a:cxnLst>
              <a:rect l="0" t="0" r="r" b="b"/>
              <a:pathLst>
                <a:path w="3192" h="3863">
                  <a:moveTo>
                    <a:pt x="82" y="0"/>
                  </a:moveTo>
                  <a:lnTo>
                    <a:pt x="0" y="3836"/>
                  </a:lnTo>
                  <a:cubicBezTo>
                    <a:pt x="1261" y="3863"/>
                    <a:pt x="2454" y="3269"/>
                    <a:pt x="3192" y="2247"/>
                  </a:cubicBezTo>
                  <a:lnTo>
                    <a:pt x="82" y="0"/>
                  </a:lnTo>
                  <a:close/>
                </a:path>
              </a:pathLst>
            </a:custGeom>
            <a:solidFill>
              <a:srgbClr val="9BBB59"/>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55" name="Freeform 9">
              <a:hlinkClick r:id="rId8" action="ppaction://hlinksldjump"/>
            </p:cNvPr>
            <p:cNvSpPr>
              <a:spLocks/>
            </p:cNvSpPr>
            <p:nvPr/>
          </p:nvSpPr>
          <p:spPr bwMode="auto">
            <a:xfrm>
              <a:off x="8248496" y="6247086"/>
              <a:ext cx="231452" cy="277126"/>
            </a:xfrm>
            <a:custGeom>
              <a:avLst/>
              <a:gdLst>
                <a:gd name="T0" fmla="*/ 3203 w 3203"/>
                <a:gd name="T1" fmla="*/ 0 h 3836"/>
                <a:gd name="T2" fmla="*/ 0 w 3203"/>
                <a:gd name="T3" fmla="*/ 2111 h 3836"/>
                <a:gd name="T4" fmla="*/ 3121 w 3203"/>
                <a:gd name="T5" fmla="*/ 3836 h 3836"/>
                <a:gd name="T6" fmla="*/ 3203 w 3203"/>
                <a:gd name="T7" fmla="*/ 0 h 3836"/>
              </a:gdLst>
              <a:ahLst/>
              <a:cxnLst>
                <a:cxn ang="0">
                  <a:pos x="T0" y="T1"/>
                </a:cxn>
                <a:cxn ang="0">
                  <a:pos x="T2" y="T3"/>
                </a:cxn>
                <a:cxn ang="0">
                  <a:pos x="T4" y="T5"/>
                </a:cxn>
                <a:cxn ang="0">
                  <a:pos x="T6" y="T7"/>
                </a:cxn>
              </a:cxnLst>
              <a:rect l="0" t="0" r="r" b="b"/>
              <a:pathLst>
                <a:path w="3203" h="3836">
                  <a:moveTo>
                    <a:pt x="3203" y="0"/>
                  </a:moveTo>
                  <a:lnTo>
                    <a:pt x="0" y="2111"/>
                  </a:lnTo>
                  <a:cubicBezTo>
                    <a:pt x="694" y="3164"/>
                    <a:pt x="1860" y="3808"/>
                    <a:pt x="3121" y="3836"/>
                  </a:cubicBezTo>
                  <a:lnTo>
                    <a:pt x="3203" y="0"/>
                  </a:lnTo>
                  <a:close/>
                </a:path>
              </a:pathLst>
            </a:custGeom>
            <a:solidFill>
              <a:srgbClr val="8064A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56" name="Freeform 10">
              <a:hlinkClick r:id="rId8" action="ppaction://hlinksldjump"/>
            </p:cNvPr>
            <p:cNvSpPr>
              <a:spLocks/>
            </p:cNvSpPr>
            <p:nvPr/>
          </p:nvSpPr>
          <p:spPr bwMode="auto">
            <a:xfrm>
              <a:off x="8188754" y="6141920"/>
              <a:ext cx="291194" cy="256505"/>
            </a:xfrm>
            <a:custGeom>
              <a:avLst/>
              <a:gdLst>
                <a:gd name="T0" fmla="*/ 4030 w 4030"/>
                <a:gd name="T1" fmla="*/ 1438 h 3549"/>
                <a:gd name="T2" fmla="*/ 472 w 4030"/>
                <a:gd name="T3" fmla="*/ 0 h 3549"/>
                <a:gd name="T4" fmla="*/ 826 w 4030"/>
                <a:gd name="T5" fmla="*/ 3549 h 3549"/>
                <a:gd name="T6" fmla="*/ 4030 w 4030"/>
                <a:gd name="T7" fmla="*/ 1438 h 3549"/>
              </a:gdLst>
              <a:ahLst/>
              <a:cxnLst>
                <a:cxn ang="0">
                  <a:pos x="T0" y="T1"/>
                </a:cxn>
                <a:cxn ang="0">
                  <a:pos x="T2" y="T3"/>
                </a:cxn>
                <a:cxn ang="0">
                  <a:pos x="T4" y="T5"/>
                </a:cxn>
                <a:cxn ang="0">
                  <a:pos x="T6" y="T7"/>
                </a:cxn>
              </a:cxnLst>
              <a:rect l="0" t="0" r="r" b="b"/>
              <a:pathLst>
                <a:path w="4030" h="3549">
                  <a:moveTo>
                    <a:pt x="4030" y="1438"/>
                  </a:moveTo>
                  <a:lnTo>
                    <a:pt x="472" y="0"/>
                  </a:lnTo>
                  <a:cubicBezTo>
                    <a:pt x="0" y="1169"/>
                    <a:pt x="132" y="2496"/>
                    <a:pt x="826" y="3549"/>
                  </a:cubicBezTo>
                  <a:lnTo>
                    <a:pt x="4030" y="1438"/>
                  </a:lnTo>
                  <a:close/>
                </a:path>
              </a:pathLst>
            </a:custGeom>
            <a:solidFill>
              <a:srgbClr val="4BACC6"/>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grpSp>
      <p:sp>
        <p:nvSpPr>
          <p:cNvPr id="39" name="Rounded Rectangle 38">
            <a:hlinkClick r:id="rId9" action="ppaction://hlinksldjump"/>
          </p:cNvPr>
          <p:cNvSpPr/>
          <p:nvPr/>
        </p:nvSpPr>
        <p:spPr>
          <a:xfrm>
            <a:off x="6182160" y="6079623"/>
            <a:ext cx="951830" cy="3810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Teaching descriptors</a:t>
            </a:r>
          </a:p>
        </p:txBody>
      </p:sp>
      <p:grpSp>
        <p:nvGrpSpPr>
          <p:cNvPr id="57" name="Group 56"/>
          <p:cNvGrpSpPr/>
          <p:nvPr/>
        </p:nvGrpSpPr>
        <p:grpSpPr>
          <a:xfrm rot="1070389">
            <a:off x="376830" y="5061023"/>
            <a:ext cx="2192659" cy="2185044"/>
            <a:chOff x="581131" y="4820622"/>
            <a:chExt cx="2192659" cy="2185044"/>
          </a:xfrm>
        </p:grpSpPr>
        <p:sp>
          <p:nvSpPr>
            <p:cNvPr id="58" name="Pie 57"/>
            <p:cNvSpPr/>
            <p:nvPr/>
          </p:nvSpPr>
          <p:spPr>
            <a:xfrm rot="4351073">
              <a:off x="581131" y="4820623"/>
              <a:ext cx="2185043" cy="2185043"/>
            </a:xfrm>
            <a:prstGeom prst="pie">
              <a:avLst>
                <a:gd name="adj1" fmla="val 9605001"/>
                <a:gd name="adj2" fmla="val 1196643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black"/>
                </a:solidFill>
              </a:endParaRPr>
            </a:p>
          </p:txBody>
        </p:sp>
        <p:sp>
          <p:nvSpPr>
            <p:cNvPr id="59" name="Pie 58"/>
            <p:cNvSpPr/>
            <p:nvPr/>
          </p:nvSpPr>
          <p:spPr>
            <a:xfrm rot="4351073">
              <a:off x="588744" y="4820622"/>
              <a:ext cx="2185043" cy="2185043"/>
            </a:xfrm>
            <a:prstGeom prst="pie">
              <a:avLst>
                <a:gd name="adj1" fmla="val 11956703"/>
                <a:gd name="adj2" fmla="val 141855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black"/>
                </a:solidFill>
              </a:endParaRPr>
            </a:p>
          </p:txBody>
        </p:sp>
        <p:sp>
          <p:nvSpPr>
            <p:cNvPr id="60" name="Pie 59"/>
            <p:cNvSpPr/>
            <p:nvPr/>
          </p:nvSpPr>
          <p:spPr>
            <a:xfrm rot="4351073">
              <a:off x="588747" y="4820623"/>
              <a:ext cx="2185043" cy="2185043"/>
            </a:xfrm>
            <a:prstGeom prst="pie">
              <a:avLst>
                <a:gd name="adj1" fmla="val 6871817"/>
                <a:gd name="adj2" fmla="val 959071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black"/>
                </a:solidFill>
              </a:endParaRPr>
            </a:p>
          </p:txBody>
        </p:sp>
      </p:grpSp>
    </p:spTree>
    <p:extLst>
      <p:ext uri="{BB962C8B-B14F-4D97-AF65-F5344CB8AC3E}">
        <p14:creationId xmlns:p14="http://schemas.microsoft.com/office/powerpoint/2010/main" val="171886298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bg>
      <p:bgPr>
        <a:solidFill>
          <a:srgbClr val="FEECEC"/>
        </a:solidFill>
        <a:effectLst/>
      </p:bgPr>
    </p:bg>
    <p:spTree>
      <p:nvGrpSpPr>
        <p:cNvPr id="1" name=""/>
        <p:cNvGrpSpPr/>
        <p:nvPr/>
      </p:nvGrpSpPr>
      <p:grpSpPr>
        <a:xfrm>
          <a:off x="0" y="0"/>
          <a:ext cx="0" cy="0"/>
          <a:chOff x="0" y="0"/>
          <a:chExt cx="0" cy="0"/>
        </a:xfrm>
      </p:grpSpPr>
      <p:sp>
        <p:nvSpPr>
          <p:cNvPr id="18" name="Shape 17"/>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400110"/>
          </a:xfrm>
          <a:prstGeom prst="rect">
            <a:avLst/>
          </a:prstGeom>
          <a:noFill/>
        </p:spPr>
        <p:txBody>
          <a:bodyPr wrap="square" rtlCol="0">
            <a:spAutoFit/>
          </a:bodyPr>
          <a:lstStyle/>
          <a:p>
            <a:r>
              <a:rPr lang="en-GB" sz="2000" b="1" dirty="0">
                <a:solidFill>
                  <a:srgbClr val="000099"/>
                </a:solidFill>
              </a:rPr>
              <a:t>Pedagogy: Advancing learning… policy into practice</a:t>
            </a:r>
          </a:p>
        </p:txBody>
      </p:sp>
      <p:sp>
        <p:nvSpPr>
          <p:cNvPr id="2" name="TextBox 1"/>
          <p:cNvSpPr txBox="1"/>
          <p:nvPr/>
        </p:nvSpPr>
        <p:spPr>
          <a:xfrm>
            <a:off x="473350" y="1776115"/>
            <a:ext cx="5637819" cy="461665"/>
          </a:xfrm>
          <a:prstGeom prst="rect">
            <a:avLst/>
          </a:prstGeom>
          <a:noFill/>
        </p:spPr>
        <p:txBody>
          <a:bodyPr wrap="square" rtlCol="0">
            <a:spAutoFit/>
          </a:bodyPr>
          <a:lstStyle/>
          <a:p>
            <a:r>
              <a:rPr lang="en-GB" sz="2400" b="1" dirty="0">
                <a:solidFill>
                  <a:srgbClr val="000099"/>
                </a:solidFill>
              </a:rPr>
              <a:t>Promoting Welsh language and culture</a:t>
            </a:r>
          </a:p>
        </p:txBody>
      </p:sp>
      <p:sp>
        <p:nvSpPr>
          <p:cNvPr id="60" name="TextBox 59"/>
          <p:cNvSpPr txBox="1"/>
          <p:nvPr/>
        </p:nvSpPr>
        <p:spPr>
          <a:xfrm>
            <a:off x="473350" y="4941168"/>
            <a:ext cx="6984776" cy="646331"/>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r>
              <a:rPr lang="en-GB" dirty="0">
                <a:solidFill>
                  <a:prstClr val="black"/>
                </a:solidFill>
                <a:ea typeface="Calibri" panose="020F0502020204030204" pitchFamily="34" charset="0"/>
                <a:cs typeface="Times New Roman" panose="02020603050405020304" pitchFamily="18" charset="0"/>
              </a:rPr>
              <a:t>Leadership sets example to learners, colleagues and community with a positive commitment to enjoy learning the Welsh language.</a:t>
            </a:r>
          </a:p>
        </p:txBody>
      </p:sp>
      <p:sp>
        <p:nvSpPr>
          <p:cNvPr id="65" name="TextBox 64"/>
          <p:cNvSpPr txBox="1"/>
          <p:nvPr/>
        </p:nvSpPr>
        <p:spPr>
          <a:xfrm>
            <a:off x="3059832" y="2708920"/>
            <a:ext cx="5427493" cy="923330"/>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r>
              <a:rPr lang="en-GB" dirty="0">
                <a:solidFill>
                  <a:prstClr val="black"/>
                </a:solidFill>
                <a:ea typeface="Calibri" panose="020F0502020204030204" pitchFamily="34" charset="0"/>
                <a:cs typeface="Times New Roman" panose="02020603050405020304" pitchFamily="18" charset="0"/>
              </a:rPr>
              <a:t>Leadership seeks out and uses every opportunity to value and promote Welsh culture and extend the use of the Welsh language in formal and informal situations.</a:t>
            </a:r>
            <a:endParaRPr lang="en-GB" dirty="0">
              <a:solidFill>
                <a:prstClr val="black"/>
              </a:solidFill>
            </a:endParaRPr>
          </a:p>
        </p:txBody>
      </p:sp>
      <p:sp>
        <p:nvSpPr>
          <p:cNvPr id="3" name="Slide Number Placeholder 2"/>
          <p:cNvSpPr>
            <a:spLocks noGrp="1"/>
          </p:cNvSpPr>
          <p:nvPr>
            <p:ph type="sldNum" sz="quarter" idx="12"/>
          </p:nvPr>
        </p:nvSpPr>
        <p:spPr/>
        <p:txBody>
          <a:bodyPr/>
          <a:lstStyle/>
          <a:p>
            <a:fld id="{C4009609-DC48-4DDF-96FA-41A39884BE33}" type="slidenum">
              <a:rPr lang="en-GB" smtClean="0">
                <a:solidFill>
                  <a:prstClr val="black">
                    <a:tint val="75000"/>
                  </a:prstClr>
                </a:solidFill>
              </a:rPr>
              <a:pPr/>
              <a:t>102</a:t>
            </a:fld>
            <a:endParaRPr lang="en-GB">
              <a:solidFill>
                <a:prstClr val="black">
                  <a:tint val="75000"/>
                </a:prstClr>
              </a:solidFill>
            </a:endParaRPr>
          </a:p>
        </p:txBody>
      </p:sp>
      <p:sp>
        <p:nvSpPr>
          <p:cNvPr id="19" name="TextBox 18"/>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Formal leadership roles</a:t>
            </a:r>
          </a:p>
        </p:txBody>
      </p:sp>
      <p:grpSp>
        <p:nvGrpSpPr>
          <p:cNvPr id="20" name="Group 19"/>
          <p:cNvGrpSpPr/>
          <p:nvPr/>
        </p:nvGrpSpPr>
        <p:grpSpPr>
          <a:xfrm>
            <a:off x="7620407" y="5781923"/>
            <a:ext cx="1253518" cy="1251051"/>
            <a:chOff x="331287" y="5926769"/>
            <a:chExt cx="1253518" cy="1251051"/>
          </a:xfrm>
        </p:grpSpPr>
        <p:sp>
          <p:nvSpPr>
            <p:cNvPr id="21" name="Pie 20"/>
            <p:cNvSpPr/>
            <p:nvPr/>
          </p:nvSpPr>
          <p:spPr>
            <a:xfrm rot="3067954">
              <a:off x="331287" y="5928357"/>
              <a:ext cx="1249463" cy="1249463"/>
            </a:xfrm>
            <a:prstGeom prst="pie">
              <a:avLst>
                <a:gd name="adj1" fmla="val 9693839"/>
                <a:gd name="adj2" fmla="val 977021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black"/>
                </a:solidFill>
              </a:endParaRPr>
            </a:p>
          </p:txBody>
        </p:sp>
        <p:sp>
          <p:nvSpPr>
            <p:cNvPr id="22" name="Pie 21">
              <a:hlinkClick r:id="rId3" action="ppaction://hlinksldjump"/>
            </p:cNvPr>
            <p:cNvSpPr/>
            <p:nvPr/>
          </p:nvSpPr>
          <p:spPr>
            <a:xfrm rot="3067954">
              <a:off x="335341" y="5926769"/>
              <a:ext cx="1249463" cy="1249463"/>
            </a:xfrm>
            <a:prstGeom prst="pie">
              <a:avLst>
                <a:gd name="adj1" fmla="val 9681314"/>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black"/>
                </a:solidFill>
              </a:endParaRPr>
            </a:p>
          </p:txBody>
        </p:sp>
        <p:sp>
          <p:nvSpPr>
            <p:cNvPr id="23" name="Pie 22">
              <a:hlinkClick r:id="rId3" action="ppaction://hlinksldjump"/>
            </p:cNvPr>
            <p:cNvSpPr/>
            <p:nvPr/>
          </p:nvSpPr>
          <p:spPr>
            <a:xfrm rot="3067954">
              <a:off x="335340" y="5926769"/>
              <a:ext cx="1249463" cy="1249463"/>
            </a:xfrm>
            <a:prstGeom prst="pie">
              <a:avLst>
                <a:gd name="adj1" fmla="val 11956703"/>
                <a:gd name="adj2" fmla="val 14185533"/>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black"/>
                </a:solidFill>
              </a:endParaRPr>
            </a:p>
          </p:txBody>
        </p:sp>
        <p:sp>
          <p:nvSpPr>
            <p:cNvPr id="24" name="Pie 23">
              <a:hlinkClick r:id="rId3" action="ppaction://hlinksldjump"/>
            </p:cNvPr>
            <p:cNvSpPr/>
            <p:nvPr/>
          </p:nvSpPr>
          <p:spPr>
            <a:xfrm rot="3067954">
              <a:off x="335342" y="5926769"/>
              <a:ext cx="1249463" cy="1249463"/>
            </a:xfrm>
            <a:prstGeom prst="pie">
              <a:avLst>
                <a:gd name="adj1" fmla="val 14260476"/>
                <a:gd name="adj2" fmla="val 163965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dirty="0">
                <a:solidFill>
                  <a:prstClr val="black"/>
                </a:solidFill>
              </a:endParaRPr>
            </a:p>
          </p:txBody>
        </p:sp>
      </p:grpSp>
    </p:spTree>
    <p:extLst>
      <p:ext uri="{BB962C8B-B14F-4D97-AF65-F5344CB8AC3E}">
        <p14:creationId xmlns:p14="http://schemas.microsoft.com/office/powerpoint/2010/main" val="63301149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bg>
      <p:bgPr>
        <a:solidFill>
          <a:srgbClr val="FEECEC"/>
        </a:solidFill>
        <a:effectLst/>
      </p:bgPr>
    </p:bg>
    <p:spTree>
      <p:nvGrpSpPr>
        <p:cNvPr id="1" name=""/>
        <p:cNvGrpSpPr/>
        <p:nvPr/>
      </p:nvGrpSpPr>
      <p:grpSpPr>
        <a:xfrm>
          <a:off x="0" y="0"/>
          <a:ext cx="0" cy="0"/>
          <a:chOff x="0" y="0"/>
          <a:chExt cx="0" cy="0"/>
        </a:xfrm>
      </p:grpSpPr>
      <p:sp>
        <p:nvSpPr>
          <p:cNvPr id="18" name="Shape 17"/>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400110"/>
          </a:xfrm>
          <a:prstGeom prst="rect">
            <a:avLst/>
          </a:prstGeom>
          <a:noFill/>
        </p:spPr>
        <p:txBody>
          <a:bodyPr wrap="square" rtlCol="0">
            <a:spAutoFit/>
          </a:bodyPr>
          <a:lstStyle/>
          <a:p>
            <a:r>
              <a:rPr lang="en-GB" sz="2000" b="1" dirty="0">
                <a:solidFill>
                  <a:srgbClr val="000099"/>
                </a:solidFill>
              </a:rPr>
              <a:t>Pedagogy: Advancing learning… policy into practice </a:t>
            </a:r>
          </a:p>
        </p:txBody>
      </p:sp>
      <p:sp>
        <p:nvSpPr>
          <p:cNvPr id="2" name="TextBox 1"/>
          <p:cNvSpPr txBox="1"/>
          <p:nvPr/>
        </p:nvSpPr>
        <p:spPr>
          <a:xfrm>
            <a:off x="473350" y="1776115"/>
            <a:ext cx="5637819" cy="461665"/>
          </a:xfrm>
          <a:prstGeom prst="rect">
            <a:avLst/>
          </a:prstGeom>
          <a:noFill/>
        </p:spPr>
        <p:txBody>
          <a:bodyPr wrap="square" rtlCol="0">
            <a:spAutoFit/>
          </a:bodyPr>
          <a:lstStyle/>
          <a:p>
            <a:r>
              <a:rPr lang="en-GB" sz="2400" b="1" dirty="0">
                <a:solidFill>
                  <a:srgbClr val="000099"/>
                </a:solidFill>
              </a:rPr>
              <a:t>Ensuring the four purposes for learners</a:t>
            </a:r>
          </a:p>
        </p:txBody>
      </p:sp>
      <p:sp>
        <p:nvSpPr>
          <p:cNvPr id="60" name="TextBox 59"/>
          <p:cNvSpPr txBox="1"/>
          <p:nvPr/>
        </p:nvSpPr>
        <p:spPr>
          <a:xfrm>
            <a:off x="539552" y="4719627"/>
            <a:ext cx="6984776" cy="646331"/>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r>
              <a:rPr lang="en-GB" dirty="0">
                <a:solidFill>
                  <a:prstClr val="black"/>
                </a:solidFill>
              </a:rPr>
              <a:t>Leadership ensures the four purposes for learning are consistently addressed in planning and practice.</a:t>
            </a:r>
          </a:p>
        </p:txBody>
      </p:sp>
      <p:sp>
        <p:nvSpPr>
          <p:cNvPr id="65" name="TextBox 64"/>
          <p:cNvSpPr txBox="1"/>
          <p:nvPr/>
        </p:nvSpPr>
        <p:spPr>
          <a:xfrm>
            <a:off x="3104728" y="2708920"/>
            <a:ext cx="5382597" cy="646331"/>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r>
              <a:rPr lang="en-GB" dirty="0">
                <a:solidFill>
                  <a:prstClr val="black"/>
                </a:solidFill>
                <a:ea typeface="Calibri" panose="020F0502020204030204" pitchFamily="34" charset="0"/>
                <a:cs typeface="Times New Roman" panose="02020603050405020304" pitchFamily="18" charset="0"/>
              </a:rPr>
              <a:t>The four purposes are embedded, developed and extended across the school.</a:t>
            </a:r>
            <a:r>
              <a:rPr lang="en-GB" dirty="0">
                <a:solidFill>
                  <a:prstClr val="black"/>
                </a:solidFill>
              </a:rPr>
              <a:t> </a:t>
            </a:r>
          </a:p>
        </p:txBody>
      </p:sp>
      <p:sp>
        <p:nvSpPr>
          <p:cNvPr id="3" name="Slide Number Placeholder 2"/>
          <p:cNvSpPr>
            <a:spLocks noGrp="1"/>
          </p:cNvSpPr>
          <p:nvPr>
            <p:ph type="sldNum" sz="quarter" idx="12"/>
          </p:nvPr>
        </p:nvSpPr>
        <p:spPr/>
        <p:txBody>
          <a:bodyPr/>
          <a:lstStyle/>
          <a:p>
            <a:fld id="{C4009609-DC48-4DDF-96FA-41A39884BE33}" type="slidenum">
              <a:rPr lang="en-GB" smtClean="0">
                <a:solidFill>
                  <a:prstClr val="black">
                    <a:tint val="75000"/>
                  </a:prstClr>
                </a:solidFill>
              </a:rPr>
              <a:pPr/>
              <a:t>103</a:t>
            </a:fld>
            <a:endParaRPr lang="en-GB">
              <a:solidFill>
                <a:prstClr val="black">
                  <a:tint val="75000"/>
                </a:prstClr>
              </a:solidFill>
            </a:endParaRPr>
          </a:p>
        </p:txBody>
      </p:sp>
      <p:sp>
        <p:nvSpPr>
          <p:cNvPr id="19" name="TextBox 18"/>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Formal leadership roles</a:t>
            </a:r>
          </a:p>
        </p:txBody>
      </p:sp>
      <p:grpSp>
        <p:nvGrpSpPr>
          <p:cNvPr id="14" name="Group 13"/>
          <p:cNvGrpSpPr/>
          <p:nvPr/>
        </p:nvGrpSpPr>
        <p:grpSpPr>
          <a:xfrm>
            <a:off x="7620407" y="5781923"/>
            <a:ext cx="1253518" cy="1251051"/>
            <a:chOff x="331287" y="5926769"/>
            <a:chExt cx="1253518" cy="1251051"/>
          </a:xfrm>
        </p:grpSpPr>
        <p:sp>
          <p:nvSpPr>
            <p:cNvPr id="15" name="Pie 14"/>
            <p:cNvSpPr/>
            <p:nvPr/>
          </p:nvSpPr>
          <p:spPr>
            <a:xfrm rot="3067954">
              <a:off x="331287" y="5928357"/>
              <a:ext cx="1249463" cy="1249463"/>
            </a:xfrm>
            <a:prstGeom prst="pie">
              <a:avLst>
                <a:gd name="adj1" fmla="val 9693839"/>
                <a:gd name="adj2" fmla="val 977021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black"/>
                </a:solidFill>
              </a:endParaRPr>
            </a:p>
          </p:txBody>
        </p:sp>
        <p:sp>
          <p:nvSpPr>
            <p:cNvPr id="16" name="Pie 15">
              <a:hlinkClick r:id="rId3" action="ppaction://hlinksldjump"/>
            </p:cNvPr>
            <p:cNvSpPr/>
            <p:nvPr/>
          </p:nvSpPr>
          <p:spPr>
            <a:xfrm rot="3067954">
              <a:off x="335341" y="5926769"/>
              <a:ext cx="1249463" cy="1249463"/>
            </a:xfrm>
            <a:prstGeom prst="pie">
              <a:avLst>
                <a:gd name="adj1" fmla="val 9681314"/>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black"/>
                </a:solidFill>
              </a:endParaRPr>
            </a:p>
          </p:txBody>
        </p:sp>
        <p:sp>
          <p:nvSpPr>
            <p:cNvPr id="17" name="Pie 16">
              <a:hlinkClick r:id="rId3" action="ppaction://hlinksldjump"/>
            </p:cNvPr>
            <p:cNvSpPr/>
            <p:nvPr/>
          </p:nvSpPr>
          <p:spPr>
            <a:xfrm rot="3067954">
              <a:off x="335340" y="5926769"/>
              <a:ext cx="1249463" cy="1249463"/>
            </a:xfrm>
            <a:prstGeom prst="pie">
              <a:avLst>
                <a:gd name="adj1" fmla="val 11956703"/>
                <a:gd name="adj2" fmla="val 14185533"/>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black"/>
                </a:solidFill>
              </a:endParaRPr>
            </a:p>
          </p:txBody>
        </p:sp>
        <p:sp>
          <p:nvSpPr>
            <p:cNvPr id="25" name="Pie 24">
              <a:hlinkClick r:id="rId3" action="ppaction://hlinksldjump"/>
            </p:cNvPr>
            <p:cNvSpPr/>
            <p:nvPr/>
          </p:nvSpPr>
          <p:spPr>
            <a:xfrm rot="3067954">
              <a:off x="335342" y="5926769"/>
              <a:ext cx="1249463" cy="1249463"/>
            </a:xfrm>
            <a:prstGeom prst="pie">
              <a:avLst>
                <a:gd name="adj1" fmla="val 14260476"/>
                <a:gd name="adj2" fmla="val 163965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black"/>
                </a:solidFill>
              </a:endParaRPr>
            </a:p>
          </p:txBody>
        </p:sp>
      </p:grpSp>
    </p:spTree>
    <p:extLst>
      <p:ext uri="{BB962C8B-B14F-4D97-AF65-F5344CB8AC3E}">
        <p14:creationId xmlns:p14="http://schemas.microsoft.com/office/powerpoint/2010/main" val="149411742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bg>
      <p:bgPr>
        <a:solidFill>
          <a:srgbClr val="FEECEC"/>
        </a:solidFill>
        <a:effectLst/>
      </p:bgPr>
    </p:bg>
    <p:spTree>
      <p:nvGrpSpPr>
        <p:cNvPr id="1" name=""/>
        <p:cNvGrpSpPr/>
        <p:nvPr/>
      </p:nvGrpSpPr>
      <p:grpSpPr>
        <a:xfrm>
          <a:off x="0" y="0"/>
          <a:ext cx="0" cy="0"/>
          <a:chOff x="0" y="0"/>
          <a:chExt cx="0" cy="0"/>
        </a:xfrm>
      </p:grpSpPr>
      <p:sp>
        <p:nvSpPr>
          <p:cNvPr id="18" name="Shape 17"/>
          <p:cNvSpPr/>
          <p:nvPr/>
        </p:nvSpPr>
        <p:spPr>
          <a:xfrm rot="17313022" flipV="1">
            <a:off x="1573927" y="1982596"/>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400110"/>
          </a:xfrm>
          <a:prstGeom prst="rect">
            <a:avLst/>
          </a:prstGeom>
          <a:noFill/>
        </p:spPr>
        <p:txBody>
          <a:bodyPr wrap="square" rtlCol="0">
            <a:spAutoFit/>
          </a:bodyPr>
          <a:lstStyle/>
          <a:p>
            <a:pPr>
              <a:defRPr/>
            </a:pPr>
            <a:r>
              <a:rPr lang="en-GB" sz="2000" b="1" dirty="0">
                <a:solidFill>
                  <a:srgbClr val="000099"/>
                </a:solidFill>
              </a:rPr>
              <a:t>Pedagogy: Advancing learning… policy into practice </a:t>
            </a:r>
          </a:p>
        </p:txBody>
      </p:sp>
      <p:sp>
        <p:nvSpPr>
          <p:cNvPr id="2" name="TextBox 1"/>
          <p:cNvSpPr txBox="1"/>
          <p:nvPr/>
        </p:nvSpPr>
        <p:spPr>
          <a:xfrm>
            <a:off x="473350" y="1776115"/>
            <a:ext cx="5637819" cy="461665"/>
          </a:xfrm>
          <a:prstGeom prst="rect">
            <a:avLst/>
          </a:prstGeom>
          <a:noFill/>
        </p:spPr>
        <p:txBody>
          <a:bodyPr wrap="square" rtlCol="0">
            <a:spAutoFit/>
          </a:bodyPr>
          <a:lstStyle/>
          <a:p>
            <a:pPr>
              <a:defRPr/>
            </a:pPr>
            <a:r>
              <a:rPr lang="en-GB" sz="2400" b="1" dirty="0">
                <a:solidFill>
                  <a:srgbClr val="000099"/>
                </a:solidFill>
              </a:rPr>
              <a:t>Exploiting areas of learning</a:t>
            </a:r>
          </a:p>
        </p:txBody>
      </p:sp>
      <p:sp>
        <p:nvSpPr>
          <p:cNvPr id="60" name="TextBox 59"/>
          <p:cNvSpPr txBox="1"/>
          <p:nvPr/>
        </p:nvSpPr>
        <p:spPr>
          <a:xfrm>
            <a:off x="539552" y="4719627"/>
            <a:ext cx="6984776" cy="923330"/>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pPr>
              <a:defRPr/>
            </a:pPr>
            <a:r>
              <a:rPr lang="en-GB" dirty="0"/>
              <a:t>Leadership enables the development of the four purposes for learning through supporting planning and emphasising the disciplines of different subjects in context, to secure highly effective teaching.</a:t>
            </a:r>
          </a:p>
        </p:txBody>
      </p:sp>
      <p:sp>
        <p:nvSpPr>
          <p:cNvPr id="65" name="TextBox 64"/>
          <p:cNvSpPr txBox="1"/>
          <p:nvPr/>
        </p:nvSpPr>
        <p:spPr>
          <a:xfrm>
            <a:off x="3104728" y="2708920"/>
            <a:ext cx="5382597" cy="1200329"/>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r>
              <a:rPr lang="en-GB" dirty="0">
                <a:ea typeface="Calibri" panose="020F0502020204030204" pitchFamily="34" charset="0"/>
                <a:cs typeface="Times New Roman" panose="02020603050405020304" pitchFamily="18" charset="0"/>
              </a:rPr>
              <a:t>Leadership consistently encourages and promotes a deep understanding of a disciplined approach to subject content within the four purposes and across areas of learning. </a:t>
            </a:r>
            <a:endParaRPr lang="en-GB" dirty="0"/>
          </a:p>
        </p:txBody>
      </p:sp>
      <p:sp>
        <p:nvSpPr>
          <p:cNvPr id="3" name="Slide Number Placeholder 2"/>
          <p:cNvSpPr>
            <a:spLocks noGrp="1"/>
          </p:cNvSpPr>
          <p:nvPr>
            <p:ph type="sldNum" sz="quarter" idx="12"/>
          </p:nvPr>
        </p:nvSpPr>
        <p:spPr/>
        <p:txBody>
          <a:bodyPr/>
          <a:lstStyle/>
          <a:p>
            <a:pPr>
              <a:defRPr/>
            </a:pPr>
            <a:fld id="{C4009609-DC48-4DDF-96FA-41A39884BE33}" type="slidenum">
              <a:rPr lang="en-GB" smtClean="0">
                <a:solidFill>
                  <a:prstClr val="black">
                    <a:tint val="75000"/>
                  </a:prstClr>
                </a:solidFill>
              </a:rPr>
              <a:pPr>
                <a:defRPr/>
              </a:pPr>
              <a:t>104</a:t>
            </a:fld>
            <a:endParaRPr lang="en-GB">
              <a:solidFill>
                <a:prstClr val="black">
                  <a:tint val="75000"/>
                </a:prstClr>
              </a:solidFill>
            </a:endParaRPr>
          </a:p>
        </p:txBody>
      </p:sp>
      <p:sp>
        <p:nvSpPr>
          <p:cNvPr id="19" name="TextBox 18"/>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Formal leadership roles</a:t>
            </a:r>
          </a:p>
        </p:txBody>
      </p:sp>
      <p:grpSp>
        <p:nvGrpSpPr>
          <p:cNvPr id="14" name="Group 13"/>
          <p:cNvGrpSpPr/>
          <p:nvPr/>
        </p:nvGrpSpPr>
        <p:grpSpPr>
          <a:xfrm>
            <a:off x="7620407" y="5781923"/>
            <a:ext cx="1253518" cy="1251051"/>
            <a:chOff x="331287" y="5926769"/>
            <a:chExt cx="1253518" cy="1251051"/>
          </a:xfrm>
        </p:grpSpPr>
        <p:sp>
          <p:nvSpPr>
            <p:cNvPr id="15" name="Pie 14"/>
            <p:cNvSpPr/>
            <p:nvPr/>
          </p:nvSpPr>
          <p:spPr>
            <a:xfrm rot="3067954">
              <a:off x="331287" y="5928357"/>
              <a:ext cx="1249463" cy="1249463"/>
            </a:xfrm>
            <a:prstGeom prst="pie">
              <a:avLst>
                <a:gd name="adj1" fmla="val 9693839"/>
                <a:gd name="adj2" fmla="val 977021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black"/>
                </a:solidFill>
              </a:endParaRPr>
            </a:p>
          </p:txBody>
        </p:sp>
        <p:sp>
          <p:nvSpPr>
            <p:cNvPr id="16" name="Pie 15">
              <a:hlinkClick r:id="rId3" action="ppaction://hlinksldjump"/>
            </p:cNvPr>
            <p:cNvSpPr/>
            <p:nvPr/>
          </p:nvSpPr>
          <p:spPr>
            <a:xfrm rot="3067954">
              <a:off x="335341" y="5926769"/>
              <a:ext cx="1249463" cy="1249463"/>
            </a:xfrm>
            <a:prstGeom prst="pie">
              <a:avLst>
                <a:gd name="adj1" fmla="val 9681314"/>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black"/>
                </a:solidFill>
              </a:endParaRPr>
            </a:p>
          </p:txBody>
        </p:sp>
        <p:sp>
          <p:nvSpPr>
            <p:cNvPr id="17" name="Pie 16">
              <a:hlinkClick r:id="rId3" action="ppaction://hlinksldjump"/>
            </p:cNvPr>
            <p:cNvSpPr/>
            <p:nvPr/>
          </p:nvSpPr>
          <p:spPr>
            <a:xfrm rot="3067954">
              <a:off x="335340" y="5926769"/>
              <a:ext cx="1249463" cy="1249463"/>
            </a:xfrm>
            <a:prstGeom prst="pie">
              <a:avLst>
                <a:gd name="adj1" fmla="val 11956703"/>
                <a:gd name="adj2" fmla="val 14185533"/>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black"/>
                </a:solidFill>
              </a:endParaRPr>
            </a:p>
          </p:txBody>
        </p:sp>
        <p:sp>
          <p:nvSpPr>
            <p:cNvPr id="25" name="Pie 24">
              <a:hlinkClick r:id="rId3" action="ppaction://hlinksldjump"/>
            </p:cNvPr>
            <p:cNvSpPr/>
            <p:nvPr/>
          </p:nvSpPr>
          <p:spPr>
            <a:xfrm rot="3067954">
              <a:off x="335342" y="5926769"/>
              <a:ext cx="1249463" cy="1249463"/>
            </a:xfrm>
            <a:prstGeom prst="pie">
              <a:avLst>
                <a:gd name="adj1" fmla="val 14260476"/>
                <a:gd name="adj2" fmla="val 163965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black"/>
                </a:solidFill>
              </a:endParaRPr>
            </a:p>
          </p:txBody>
        </p:sp>
      </p:grpSp>
    </p:spTree>
    <p:extLst>
      <p:ext uri="{BB962C8B-B14F-4D97-AF65-F5344CB8AC3E}">
        <p14:creationId xmlns:p14="http://schemas.microsoft.com/office/powerpoint/2010/main" val="332924986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bg>
      <p:bgPr>
        <a:solidFill>
          <a:srgbClr val="FEECEC"/>
        </a:solidFill>
        <a:effectLst/>
      </p:bgPr>
    </p:bg>
    <p:spTree>
      <p:nvGrpSpPr>
        <p:cNvPr id="1" name=""/>
        <p:cNvGrpSpPr/>
        <p:nvPr/>
      </p:nvGrpSpPr>
      <p:grpSpPr>
        <a:xfrm>
          <a:off x="0" y="0"/>
          <a:ext cx="0" cy="0"/>
          <a:chOff x="0" y="0"/>
          <a:chExt cx="0" cy="0"/>
        </a:xfrm>
      </p:grpSpPr>
      <p:sp>
        <p:nvSpPr>
          <p:cNvPr id="14" name="Shape 13"/>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400110"/>
          </a:xfrm>
          <a:prstGeom prst="rect">
            <a:avLst/>
          </a:prstGeom>
          <a:noFill/>
        </p:spPr>
        <p:txBody>
          <a:bodyPr wrap="square" rtlCol="0">
            <a:spAutoFit/>
          </a:bodyPr>
          <a:lstStyle/>
          <a:p>
            <a:r>
              <a:rPr lang="en-GB" sz="2000" b="1" dirty="0">
                <a:solidFill>
                  <a:srgbClr val="000099"/>
                </a:solidFill>
              </a:rPr>
              <a:t>Pedagogy: Advancing learning… policy into practice</a:t>
            </a:r>
          </a:p>
        </p:txBody>
      </p:sp>
      <p:sp>
        <p:nvSpPr>
          <p:cNvPr id="2" name="TextBox 1"/>
          <p:cNvSpPr txBox="1"/>
          <p:nvPr/>
        </p:nvSpPr>
        <p:spPr>
          <a:xfrm>
            <a:off x="473350" y="1776115"/>
            <a:ext cx="5637819" cy="461665"/>
          </a:xfrm>
          <a:prstGeom prst="rect">
            <a:avLst/>
          </a:prstGeom>
          <a:noFill/>
        </p:spPr>
        <p:txBody>
          <a:bodyPr wrap="square" rtlCol="0">
            <a:spAutoFit/>
          </a:bodyPr>
          <a:lstStyle/>
          <a:p>
            <a:r>
              <a:rPr lang="en-GB" sz="2400" b="1" dirty="0">
                <a:solidFill>
                  <a:srgbClr val="000099"/>
                </a:solidFill>
              </a:rPr>
              <a:t>Driving real life, authentic contexts</a:t>
            </a:r>
          </a:p>
        </p:txBody>
      </p:sp>
      <p:sp>
        <p:nvSpPr>
          <p:cNvPr id="60" name="TextBox 59"/>
          <p:cNvSpPr txBox="1"/>
          <p:nvPr/>
        </p:nvSpPr>
        <p:spPr>
          <a:xfrm>
            <a:off x="523982" y="4754718"/>
            <a:ext cx="6984776" cy="646331"/>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r>
              <a:rPr lang="en-GB" dirty="0">
                <a:solidFill>
                  <a:prstClr val="black"/>
                </a:solidFill>
              </a:rPr>
              <a:t>Leadership supports colleagues in structuring authentic experiences within and across subject boundaries.</a:t>
            </a:r>
          </a:p>
        </p:txBody>
      </p:sp>
      <p:sp>
        <p:nvSpPr>
          <p:cNvPr id="65" name="TextBox 64"/>
          <p:cNvSpPr txBox="1"/>
          <p:nvPr/>
        </p:nvSpPr>
        <p:spPr>
          <a:xfrm>
            <a:off x="3104728" y="2790734"/>
            <a:ext cx="5382597" cy="923330"/>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r>
              <a:rPr lang="en-GB" dirty="0">
                <a:solidFill>
                  <a:prstClr val="black"/>
                </a:solidFill>
                <a:ea typeface="Calibri" panose="020F0502020204030204" pitchFamily="34" charset="0"/>
                <a:cs typeface="Times New Roman" panose="02020603050405020304" pitchFamily="18" charset="0"/>
              </a:rPr>
              <a:t>Effective leadership expects and enables learners to initiate, drive and reflect upon authentic experience across the four purposes.</a:t>
            </a:r>
            <a:endParaRPr lang="en-GB" dirty="0">
              <a:solidFill>
                <a:prstClr val="black"/>
              </a:solidFill>
            </a:endParaRPr>
          </a:p>
        </p:txBody>
      </p:sp>
      <p:sp>
        <p:nvSpPr>
          <p:cNvPr id="3" name="Slide Number Placeholder 2"/>
          <p:cNvSpPr>
            <a:spLocks noGrp="1"/>
          </p:cNvSpPr>
          <p:nvPr>
            <p:ph type="sldNum" sz="quarter" idx="12"/>
          </p:nvPr>
        </p:nvSpPr>
        <p:spPr/>
        <p:txBody>
          <a:bodyPr/>
          <a:lstStyle/>
          <a:p>
            <a:fld id="{C4009609-DC48-4DDF-96FA-41A39884BE33}" type="slidenum">
              <a:rPr lang="en-GB" smtClean="0">
                <a:solidFill>
                  <a:prstClr val="black">
                    <a:tint val="75000"/>
                  </a:prstClr>
                </a:solidFill>
              </a:rPr>
              <a:pPr/>
              <a:t>105</a:t>
            </a:fld>
            <a:endParaRPr lang="en-GB">
              <a:solidFill>
                <a:prstClr val="black">
                  <a:tint val="75000"/>
                </a:prstClr>
              </a:solidFill>
            </a:endParaRPr>
          </a:p>
        </p:txBody>
      </p:sp>
      <p:sp>
        <p:nvSpPr>
          <p:cNvPr id="15" name="TextBox 14"/>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Formal leadership roles</a:t>
            </a:r>
          </a:p>
        </p:txBody>
      </p:sp>
      <p:grpSp>
        <p:nvGrpSpPr>
          <p:cNvPr id="21" name="Group 20"/>
          <p:cNvGrpSpPr/>
          <p:nvPr/>
        </p:nvGrpSpPr>
        <p:grpSpPr>
          <a:xfrm>
            <a:off x="7620407" y="5781923"/>
            <a:ext cx="1253518" cy="1251051"/>
            <a:chOff x="331287" y="5926769"/>
            <a:chExt cx="1253518" cy="1251051"/>
          </a:xfrm>
        </p:grpSpPr>
        <p:sp>
          <p:nvSpPr>
            <p:cNvPr id="22" name="Pie 21"/>
            <p:cNvSpPr/>
            <p:nvPr/>
          </p:nvSpPr>
          <p:spPr>
            <a:xfrm rot="3067954">
              <a:off x="331287" y="5928357"/>
              <a:ext cx="1249463" cy="1249463"/>
            </a:xfrm>
            <a:prstGeom prst="pie">
              <a:avLst>
                <a:gd name="adj1" fmla="val 9693839"/>
                <a:gd name="adj2" fmla="val 977021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black"/>
                </a:solidFill>
              </a:endParaRPr>
            </a:p>
          </p:txBody>
        </p:sp>
        <p:sp>
          <p:nvSpPr>
            <p:cNvPr id="23" name="Pie 22">
              <a:hlinkClick r:id="rId3" action="ppaction://hlinksldjump"/>
            </p:cNvPr>
            <p:cNvSpPr/>
            <p:nvPr/>
          </p:nvSpPr>
          <p:spPr>
            <a:xfrm rot="3067954">
              <a:off x="335341" y="5926769"/>
              <a:ext cx="1249463" cy="1249463"/>
            </a:xfrm>
            <a:prstGeom prst="pie">
              <a:avLst>
                <a:gd name="adj1" fmla="val 9681314"/>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black"/>
                </a:solidFill>
              </a:endParaRPr>
            </a:p>
          </p:txBody>
        </p:sp>
        <p:sp>
          <p:nvSpPr>
            <p:cNvPr id="24" name="Pie 23">
              <a:hlinkClick r:id="rId3" action="ppaction://hlinksldjump"/>
            </p:cNvPr>
            <p:cNvSpPr/>
            <p:nvPr/>
          </p:nvSpPr>
          <p:spPr>
            <a:xfrm rot="3067954">
              <a:off x="335340" y="5926769"/>
              <a:ext cx="1249463" cy="1249463"/>
            </a:xfrm>
            <a:prstGeom prst="pie">
              <a:avLst>
                <a:gd name="adj1" fmla="val 11956703"/>
                <a:gd name="adj2" fmla="val 14185533"/>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black"/>
                </a:solidFill>
              </a:endParaRPr>
            </a:p>
          </p:txBody>
        </p:sp>
        <p:sp>
          <p:nvSpPr>
            <p:cNvPr id="25" name="Pie 24">
              <a:hlinkClick r:id="rId3" action="ppaction://hlinksldjump"/>
            </p:cNvPr>
            <p:cNvSpPr/>
            <p:nvPr/>
          </p:nvSpPr>
          <p:spPr>
            <a:xfrm rot="3067954">
              <a:off x="335342" y="5926769"/>
              <a:ext cx="1249463" cy="1249463"/>
            </a:xfrm>
            <a:prstGeom prst="pie">
              <a:avLst>
                <a:gd name="adj1" fmla="val 14260476"/>
                <a:gd name="adj2" fmla="val 163965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black"/>
                </a:solidFill>
              </a:endParaRPr>
            </a:p>
          </p:txBody>
        </p:sp>
      </p:grpSp>
    </p:spTree>
    <p:extLst>
      <p:ext uri="{BB962C8B-B14F-4D97-AF65-F5344CB8AC3E}">
        <p14:creationId xmlns:p14="http://schemas.microsoft.com/office/powerpoint/2010/main" val="114502799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bg>
      <p:bgPr>
        <a:solidFill>
          <a:srgbClr val="FEECEC"/>
        </a:solidFill>
        <a:effectLst/>
      </p:bgPr>
    </p:bg>
    <p:spTree>
      <p:nvGrpSpPr>
        <p:cNvPr id="1" name=""/>
        <p:cNvGrpSpPr/>
        <p:nvPr/>
      </p:nvGrpSpPr>
      <p:grpSpPr>
        <a:xfrm>
          <a:off x="0" y="0"/>
          <a:ext cx="0" cy="0"/>
          <a:chOff x="0" y="0"/>
          <a:chExt cx="0" cy="0"/>
        </a:xfrm>
      </p:grpSpPr>
      <p:sp>
        <p:nvSpPr>
          <p:cNvPr id="18" name="Shape 17"/>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400110"/>
          </a:xfrm>
          <a:prstGeom prst="rect">
            <a:avLst/>
          </a:prstGeom>
          <a:noFill/>
        </p:spPr>
        <p:txBody>
          <a:bodyPr wrap="square" rtlCol="0">
            <a:spAutoFit/>
          </a:bodyPr>
          <a:lstStyle/>
          <a:p>
            <a:r>
              <a:rPr lang="en-GB" sz="2000" b="1" dirty="0">
                <a:solidFill>
                  <a:srgbClr val="000099"/>
                </a:solidFill>
              </a:rPr>
              <a:t>Pedagogy: Advancing learning… policy into practice</a:t>
            </a:r>
          </a:p>
        </p:txBody>
      </p:sp>
      <p:sp>
        <p:nvSpPr>
          <p:cNvPr id="2" name="TextBox 1"/>
          <p:cNvSpPr txBox="1"/>
          <p:nvPr/>
        </p:nvSpPr>
        <p:spPr>
          <a:xfrm>
            <a:off x="473350" y="1776115"/>
            <a:ext cx="5637819" cy="461665"/>
          </a:xfrm>
          <a:prstGeom prst="rect">
            <a:avLst/>
          </a:prstGeom>
          <a:noFill/>
        </p:spPr>
        <p:txBody>
          <a:bodyPr wrap="square" rtlCol="0">
            <a:spAutoFit/>
          </a:bodyPr>
          <a:lstStyle/>
          <a:p>
            <a:r>
              <a:rPr lang="en-GB" sz="2400" b="1" dirty="0">
                <a:solidFill>
                  <a:srgbClr val="000099"/>
                </a:solidFill>
              </a:rPr>
              <a:t>Using cross-curricular themes</a:t>
            </a:r>
          </a:p>
        </p:txBody>
      </p:sp>
      <p:sp>
        <p:nvSpPr>
          <p:cNvPr id="60" name="TextBox 59"/>
          <p:cNvSpPr txBox="1"/>
          <p:nvPr/>
        </p:nvSpPr>
        <p:spPr>
          <a:xfrm>
            <a:off x="523205" y="4749722"/>
            <a:ext cx="6984776" cy="646331"/>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r>
              <a:rPr lang="en-GB" dirty="0">
                <a:solidFill>
                  <a:prstClr val="black"/>
                </a:solidFill>
              </a:rPr>
              <a:t>Leadership supports colleagues in building links between subjects and areas of learning to develop coherent experiences for learners.</a:t>
            </a:r>
          </a:p>
        </p:txBody>
      </p:sp>
      <p:sp>
        <p:nvSpPr>
          <p:cNvPr id="65" name="TextBox 64"/>
          <p:cNvSpPr txBox="1"/>
          <p:nvPr/>
        </p:nvSpPr>
        <p:spPr>
          <a:xfrm>
            <a:off x="1849435" y="2708920"/>
            <a:ext cx="6741181" cy="923330"/>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r>
              <a:rPr lang="en-GB" dirty="0">
                <a:solidFill>
                  <a:prstClr val="black"/>
                </a:solidFill>
                <a:ea typeface="Calibri" panose="020F0502020204030204" pitchFamily="34" charset="0"/>
                <a:cs typeface="Times New Roman" panose="02020603050405020304" pitchFamily="18" charset="0"/>
              </a:rPr>
              <a:t>Leadership plans for and ensures that the use of cross-curricular themes is routinely employed. The range exploits complex learning which is made explicit through effective reflection on learning.</a:t>
            </a:r>
            <a:endParaRPr lang="en-GB" dirty="0">
              <a:solidFill>
                <a:prstClr val="black"/>
              </a:solidFill>
            </a:endParaRPr>
          </a:p>
        </p:txBody>
      </p:sp>
      <p:sp>
        <p:nvSpPr>
          <p:cNvPr id="3" name="Slide Number Placeholder 2"/>
          <p:cNvSpPr>
            <a:spLocks noGrp="1"/>
          </p:cNvSpPr>
          <p:nvPr>
            <p:ph type="sldNum" sz="quarter" idx="12"/>
          </p:nvPr>
        </p:nvSpPr>
        <p:spPr/>
        <p:txBody>
          <a:bodyPr/>
          <a:lstStyle/>
          <a:p>
            <a:fld id="{C4009609-DC48-4DDF-96FA-41A39884BE33}" type="slidenum">
              <a:rPr lang="en-GB" smtClean="0">
                <a:solidFill>
                  <a:prstClr val="black">
                    <a:tint val="75000"/>
                  </a:prstClr>
                </a:solidFill>
              </a:rPr>
              <a:pPr/>
              <a:t>106</a:t>
            </a:fld>
            <a:endParaRPr lang="en-GB">
              <a:solidFill>
                <a:prstClr val="black">
                  <a:tint val="75000"/>
                </a:prstClr>
              </a:solidFill>
            </a:endParaRPr>
          </a:p>
        </p:txBody>
      </p:sp>
      <p:sp>
        <p:nvSpPr>
          <p:cNvPr id="19" name="TextBox 18"/>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Formal leadership roles</a:t>
            </a:r>
          </a:p>
        </p:txBody>
      </p:sp>
      <p:grpSp>
        <p:nvGrpSpPr>
          <p:cNvPr id="14" name="Group 13"/>
          <p:cNvGrpSpPr/>
          <p:nvPr/>
        </p:nvGrpSpPr>
        <p:grpSpPr>
          <a:xfrm>
            <a:off x="7620407" y="5781923"/>
            <a:ext cx="1253518" cy="1251051"/>
            <a:chOff x="331287" y="5926769"/>
            <a:chExt cx="1253518" cy="1251051"/>
          </a:xfrm>
        </p:grpSpPr>
        <p:sp>
          <p:nvSpPr>
            <p:cNvPr id="15" name="Pie 14"/>
            <p:cNvSpPr/>
            <p:nvPr/>
          </p:nvSpPr>
          <p:spPr>
            <a:xfrm rot="3067954">
              <a:off x="331287" y="5928357"/>
              <a:ext cx="1249463" cy="1249463"/>
            </a:xfrm>
            <a:prstGeom prst="pie">
              <a:avLst>
                <a:gd name="adj1" fmla="val 9693839"/>
                <a:gd name="adj2" fmla="val 977021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black"/>
                </a:solidFill>
              </a:endParaRPr>
            </a:p>
          </p:txBody>
        </p:sp>
        <p:sp>
          <p:nvSpPr>
            <p:cNvPr id="16" name="Pie 15">
              <a:hlinkClick r:id="rId3" action="ppaction://hlinksldjump"/>
            </p:cNvPr>
            <p:cNvSpPr/>
            <p:nvPr/>
          </p:nvSpPr>
          <p:spPr>
            <a:xfrm rot="3067954">
              <a:off x="335341" y="5926769"/>
              <a:ext cx="1249463" cy="1249463"/>
            </a:xfrm>
            <a:prstGeom prst="pie">
              <a:avLst>
                <a:gd name="adj1" fmla="val 9681314"/>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black"/>
                </a:solidFill>
              </a:endParaRPr>
            </a:p>
          </p:txBody>
        </p:sp>
        <p:sp>
          <p:nvSpPr>
            <p:cNvPr id="17" name="Pie 16">
              <a:hlinkClick r:id="rId3" action="ppaction://hlinksldjump"/>
            </p:cNvPr>
            <p:cNvSpPr/>
            <p:nvPr/>
          </p:nvSpPr>
          <p:spPr>
            <a:xfrm rot="3067954">
              <a:off x="335340" y="5926769"/>
              <a:ext cx="1249463" cy="1249463"/>
            </a:xfrm>
            <a:prstGeom prst="pie">
              <a:avLst>
                <a:gd name="adj1" fmla="val 11956703"/>
                <a:gd name="adj2" fmla="val 14185533"/>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black"/>
                </a:solidFill>
              </a:endParaRPr>
            </a:p>
          </p:txBody>
        </p:sp>
        <p:sp>
          <p:nvSpPr>
            <p:cNvPr id="25" name="Pie 24">
              <a:hlinkClick r:id="rId3" action="ppaction://hlinksldjump"/>
            </p:cNvPr>
            <p:cNvSpPr/>
            <p:nvPr/>
          </p:nvSpPr>
          <p:spPr>
            <a:xfrm rot="3067954">
              <a:off x="335342" y="5926769"/>
              <a:ext cx="1249463" cy="1249463"/>
            </a:xfrm>
            <a:prstGeom prst="pie">
              <a:avLst>
                <a:gd name="adj1" fmla="val 14260476"/>
                <a:gd name="adj2" fmla="val 163965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black"/>
                </a:solidFill>
              </a:endParaRPr>
            </a:p>
          </p:txBody>
        </p:sp>
      </p:grpSp>
    </p:spTree>
    <p:extLst>
      <p:ext uri="{BB962C8B-B14F-4D97-AF65-F5344CB8AC3E}">
        <p14:creationId xmlns:p14="http://schemas.microsoft.com/office/powerpoint/2010/main" val="214990655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bg>
      <p:bgPr>
        <a:solidFill>
          <a:srgbClr val="FEECEC"/>
        </a:solidFill>
        <a:effectLst/>
      </p:bgPr>
    </p:bg>
    <p:spTree>
      <p:nvGrpSpPr>
        <p:cNvPr id="1" name=""/>
        <p:cNvGrpSpPr/>
        <p:nvPr/>
      </p:nvGrpSpPr>
      <p:grpSpPr>
        <a:xfrm>
          <a:off x="0" y="0"/>
          <a:ext cx="0" cy="0"/>
          <a:chOff x="0" y="0"/>
          <a:chExt cx="0" cy="0"/>
        </a:xfrm>
      </p:grpSpPr>
      <p:sp>
        <p:nvSpPr>
          <p:cNvPr id="7" name="Pie 6"/>
          <p:cNvSpPr/>
          <p:nvPr/>
        </p:nvSpPr>
        <p:spPr>
          <a:xfrm rot="13195740">
            <a:off x="-3022379" y="-17354"/>
            <a:ext cx="7469671" cy="6872226"/>
          </a:xfrm>
          <a:prstGeom prst="pie">
            <a:avLst>
              <a:gd name="adj1" fmla="val 7502782"/>
              <a:gd name="adj2" fmla="val 9785422"/>
            </a:avLst>
          </a:prstGeom>
          <a:gradFill flip="none" rotWithShape="1">
            <a:gsLst>
              <a:gs pos="17000">
                <a:schemeClr val="accent1">
                  <a:tint val="66000"/>
                  <a:satMod val="160000"/>
                  <a:lumMod val="83000"/>
                </a:schemeClr>
              </a:gs>
              <a:gs pos="59000">
                <a:schemeClr val="accent1">
                  <a:tint val="44500"/>
                  <a:satMod val="160000"/>
                  <a:lumMod val="92000"/>
                  <a:lumOff val="8000"/>
                </a:schemeClr>
              </a:gs>
              <a:gs pos="100000">
                <a:schemeClr val="accent1">
                  <a:tint val="23500"/>
                  <a:satMod val="160000"/>
                </a:schemeClr>
              </a:gs>
            </a:gsLst>
            <a:path path="circle">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black"/>
              </a:solidFill>
            </a:endParaRPr>
          </a:p>
        </p:txBody>
      </p:sp>
      <p:sp>
        <p:nvSpPr>
          <p:cNvPr id="13" name="TextBox 12"/>
          <p:cNvSpPr txBox="1"/>
          <p:nvPr/>
        </p:nvSpPr>
        <p:spPr>
          <a:xfrm>
            <a:off x="143508" y="692696"/>
            <a:ext cx="9000492" cy="487506"/>
          </a:xfrm>
          <a:prstGeom prst="rect">
            <a:avLst/>
          </a:prstGeom>
          <a:noFill/>
        </p:spPr>
        <p:txBody>
          <a:bodyPr wrap="square" rtlCol="0">
            <a:spAutoFit/>
          </a:bodyPr>
          <a:lstStyle/>
          <a:p>
            <a:pPr>
              <a:lnSpc>
                <a:spcPct val="107000"/>
              </a:lnSpc>
              <a:spcAft>
                <a:spcPts val="800"/>
              </a:spcAft>
              <a:defRPr/>
            </a:pPr>
            <a:r>
              <a:rPr lang="en-GB" sz="2400" b="1" dirty="0">
                <a:solidFill>
                  <a:prstClr val="black"/>
                </a:solidFill>
                <a:ea typeface="Calibri" panose="020F0502020204030204" pitchFamily="34" charset="0"/>
                <a:cs typeface="Times New Roman" panose="02020603050405020304" pitchFamily="18" charset="0"/>
              </a:rPr>
              <a:t> </a:t>
            </a:r>
            <a:r>
              <a:rPr lang="en-GB" sz="2400" b="1" dirty="0">
                <a:solidFill>
                  <a:srgbClr val="000099"/>
                </a:solidFill>
                <a:ea typeface="Calibri" panose="020F0502020204030204" pitchFamily="34" charset="0"/>
                <a:cs typeface="Times New Roman" panose="02020603050405020304" pitchFamily="18" charset="0"/>
              </a:rPr>
              <a:t>Influencing learners… securing standards, well-being and progress</a:t>
            </a:r>
            <a:r>
              <a:rPr lang="en-GB" sz="2400" dirty="0">
                <a:solidFill>
                  <a:srgbClr val="000099"/>
                </a:solidFill>
                <a:ea typeface="Calibri" panose="020F0502020204030204" pitchFamily="34" charset="0"/>
                <a:cs typeface="Times New Roman" panose="02020603050405020304" pitchFamily="18" charset="0"/>
              </a:rPr>
              <a:t> </a:t>
            </a:r>
          </a:p>
        </p:txBody>
      </p:sp>
      <p:cxnSp>
        <p:nvCxnSpPr>
          <p:cNvPr id="8" name="Straight Connector 7"/>
          <p:cNvCxnSpPr/>
          <p:nvPr/>
        </p:nvCxnSpPr>
        <p:spPr>
          <a:xfrm flipV="1">
            <a:off x="711708" y="1772816"/>
            <a:ext cx="6020532" cy="16468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11708" y="3419654"/>
            <a:ext cx="6456413" cy="162634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725430" y="2920272"/>
            <a:ext cx="6654882" cy="499382"/>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11708" y="3419654"/>
            <a:ext cx="6653627" cy="513402"/>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Box 21">
            <a:hlinkClick r:id="rId2" action="ppaction://hlinksldjump"/>
          </p:cNvPr>
          <p:cNvSpPr txBox="1"/>
          <p:nvPr/>
        </p:nvSpPr>
        <p:spPr>
          <a:xfrm rot="20878423">
            <a:off x="4326609" y="2059386"/>
            <a:ext cx="3885217" cy="658642"/>
          </a:xfrm>
          <a:prstGeom prst="rect">
            <a:avLst/>
          </a:prstGeom>
          <a:noFill/>
        </p:spPr>
        <p:txBody>
          <a:bodyPr wrap="square" rtlCol="0">
            <a:spAutoFit/>
          </a:bodyPr>
          <a:lstStyle/>
          <a:p>
            <a:pPr>
              <a:lnSpc>
                <a:spcPct val="115000"/>
              </a:lnSpc>
              <a:spcAft>
                <a:spcPts val="1000"/>
              </a:spcAft>
              <a:defRPr/>
            </a:pPr>
            <a:r>
              <a:rPr lang="en-GB" sz="1600" dirty="0">
                <a:solidFill>
                  <a:srgbClr val="000099"/>
                </a:solidFill>
                <a:latin typeface="Arial" panose="020B0604020202020204" pitchFamily="34" charset="0"/>
                <a:ea typeface="Calibri" panose="020F0502020204030204" pitchFamily="34" charset="0"/>
                <a:cs typeface="Arial" panose="020B0604020202020204" pitchFamily="34" charset="0"/>
              </a:rPr>
              <a:t>Accepting accountability for outcomes </a:t>
            </a:r>
            <a:r>
              <a:rPr lang="en-GB" sz="1600" dirty="0" smtClean="0">
                <a:solidFill>
                  <a:srgbClr val="000099"/>
                </a:solidFill>
                <a:latin typeface="Arial" panose="020B0604020202020204" pitchFamily="34" charset="0"/>
                <a:ea typeface="Calibri" panose="020F0502020204030204" pitchFamily="34" charset="0"/>
                <a:cs typeface="Arial" panose="020B0604020202020204" pitchFamily="34" charset="0"/>
              </a:rPr>
              <a:t>and learner well-being </a:t>
            </a:r>
            <a:endParaRPr lang="en-GB" sz="1600" dirty="0">
              <a:solidFill>
                <a:srgbClr val="000099"/>
              </a:solidFill>
              <a:latin typeface="Arial" panose="020B0604020202020204" pitchFamily="34" charset="0"/>
              <a:ea typeface="Calibri"/>
              <a:cs typeface="Arial" panose="020B0604020202020204" pitchFamily="34" charset="0"/>
            </a:endParaRPr>
          </a:p>
        </p:txBody>
      </p:sp>
      <p:sp>
        <p:nvSpPr>
          <p:cNvPr id="28" name="TextBox 27">
            <a:hlinkClick r:id="rId3" action="ppaction://hlinksldjump"/>
          </p:cNvPr>
          <p:cNvSpPr txBox="1"/>
          <p:nvPr/>
        </p:nvSpPr>
        <p:spPr>
          <a:xfrm rot="509016">
            <a:off x="4368717" y="4062779"/>
            <a:ext cx="2823385" cy="338554"/>
          </a:xfrm>
          <a:prstGeom prst="rect">
            <a:avLst/>
          </a:prstGeom>
          <a:noFill/>
        </p:spPr>
        <p:txBody>
          <a:bodyPr wrap="square" rtlCol="0">
            <a:spAutoFit/>
          </a:bodyPr>
          <a:lstStyle/>
          <a:p>
            <a:pPr>
              <a:defRPr/>
            </a:pPr>
            <a:r>
              <a:rPr lang="en-GB" sz="1600" dirty="0">
                <a:solidFill>
                  <a:srgbClr val="000099"/>
                </a:solidFill>
                <a:latin typeface="Arial" panose="020B0604020202020204" pitchFamily="34" charset="0"/>
                <a:cs typeface="Arial" panose="020B0604020202020204" pitchFamily="34" charset="0"/>
              </a:rPr>
              <a:t> </a:t>
            </a:r>
          </a:p>
        </p:txBody>
      </p:sp>
      <p:sp>
        <p:nvSpPr>
          <p:cNvPr id="29" name="TextBox 28">
            <a:hlinkClick r:id="rId4" action="ppaction://hlinksldjump"/>
          </p:cNvPr>
          <p:cNvSpPr txBox="1"/>
          <p:nvPr/>
        </p:nvSpPr>
        <p:spPr>
          <a:xfrm rot="973806">
            <a:off x="4346901" y="5003549"/>
            <a:ext cx="3576243" cy="375487"/>
          </a:xfrm>
          <a:prstGeom prst="rect">
            <a:avLst/>
          </a:prstGeom>
          <a:noFill/>
        </p:spPr>
        <p:txBody>
          <a:bodyPr wrap="square" rtlCol="0">
            <a:spAutoFit/>
          </a:bodyPr>
          <a:lstStyle/>
          <a:p>
            <a:pPr>
              <a:lnSpc>
                <a:spcPct val="115000"/>
              </a:lnSpc>
              <a:spcAft>
                <a:spcPts val="1000"/>
              </a:spcAft>
              <a:defRPr/>
            </a:pPr>
            <a:r>
              <a:rPr lang="en-GB" sz="1600" dirty="0">
                <a:solidFill>
                  <a:srgbClr val="000099"/>
                </a:solidFill>
                <a:latin typeface="Arial" panose="020B0604020202020204" pitchFamily="34" charset="0"/>
                <a:ea typeface="Calibri" panose="020F0502020204030204" pitchFamily="34" charset="0"/>
                <a:cs typeface="Arial" panose="020B0604020202020204" pitchFamily="34" charset="0"/>
              </a:rPr>
              <a:t>Reporting on </a:t>
            </a:r>
            <a:r>
              <a:rPr lang="en-GB" sz="1600" dirty="0" smtClean="0">
                <a:solidFill>
                  <a:srgbClr val="000099"/>
                </a:solidFill>
                <a:latin typeface="Arial" panose="020B0604020202020204" pitchFamily="34" charset="0"/>
                <a:ea typeface="Calibri" panose="020F0502020204030204" pitchFamily="34" charset="0"/>
                <a:cs typeface="Arial" panose="020B0604020202020204" pitchFamily="34" charset="0"/>
              </a:rPr>
              <a:t>effectiveness</a:t>
            </a:r>
            <a:endParaRPr lang="en-GB" sz="1600" dirty="0">
              <a:solidFill>
                <a:srgbClr val="000099"/>
              </a:solidFill>
              <a:latin typeface="Arial" panose="020B0604020202020204" pitchFamily="34" charset="0"/>
              <a:ea typeface="Calibri" panose="020F0502020204030204" pitchFamily="34" charset="0"/>
              <a:cs typeface="Arial" panose="020B0604020202020204" pitchFamily="34" charset="0"/>
            </a:endParaRPr>
          </a:p>
        </p:txBody>
      </p:sp>
      <p:sp>
        <p:nvSpPr>
          <p:cNvPr id="23" name="TextBox 22">
            <a:hlinkClick r:id="rId5" action="ppaction://hlinksldjump"/>
          </p:cNvPr>
          <p:cNvSpPr txBox="1"/>
          <p:nvPr/>
        </p:nvSpPr>
        <p:spPr>
          <a:xfrm rot="11005526" flipV="1">
            <a:off x="4454803" y="3423466"/>
            <a:ext cx="5898126" cy="358816"/>
          </a:xfrm>
          <a:prstGeom prst="rect">
            <a:avLst/>
          </a:prstGeom>
          <a:noFill/>
        </p:spPr>
        <p:txBody>
          <a:bodyPr wrap="square" rtlCol="0">
            <a:spAutoFit/>
          </a:bodyPr>
          <a:lstStyle/>
          <a:p>
            <a:pPr>
              <a:lnSpc>
                <a:spcPct val="115000"/>
              </a:lnSpc>
              <a:spcAft>
                <a:spcPts val="1000"/>
              </a:spcAft>
              <a:defRPr/>
            </a:pPr>
            <a:r>
              <a:rPr lang="en-GB" sz="1600" dirty="0">
                <a:solidFill>
                  <a:srgbClr val="000099"/>
                </a:solidFill>
                <a:latin typeface="Arial" panose="020B0604020202020204" pitchFamily="34" charset="0"/>
                <a:ea typeface="Calibri" panose="020F0502020204030204" pitchFamily="34" charset="0"/>
                <a:cs typeface="Arial" panose="020B0604020202020204" pitchFamily="34" charset="0"/>
              </a:rPr>
              <a:t>Ensuring and protecting learner entitlement</a:t>
            </a:r>
          </a:p>
        </p:txBody>
      </p:sp>
      <p:sp>
        <p:nvSpPr>
          <p:cNvPr id="50" name="Freeform 6">
            <a:hlinkClick r:id="rId6" action="ppaction://hlinksldjump"/>
          </p:cNvPr>
          <p:cNvSpPr>
            <a:spLocks/>
          </p:cNvSpPr>
          <p:nvPr/>
        </p:nvSpPr>
        <p:spPr bwMode="auto">
          <a:xfrm>
            <a:off x="8222636" y="5933694"/>
            <a:ext cx="518407" cy="312586"/>
          </a:xfrm>
          <a:custGeom>
            <a:avLst/>
            <a:gdLst>
              <a:gd name="T0" fmla="*/ 3558 w 7173"/>
              <a:gd name="T1" fmla="*/ 4324 h 4324"/>
              <a:gd name="T2" fmla="*/ 7173 w 7173"/>
              <a:gd name="T3" fmla="*/ 3041 h 4324"/>
              <a:gd name="T4" fmla="*/ 2274 w 7173"/>
              <a:gd name="T5" fmla="*/ 708 h 4324"/>
              <a:gd name="T6" fmla="*/ 0 w 7173"/>
              <a:gd name="T7" fmla="*/ 2887 h 4324"/>
              <a:gd name="T8" fmla="*/ 3558 w 7173"/>
              <a:gd name="T9" fmla="*/ 4324 h 4324"/>
            </a:gdLst>
            <a:ahLst/>
            <a:cxnLst>
              <a:cxn ang="0">
                <a:pos x="T0" y="T1"/>
              </a:cxn>
              <a:cxn ang="0">
                <a:pos x="T2" y="T3"/>
              </a:cxn>
              <a:cxn ang="0">
                <a:pos x="T4" y="T5"/>
              </a:cxn>
              <a:cxn ang="0">
                <a:pos x="T6" y="T7"/>
              </a:cxn>
              <a:cxn ang="0">
                <a:pos x="T8" y="T9"/>
              </a:cxn>
            </a:cxnLst>
            <a:rect l="0" t="0" r="r" b="b"/>
            <a:pathLst>
              <a:path w="7173" h="4324">
                <a:moveTo>
                  <a:pt x="3558" y="4324"/>
                </a:moveTo>
                <a:lnTo>
                  <a:pt x="7173" y="3041"/>
                </a:lnTo>
                <a:cubicBezTo>
                  <a:pt x="6465" y="1044"/>
                  <a:pt x="4271" y="0"/>
                  <a:pt x="2274" y="708"/>
                </a:cubicBezTo>
                <a:cubicBezTo>
                  <a:pt x="1240" y="1076"/>
                  <a:pt x="412" y="1869"/>
                  <a:pt x="0" y="2887"/>
                </a:cubicBezTo>
                <a:lnTo>
                  <a:pt x="3558" y="4324"/>
                </a:lnTo>
                <a:close/>
              </a:path>
            </a:pathLst>
          </a:custGeom>
          <a:solidFill>
            <a:srgbClr val="4F81B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pPr>
              <a:defRPr/>
            </a:pPr>
            <a:endParaRPr lang="en-GB">
              <a:solidFill>
                <a:prstClr val="black"/>
              </a:solidFill>
            </a:endParaRPr>
          </a:p>
        </p:txBody>
      </p:sp>
      <p:sp>
        <p:nvSpPr>
          <p:cNvPr id="51" name="Freeform 7">
            <a:hlinkClick r:id="rId6" action="ppaction://hlinksldjump"/>
          </p:cNvPr>
          <p:cNvSpPr>
            <a:spLocks/>
          </p:cNvSpPr>
          <p:nvPr/>
        </p:nvSpPr>
        <p:spPr bwMode="auto">
          <a:xfrm>
            <a:off x="8479948" y="6153545"/>
            <a:ext cx="291773" cy="255156"/>
          </a:xfrm>
          <a:custGeom>
            <a:avLst/>
            <a:gdLst>
              <a:gd name="T0" fmla="*/ 0 w 4037"/>
              <a:gd name="T1" fmla="*/ 1283 h 3530"/>
              <a:gd name="T2" fmla="*/ 3110 w 4037"/>
              <a:gd name="T3" fmla="*/ 3530 h 3530"/>
              <a:gd name="T4" fmla="*/ 3616 w 4037"/>
              <a:gd name="T5" fmla="*/ 0 h 3530"/>
              <a:gd name="T6" fmla="*/ 0 w 4037"/>
              <a:gd name="T7" fmla="*/ 1283 h 3530"/>
            </a:gdLst>
            <a:ahLst/>
            <a:cxnLst>
              <a:cxn ang="0">
                <a:pos x="T0" y="T1"/>
              </a:cxn>
              <a:cxn ang="0">
                <a:pos x="T2" y="T3"/>
              </a:cxn>
              <a:cxn ang="0">
                <a:pos x="T4" y="T5"/>
              </a:cxn>
              <a:cxn ang="0">
                <a:pos x="T6" y="T7"/>
              </a:cxn>
            </a:cxnLst>
            <a:rect l="0" t="0" r="r" b="b"/>
            <a:pathLst>
              <a:path w="4037" h="3530">
                <a:moveTo>
                  <a:pt x="0" y="1283"/>
                </a:moveTo>
                <a:lnTo>
                  <a:pt x="3110" y="3530"/>
                </a:lnTo>
                <a:cubicBezTo>
                  <a:pt x="3848" y="2508"/>
                  <a:pt x="4037" y="1189"/>
                  <a:pt x="3616" y="0"/>
                </a:cubicBezTo>
                <a:lnTo>
                  <a:pt x="0" y="1283"/>
                </a:lnTo>
                <a:close/>
              </a:path>
            </a:pathLst>
          </a:custGeom>
          <a:solidFill>
            <a:srgbClr val="C0504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pPr>
              <a:defRPr/>
            </a:pPr>
            <a:endParaRPr lang="en-GB">
              <a:solidFill>
                <a:prstClr val="black"/>
              </a:solidFill>
            </a:endParaRPr>
          </a:p>
        </p:txBody>
      </p:sp>
      <p:sp>
        <p:nvSpPr>
          <p:cNvPr id="52" name="Freeform 8">
            <a:hlinkClick r:id="rId6" action="ppaction://hlinksldjump"/>
          </p:cNvPr>
          <p:cNvSpPr>
            <a:spLocks/>
          </p:cNvSpPr>
          <p:nvPr/>
        </p:nvSpPr>
        <p:spPr bwMode="auto">
          <a:xfrm>
            <a:off x="8473572" y="6246280"/>
            <a:ext cx="230682" cy="279053"/>
          </a:xfrm>
          <a:custGeom>
            <a:avLst/>
            <a:gdLst>
              <a:gd name="T0" fmla="*/ 82 w 3192"/>
              <a:gd name="T1" fmla="*/ 0 h 3863"/>
              <a:gd name="T2" fmla="*/ 0 w 3192"/>
              <a:gd name="T3" fmla="*/ 3836 h 3863"/>
              <a:gd name="T4" fmla="*/ 3192 w 3192"/>
              <a:gd name="T5" fmla="*/ 2247 h 3863"/>
              <a:gd name="T6" fmla="*/ 82 w 3192"/>
              <a:gd name="T7" fmla="*/ 0 h 3863"/>
            </a:gdLst>
            <a:ahLst/>
            <a:cxnLst>
              <a:cxn ang="0">
                <a:pos x="T0" y="T1"/>
              </a:cxn>
              <a:cxn ang="0">
                <a:pos x="T2" y="T3"/>
              </a:cxn>
              <a:cxn ang="0">
                <a:pos x="T4" y="T5"/>
              </a:cxn>
              <a:cxn ang="0">
                <a:pos x="T6" y="T7"/>
              </a:cxn>
            </a:cxnLst>
            <a:rect l="0" t="0" r="r" b="b"/>
            <a:pathLst>
              <a:path w="3192" h="3863">
                <a:moveTo>
                  <a:pt x="82" y="0"/>
                </a:moveTo>
                <a:lnTo>
                  <a:pt x="0" y="3836"/>
                </a:lnTo>
                <a:cubicBezTo>
                  <a:pt x="1261" y="3863"/>
                  <a:pt x="2454" y="3269"/>
                  <a:pt x="3192" y="2247"/>
                </a:cubicBezTo>
                <a:lnTo>
                  <a:pt x="82" y="0"/>
                </a:lnTo>
                <a:close/>
              </a:path>
            </a:pathLst>
          </a:custGeom>
          <a:solidFill>
            <a:srgbClr val="9BBB59"/>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pPr>
              <a:defRPr/>
            </a:pPr>
            <a:endParaRPr lang="en-GB">
              <a:solidFill>
                <a:prstClr val="black"/>
              </a:solidFill>
            </a:endParaRPr>
          </a:p>
        </p:txBody>
      </p:sp>
      <p:sp>
        <p:nvSpPr>
          <p:cNvPr id="53" name="Freeform 9">
            <a:hlinkClick r:id="rId6" action="ppaction://hlinksldjump"/>
          </p:cNvPr>
          <p:cNvSpPr>
            <a:spLocks/>
          </p:cNvSpPr>
          <p:nvPr/>
        </p:nvSpPr>
        <p:spPr bwMode="auto">
          <a:xfrm>
            <a:off x="8248496" y="6247086"/>
            <a:ext cx="231452" cy="277126"/>
          </a:xfrm>
          <a:custGeom>
            <a:avLst/>
            <a:gdLst>
              <a:gd name="T0" fmla="*/ 3203 w 3203"/>
              <a:gd name="T1" fmla="*/ 0 h 3836"/>
              <a:gd name="T2" fmla="*/ 0 w 3203"/>
              <a:gd name="T3" fmla="*/ 2111 h 3836"/>
              <a:gd name="T4" fmla="*/ 3121 w 3203"/>
              <a:gd name="T5" fmla="*/ 3836 h 3836"/>
              <a:gd name="T6" fmla="*/ 3203 w 3203"/>
              <a:gd name="T7" fmla="*/ 0 h 3836"/>
            </a:gdLst>
            <a:ahLst/>
            <a:cxnLst>
              <a:cxn ang="0">
                <a:pos x="T0" y="T1"/>
              </a:cxn>
              <a:cxn ang="0">
                <a:pos x="T2" y="T3"/>
              </a:cxn>
              <a:cxn ang="0">
                <a:pos x="T4" y="T5"/>
              </a:cxn>
              <a:cxn ang="0">
                <a:pos x="T6" y="T7"/>
              </a:cxn>
            </a:cxnLst>
            <a:rect l="0" t="0" r="r" b="b"/>
            <a:pathLst>
              <a:path w="3203" h="3836">
                <a:moveTo>
                  <a:pt x="3203" y="0"/>
                </a:moveTo>
                <a:lnTo>
                  <a:pt x="0" y="2111"/>
                </a:lnTo>
                <a:cubicBezTo>
                  <a:pt x="694" y="3164"/>
                  <a:pt x="1860" y="3808"/>
                  <a:pt x="3121" y="3836"/>
                </a:cubicBezTo>
                <a:lnTo>
                  <a:pt x="3203" y="0"/>
                </a:lnTo>
                <a:close/>
              </a:path>
            </a:pathLst>
          </a:custGeom>
          <a:solidFill>
            <a:srgbClr val="8064A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pPr>
              <a:defRPr/>
            </a:pPr>
            <a:endParaRPr lang="en-GB">
              <a:solidFill>
                <a:prstClr val="black"/>
              </a:solidFill>
            </a:endParaRPr>
          </a:p>
        </p:txBody>
      </p:sp>
      <p:sp>
        <p:nvSpPr>
          <p:cNvPr id="54" name="Freeform 10">
            <a:hlinkClick r:id="rId6" action="ppaction://hlinksldjump"/>
          </p:cNvPr>
          <p:cNvSpPr>
            <a:spLocks/>
          </p:cNvSpPr>
          <p:nvPr/>
        </p:nvSpPr>
        <p:spPr bwMode="auto">
          <a:xfrm>
            <a:off x="8188754" y="6141920"/>
            <a:ext cx="291194" cy="256505"/>
          </a:xfrm>
          <a:custGeom>
            <a:avLst/>
            <a:gdLst>
              <a:gd name="T0" fmla="*/ 4030 w 4030"/>
              <a:gd name="T1" fmla="*/ 1438 h 3549"/>
              <a:gd name="T2" fmla="*/ 472 w 4030"/>
              <a:gd name="T3" fmla="*/ 0 h 3549"/>
              <a:gd name="T4" fmla="*/ 826 w 4030"/>
              <a:gd name="T5" fmla="*/ 3549 h 3549"/>
              <a:gd name="T6" fmla="*/ 4030 w 4030"/>
              <a:gd name="T7" fmla="*/ 1438 h 3549"/>
            </a:gdLst>
            <a:ahLst/>
            <a:cxnLst>
              <a:cxn ang="0">
                <a:pos x="T0" y="T1"/>
              </a:cxn>
              <a:cxn ang="0">
                <a:pos x="T2" y="T3"/>
              </a:cxn>
              <a:cxn ang="0">
                <a:pos x="T4" y="T5"/>
              </a:cxn>
              <a:cxn ang="0">
                <a:pos x="T6" y="T7"/>
              </a:cxn>
            </a:cxnLst>
            <a:rect l="0" t="0" r="r" b="b"/>
            <a:pathLst>
              <a:path w="4030" h="3549">
                <a:moveTo>
                  <a:pt x="4030" y="1438"/>
                </a:moveTo>
                <a:lnTo>
                  <a:pt x="472" y="0"/>
                </a:lnTo>
                <a:cubicBezTo>
                  <a:pt x="0" y="1169"/>
                  <a:pt x="132" y="2496"/>
                  <a:pt x="826" y="3549"/>
                </a:cubicBezTo>
                <a:lnTo>
                  <a:pt x="4030" y="1438"/>
                </a:lnTo>
                <a:close/>
              </a:path>
            </a:pathLst>
          </a:custGeom>
          <a:solidFill>
            <a:srgbClr val="4BACC6"/>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pPr>
              <a:defRPr/>
            </a:pPr>
            <a:endParaRPr lang="en-GB">
              <a:solidFill>
                <a:prstClr val="black"/>
              </a:solidFill>
            </a:endParaRPr>
          </a:p>
        </p:txBody>
      </p:sp>
      <p:sp>
        <p:nvSpPr>
          <p:cNvPr id="58" name="Freeform 6">
            <a:hlinkClick r:id="rId7" action="ppaction://hlinksldjump"/>
          </p:cNvPr>
          <p:cNvSpPr>
            <a:spLocks/>
          </p:cNvSpPr>
          <p:nvPr/>
        </p:nvSpPr>
        <p:spPr bwMode="auto">
          <a:xfrm>
            <a:off x="7380312" y="6017328"/>
            <a:ext cx="704664" cy="456940"/>
          </a:xfrm>
          <a:custGeom>
            <a:avLst/>
            <a:gdLst>
              <a:gd name="T0" fmla="*/ 3558 w 7173"/>
              <a:gd name="T1" fmla="*/ 4324 h 4324"/>
              <a:gd name="T2" fmla="*/ 7173 w 7173"/>
              <a:gd name="T3" fmla="*/ 3041 h 4324"/>
              <a:gd name="T4" fmla="*/ 2274 w 7173"/>
              <a:gd name="T5" fmla="*/ 708 h 4324"/>
              <a:gd name="T6" fmla="*/ 0 w 7173"/>
              <a:gd name="T7" fmla="*/ 2887 h 4324"/>
              <a:gd name="T8" fmla="*/ 3558 w 7173"/>
              <a:gd name="T9" fmla="*/ 4324 h 4324"/>
            </a:gdLst>
            <a:ahLst/>
            <a:cxnLst>
              <a:cxn ang="0">
                <a:pos x="T0" y="T1"/>
              </a:cxn>
              <a:cxn ang="0">
                <a:pos x="T2" y="T3"/>
              </a:cxn>
              <a:cxn ang="0">
                <a:pos x="T4" y="T5"/>
              </a:cxn>
              <a:cxn ang="0">
                <a:pos x="T6" y="T7"/>
              </a:cxn>
              <a:cxn ang="0">
                <a:pos x="T8" y="T9"/>
              </a:cxn>
            </a:cxnLst>
            <a:rect l="0" t="0" r="r" b="b"/>
            <a:pathLst>
              <a:path w="7173" h="4324">
                <a:moveTo>
                  <a:pt x="3558" y="4324"/>
                </a:moveTo>
                <a:lnTo>
                  <a:pt x="7173" y="3041"/>
                </a:lnTo>
                <a:cubicBezTo>
                  <a:pt x="6465" y="1044"/>
                  <a:pt x="4271" y="0"/>
                  <a:pt x="2274" y="708"/>
                </a:cubicBezTo>
                <a:cubicBezTo>
                  <a:pt x="1240" y="1076"/>
                  <a:pt x="412" y="1869"/>
                  <a:pt x="0" y="2887"/>
                </a:cubicBezTo>
                <a:lnTo>
                  <a:pt x="3558" y="4324"/>
                </a:lnTo>
                <a:close/>
              </a:path>
            </a:pathLst>
          </a:custGeom>
          <a:solidFill>
            <a:srgbClr val="4F81B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pPr>
              <a:defRPr/>
            </a:pPr>
            <a:endParaRPr lang="en-GB">
              <a:solidFill>
                <a:prstClr val="black"/>
              </a:solidFill>
            </a:endParaRPr>
          </a:p>
        </p:txBody>
      </p:sp>
      <p:cxnSp>
        <p:nvCxnSpPr>
          <p:cNvPr id="59" name="Straight Connector 58"/>
          <p:cNvCxnSpPr>
            <a:stCxn id="58" idx="0"/>
          </p:cNvCxnSpPr>
          <p:nvPr/>
        </p:nvCxnSpPr>
        <p:spPr>
          <a:xfrm flipV="1">
            <a:off x="7729844" y="6103086"/>
            <a:ext cx="171143" cy="371182"/>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58" idx="0"/>
          </p:cNvCxnSpPr>
          <p:nvPr/>
        </p:nvCxnSpPr>
        <p:spPr>
          <a:xfrm flipH="1" flipV="1">
            <a:off x="7557955" y="6118678"/>
            <a:ext cx="171889" cy="35559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1" name="Isosceles Triangle 60">
            <a:hlinkClick r:id="rId8" action="ppaction://hlinksldjump"/>
          </p:cNvPr>
          <p:cNvSpPr/>
          <p:nvPr/>
        </p:nvSpPr>
        <p:spPr>
          <a:xfrm rot="7768195">
            <a:off x="7466942" y="6153710"/>
            <a:ext cx="269836" cy="351793"/>
          </a:xfrm>
          <a:prstGeom prst="triangle">
            <a:avLst>
              <a:gd name="adj" fmla="val 5997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62" name="Isosceles Triangle 61">
            <a:hlinkClick r:id="rId8" action="ppaction://hlinksldjump"/>
          </p:cNvPr>
          <p:cNvSpPr/>
          <p:nvPr/>
        </p:nvSpPr>
        <p:spPr>
          <a:xfrm rot="10800000">
            <a:off x="7557955" y="6113643"/>
            <a:ext cx="335236" cy="350720"/>
          </a:xfrm>
          <a:prstGeom prst="triangle">
            <a:avLst>
              <a:gd name="adj" fmla="val 48475"/>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57" name="Isosceles Triangle 56">
            <a:hlinkClick r:id="rId8" action="ppaction://hlinksldjump"/>
          </p:cNvPr>
          <p:cNvSpPr/>
          <p:nvPr/>
        </p:nvSpPr>
        <p:spPr>
          <a:xfrm rot="13839083">
            <a:off x="7714715" y="6162511"/>
            <a:ext cx="278893" cy="349772"/>
          </a:xfrm>
          <a:prstGeom prst="triangle">
            <a:avLst>
              <a:gd name="adj" fmla="val 4037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2" name="Slide Number Placeholder 1"/>
          <p:cNvSpPr>
            <a:spLocks noGrp="1"/>
          </p:cNvSpPr>
          <p:nvPr>
            <p:ph type="sldNum" sz="quarter" idx="12"/>
          </p:nvPr>
        </p:nvSpPr>
        <p:spPr>
          <a:xfrm>
            <a:off x="6834187" y="6385806"/>
            <a:ext cx="2133600" cy="365125"/>
          </a:xfrm>
        </p:spPr>
        <p:txBody>
          <a:bodyPr/>
          <a:lstStyle/>
          <a:p>
            <a:pPr>
              <a:defRPr/>
            </a:pPr>
            <a:fld id="{C4009609-DC48-4DDF-96FA-41A39884BE33}" type="slidenum">
              <a:rPr lang="en-GB" b="1" smtClean="0">
                <a:solidFill>
                  <a:prstClr val="black">
                    <a:tint val="75000"/>
                  </a:prstClr>
                </a:solidFill>
              </a:rPr>
              <a:pPr>
                <a:defRPr/>
              </a:pPr>
              <a:t>107</a:t>
            </a:fld>
            <a:endParaRPr lang="en-GB" b="1" dirty="0">
              <a:solidFill>
                <a:prstClr val="black">
                  <a:tint val="75000"/>
                </a:prstClr>
              </a:solidFill>
            </a:endParaRPr>
          </a:p>
        </p:txBody>
      </p:sp>
      <p:cxnSp>
        <p:nvCxnSpPr>
          <p:cNvPr id="4" name="Straight Connector 3"/>
          <p:cNvCxnSpPr>
            <a:cxnSpLocks/>
          </p:cNvCxnSpPr>
          <p:nvPr/>
        </p:nvCxnSpPr>
        <p:spPr>
          <a:xfrm>
            <a:off x="725430" y="3429000"/>
            <a:ext cx="6006810" cy="2588328"/>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a:hlinkClick r:id="rId9" action="ppaction://hlinksldjump"/>
          </p:cNvPr>
          <p:cNvSpPr txBox="1"/>
          <p:nvPr/>
        </p:nvSpPr>
        <p:spPr>
          <a:xfrm rot="405856">
            <a:off x="4457486" y="4075052"/>
            <a:ext cx="3734479" cy="358816"/>
          </a:xfrm>
          <a:prstGeom prst="rect">
            <a:avLst/>
          </a:prstGeom>
          <a:noFill/>
        </p:spPr>
        <p:txBody>
          <a:bodyPr wrap="square" rtlCol="0">
            <a:spAutoFit/>
          </a:bodyPr>
          <a:lstStyle/>
          <a:p>
            <a:pPr>
              <a:lnSpc>
                <a:spcPct val="115000"/>
              </a:lnSpc>
              <a:spcAft>
                <a:spcPts val="1000"/>
              </a:spcAft>
              <a:defRPr/>
            </a:pPr>
            <a:r>
              <a:rPr lang="en-GB" sz="1600" dirty="0">
                <a:solidFill>
                  <a:srgbClr val="000099"/>
                </a:solidFill>
                <a:latin typeface="Arial" panose="020B0604020202020204" pitchFamily="34" charset="0"/>
                <a:ea typeface="Calibri" panose="020F0502020204030204" pitchFamily="34" charset="0"/>
                <a:cs typeface="Arial" panose="020B0604020202020204" pitchFamily="34" charset="0"/>
              </a:rPr>
              <a:t>Monitoring and evaluating impact</a:t>
            </a:r>
          </a:p>
        </p:txBody>
      </p:sp>
      <p:grpSp>
        <p:nvGrpSpPr>
          <p:cNvPr id="36" name="Group 35"/>
          <p:cNvGrpSpPr/>
          <p:nvPr/>
        </p:nvGrpSpPr>
        <p:grpSpPr>
          <a:xfrm>
            <a:off x="845976" y="1986727"/>
            <a:ext cx="3419989" cy="853435"/>
            <a:chOff x="1907704" y="1986727"/>
            <a:chExt cx="1894987" cy="853435"/>
          </a:xfrm>
        </p:grpSpPr>
        <p:sp>
          <p:nvSpPr>
            <p:cNvPr id="37" name="TextBox 36"/>
            <p:cNvSpPr txBox="1"/>
            <p:nvPr/>
          </p:nvSpPr>
          <p:spPr>
            <a:xfrm>
              <a:off x="1907704" y="2378497"/>
              <a:ext cx="796203" cy="461665"/>
            </a:xfrm>
            <a:prstGeom prst="rect">
              <a:avLst/>
            </a:prstGeom>
            <a:noFill/>
          </p:spPr>
          <p:txBody>
            <a:bodyPr wrap="square" rtlCol="0">
              <a:spAutoFit/>
            </a:bodyPr>
            <a:lstStyle/>
            <a:p>
              <a:r>
                <a:rPr lang="en-GB" sz="1200" b="1" dirty="0">
                  <a:solidFill>
                    <a:srgbClr val="000099"/>
                  </a:solidFill>
                </a:rPr>
                <a:t>New formal leadership role</a:t>
              </a:r>
            </a:p>
          </p:txBody>
        </p:sp>
        <p:sp>
          <p:nvSpPr>
            <p:cNvPr id="43" name="TextBox 42"/>
            <p:cNvSpPr txBox="1"/>
            <p:nvPr/>
          </p:nvSpPr>
          <p:spPr>
            <a:xfrm>
              <a:off x="3018934" y="1986727"/>
              <a:ext cx="783757" cy="646331"/>
            </a:xfrm>
            <a:prstGeom prst="rect">
              <a:avLst/>
            </a:prstGeom>
            <a:noFill/>
          </p:spPr>
          <p:txBody>
            <a:bodyPr wrap="square" rtlCol="0">
              <a:spAutoFit/>
            </a:bodyPr>
            <a:lstStyle/>
            <a:p>
              <a:r>
                <a:rPr lang="en-GB" sz="1200" b="1" dirty="0">
                  <a:solidFill>
                    <a:srgbClr val="000099"/>
                  </a:solidFill>
                </a:rPr>
                <a:t>Sustained highly effective leadership</a:t>
              </a:r>
            </a:p>
          </p:txBody>
        </p:sp>
      </p:grpSp>
      <p:sp>
        <p:nvSpPr>
          <p:cNvPr id="44" name="TextBox 43"/>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Formal leadership roles</a:t>
            </a:r>
          </a:p>
        </p:txBody>
      </p:sp>
      <p:grpSp>
        <p:nvGrpSpPr>
          <p:cNvPr id="46" name="Group 45"/>
          <p:cNvGrpSpPr/>
          <p:nvPr/>
        </p:nvGrpSpPr>
        <p:grpSpPr>
          <a:xfrm>
            <a:off x="8188754" y="5933694"/>
            <a:ext cx="582967" cy="591639"/>
            <a:chOff x="8188754" y="5933694"/>
            <a:chExt cx="582967" cy="591639"/>
          </a:xfrm>
        </p:grpSpPr>
        <p:sp>
          <p:nvSpPr>
            <p:cNvPr id="47" name="Freeform 6">
              <a:hlinkClick r:id="rId10" action="ppaction://hlinksldjump"/>
            </p:cNvPr>
            <p:cNvSpPr>
              <a:spLocks/>
            </p:cNvSpPr>
            <p:nvPr/>
          </p:nvSpPr>
          <p:spPr bwMode="auto">
            <a:xfrm>
              <a:off x="8222636" y="5933694"/>
              <a:ext cx="518407" cy="312586"/>
            </a:xfrm>
            <a:custGeom>
              <a:avLst/>
              <a:gdLst>
                <a:gd name="T0" fmla="*/ 3558 w 7173"/>
                <a:gd name="T1" fmla="*/ 4324 h 4324"/>
                <a:gd name="T2" fmla="*/ 7173 w 7173"/>
                <a:gd name="T3" fmla="*/ 3041 h 4324"/>
                <a:gd name="T4" fmla="*/ 2274 w 7173"/>
                <a:gd name="T5" fmla="*/ 708 h 4324"/>
                <a:gd name="T6" fmla="*/ 0 w 7173"/>
                <a:gd name="T7" fmla="*/ 2887 h 4324"/>
                <a:gd name="T8" fmla="*/ 3558 w 7173"/>
                <a:gd name="T9" fmla="*/ 4324 h 4324"/>
              </a:gdLst>
              <a:ahLst/>
              <a:cxnLst>
                <a:cxn ang="0">
                  <a:pos x="T0" y="T1"/>
                </a:cxn>
                <a:cxn ang="0">
                  <a:pos x="T2" y="T3"/>
                </a:cxn>
                <a:cxn ang="0">
                  <a:pos x="T4" y="T5"/>
                </a:cxn>
                <a:cxn ang="0">
                  <a:pos x="T6" y="T7"/>
                </a:cxn>
                <a:cxn ang="0">
                  <a:pos x="T8" y="T9"/>
                </a:cxn>
              </a:cxnLst>
              <a:rect l="0" t="0" r="r" b="b"/>
              <a:pathLst>
                <a:path w="7173" h="4324">
                  <a:moveTo>
                    <a:pt x="3558" y="4324"/>
                  </a:moveTo>
                  <a:lnTo>
                    <a:pt x="7173" y="3041"/>
                  </a:lnTo>
                  <a:cubicBezTo>
                    <a:pt x="6465" y="1044"/>
                    <a:pt x="4271" y="0"/>
                    <a:pt x="2274" y="708"/>
                  </a:cubicBezTo>
                  <a:cubicBezTo>
                    <a:pt x="1240" y="1076"/>
                    <a:pt x="412" y="1869"/>
                    <a:pt x="0" y="2887"/>
                  </a:cubicBezTo>
                  <a:lnTo>
                    <a:pt x="3558" y="4324"/>
                  </a:lnTo>
                  <a:close/>
                </a:path>
              </a:pathLst>
            </a:custGeom>
            <a:solidFill>
              <a:srgbClr val="4F81B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48" name="Freeform 7">
              <a:hlinkClick r:id="rId10" action="ppaction://hlinksldjump"/>
            </p:cNvPr>
            <p:cNvSpPr>
              <a:spLocks/>
            </p:cNvSpPr>
            <p:nvPr/>
          </p:nvSpPr>
          <p:spPr bwMode="auto">
            <a:xfrm>
              <a:off x="8479948" y="6153545"/>
              <a:ext cx="291773" cy="255156"/>
            </a:xfrm>
            <a:custGeom>
              <a:avLst/>
              <a:gdLst>
                <a:gd name="T0" fmla="*/ 0 w 4037"/>
                <a:gd name="T1" fmla="*/ 1283 h 3530"/>
                <a:gd name="T2" fmla="*/ 3110 w 4037"/>
                <a:gd name="T3" fmla="*/ 3530 h 3530"/>
                <a:gd name="T4" fmla="*/ 3616 w 4037"/>
                <a:gd name="T5" fmla="*/ 0 h 3530"/>
                <a:gd name="T6" fmla="*/ 0 w 4037"/>
                <a:gd name="T7" fmla="*/ 1283 h 3530"/>
              </a:gdLst>
              <a:ahLst/>
              <a:cxnLst>
                <a:cxn ang="0">
                  <a:pos x="T0" y="T1"/>
                </a:cxn>
                <a:cxn ang="0">
                  <a:pos x="T2" y="T3"/>
                </a:cxn>
                <a:cxn ang="0">
                  <a:pos x="T4" y="T5"/>
                </a:cxn>
                <a:cxn ang="0">
                  <a:pos x="T6" y="T7"/>
                </a:cxn>
              </a:cxnLst>
              <a:rect l="0" t="0" r="r" b="b"/>
              <a:pathLst>
                <a:path w="4037" h="3530">
                  <a:moveTo>
                    <a:pt x="0" y="1283"/>
                  </a:moveTo>
                  <a:lnTo>
                    <a:pt x="3110" y="3530"/>
                  </a:lnTo>
                  <a:cubicBezTo>
                    <a:pt x="3848" y="2508"/>
                    <a:pt x="4037" y="1189"/>
                    <a:pt x="3616" y="0"/>
                  </a:cubicBezTo>
                  <a:lnTo>
                    <a:pt x="0" y="1283"/>
                  </a:lnTo>
                  <a:close/>
                </a:path>
              </a:pathLst>
            </a:custGeom>
            <a:solidFill>
              <a:srgbClr val="C0504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49" name="Freeform 8">
              <a:hlinkClick r:id="rId10" action="ppaction://hlinksldjump"/>
            </p:cNvPr>
            <p:cNvSpPr>
              <a:spLocks/>
            </p:cNvSpPr>
            <p:nvPr/>
          </p:nvSpPr>
          <p:spPr bwMode="auto">
            <a:xfrm>
              <a:off x="8473572" y="6246280"/>
              <a:ext cx="230682" cy="279053"/>
            </a:xfrm>
            <a:custGeom>
              <a:avLst/>
              <a:gdLst>
                <a:gd name="T0" fmla="*/ 82 w 3192"/>
                <a:gd name="T1" fmla="*/ 0 h 3863"/>
                <a:gd name="T2" fmla="*/ 0 w 3192"/>
                <a:gd name="T3" fmla="*/ 3836 h 3863"/>
                <a:gd name="T4" fmla="*/ 3192 w 3192"/>
                <a:gd name="T5" fmla="*/ 2247 h 3863"/>
                <a:gd name="T6" fmla="*/ 82 w 3192"/>
                <a:gd name="T7" fmla="*/ 0 h 3863"/>
              </a:gdLst>
              <a:ahLst/>
              <a:cxnLst>
                <a:cxn ang="0">
                  <a:pos x="T0" y="T1"/>
                </a:cxn>
                <a:cxn ang="0">
                  <a:pos x="T2" y="T3"/>
                </a:cxn>
                <a:cxn ang="0">
                  <a:pos x="T4" y="T5"/>
                </a:cxn>
                <a:cxn ang="0">
                  <a:pos x="T6" y="T7"/>
                </a:cxn>
              </a:cxnLst>
              <a:rect l="0" t="0" r="r" b="b"/>
              <a:pathLst>
                <a:path w="3192" h="3863">
                  <a:moveTo>
                    <a:pt x="82" y="0"/>
                  </a:moveTo>
                  <a:lnTo>
                    <a:pt x="0" y="3836"/>
                  </a:lnTo>
                  <a:cubicBezTo>
                    <a:pt x="1261" y="3863"/>
                    <a:pt x="2454" y="3269"/>
                    <a:pt x="3192" y="2247"/>
                  </a:cubicBezTo>
                  <a:lnTo>
                    <a:pt x="82" y="0"/>
                  </a:lnTo>
                  <a:close/>
                </a:path>
              </a:pathLst>
            </a:custGeom>
            <a:solidFill>
              <a:srgbClr val="9BBB59"/>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55" name="Freeform 9">
              <a:hlinkClick r:id="rId10" action="ppaction://hlinksldjump"/>
            </p:cNvPr>
            <p:cNvSpPr>
              <a:spLocks/>
            </p:cNvSpPr>
            <p:nvPr/>
          </p:nvSpPr>
          <p:spPr bwMode="auto">
            <a:xfrm>
              <a:off x="8248496" y="6247086"/>
              <a:ext cx="231452" cy="277126"/>
            </a:xfrm>
            <a:custGeom>
              <a:avLst/>
              <a:gdLst>
                <a:gd name="T0" fmla="*/ 3203 w 3203"/>
                <a:gd name="T1" fmla="*/ 0 h 3836"/>
                <a:gd name="T2" fmla="*/ 0 w 3203"/>
                <a:gd name="T3" fmla="*/ 2111 h 3836"/>
                <a:gd name="T4" fmla="*/ 3121 w 3203"/>
                <a:gd name="T5" fmla="*/ 3836 h 3836"/>
                <a:gd name="T6" fmla="*/ 3203 w 3203"/>
                <a:gd name="T7" fmla="*/ 0 h 3836"/>
              </a:gdLst>
              <a:ahLst/>
              <a:cxnLst>
                <a:cxn ang="0">
                  <a:pos x="T0" y="T1"/>
                </a:cxn>
                <a:cxn ang="0">
                  <a:pos x="T2" y="T3"/>
                </a:cxn>
                <a:cxn ang="0">
                  <a:pos x="T4" y="T5"/>
                </a:cxn>
                <a:cxn ang="0">
                  <a:pos x="T6" y="T7"/>
                </a:cxn>
              </a:cxnLst>
              <a:rect l="0" t="0" r="r" b="b"/>
              <a:pathLst>
                <a:path w="3203" h="3836">
                  <a:moveTo>
                    <a:pt x="3203" y="0"/>
                  </a:moveTo>
                  <a:lnTo>
                    <a:pt x="0" y="2111"/>
                  </a:lnTo>
                  <a:cubicBezTo>
                    <a:pt x="694" y="3164"/>
                    <a:pt x="1860" y="3808"/>
                    <a:pt x="3121" y="3836"/>
                  </a:cubicBezTo>
                  <a:lnTo>
                    <a:pt x="3203" y="0"/>
                  </a:lnTo>
                  <a:close/>
                </a:path>
              </a:pathLst>
            </a:custGeom>
            <a:solidFill>
              <a:srgbClr val="8064A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56" name="Freeform 10">
              <a:hlinkClick r:id="rId10" action="ppaction://hlinksldjump"/>
            </p:cNvPr>
            <p:cNvSpPr>
              <a:spLocks/>
            </p:cNvSpPr>
            <p:nvPr/>
          </p:nvSpPr>
          <p:spPr bwMode="auto">
            <a:xfrm>
              <a:off x="8188754" y="6141920"/>
              <a:ext cx="291194" cy="256505"/>
            </a:xfrm>
            <a:custGeom>
              <a:avLst/>
              <a:gdLst>
                <a:gd name="T0" fmla="*/ 4030 w 4030"/>
                <a:gd name="T1" fmla="*/ 1438 h 3549"/>
                <a:gd name="T2" fmla="*/ 472 w 4030"/>
                <a:gd name="T3" fmla="*/ 0 h 3549"/>
                <a:gd name="T4" fmla="*/ 826 w 4030"/>
                <a:gd name="T5" fmla="*/ 3549 h 3549"/>
                <a:gd name="T6" fmla="*/ 4030 w 4030"/>
                <a:gd name="T7" fmla="*/ 1438 h 3549"/>
              </a:gdLst>
              <a:ahLst/>
              <a:cxnLst>
                <a:cxn ang="0">
                  <a:pos x="T0" y="T1"/>
                </a:cxn>
                <a:cxn ang="0">
                  <a:pos x="T2" y="T3"/>
                </a:cxn>
                <a:cxn ang="0">
                  <a:pos x="T4" y="T5"/>
                </a:cxn>
                <a:cxn ang="0">
                  <a:pos x="T6" y="T7"/>
                </a:cxn>
              </a:cxnLst>
              <a:rect l="0" t="0" r="r" b="b"/>
              <a:pathLst>
                <a:path w="4030" h="3549">
                  <a:moveTo>
                    <a:pt x="4030" y="1438"/>
                  </a:moveTo>
                  <a:lnTo>
                    <a:pt x="472" y="0"/>
                  </a:lnTo>
                  <a:cubicBezTo>
                    <a:pt x="0" y="1169"/>
                    <a:pt x="132" y="2496"/>
                    <a:pt x="826" y="3549"/>
                  </a:cubicBezTo>
                  <a:lnTo>
                    <a:pt x="4030" y="1438"/>
                  </a:lnTo>
                  <a:close/>
                </a:path>
              </a:pathLst>
            </a:custGeom>
            <a:solidFill>
              <a:srgbClr val="4BACC6"/>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grpSp>
      <p:sp>
        <p:nvSpPr>
          <p:cNvPr id="45" name="Rounded Rectangle 44">
            <a:hlinkClick r:id="rId11" action="ppaction://hlinksldjump"/>
          </p:cNvPr>
          <p:cNvSpPr/>
          <p:nvPr/>
        </p:nvSpPr>
        <p:spPr>
          <a:xfrm>
            <a:off x="6182160" y="6079623"/>
            <a:ext cx="951830" cy="3810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Teaching descriptors</a:t>
            </a:r>
          </a:p>
        </p:txBody>
      </p:sp>
      <p:grpSp>
        <p:nvGrpSpPr>
          <p:cNvPr id="63" name="Group 62"/>
          <p:cNvGrpSpPr/>
          <p:nvPr/>
        </p:nvGrpSpPr>
        <p:grpSpPr>
          <a:xfrm rot="786723">
            <a:off x="478501" y="4768094"/>
            <a:ext cx="2192659" cy="2185044"/>
            <a:chOff x="581131" y="4820622"/>
            <a:chExt cx="2192659" cy="2185044"/>
          </a:xfrm>
        </p:grpSpPr>
        <p:sp>
          <p:nvSpPr>
            <p:cNvPr id="64" name="Pie 63"/>
            <p:cNvSpPr/>
            <p:nvPr/>
          </p:nvSpPr>
          <p:spPr>
            <a:xfrm rot="4351073">
              <a:off x="581131" y="4820623"/>
              <a:ext cx="2185043" cy="2185043"/>
            </a:xfrm>
            <a:prstGeom prst="pie">
              <a:avLst>
                <a:gd name="adj1" fmla="val 7703813"/>
                <a:gd name="adj2" fmla="val 977021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black"/>
                </a:solidFill>
              </a:endParaRPr>
            </a:p>
          </p:txBody>
        </p:sp>
        <p:sp>
          <p:nvSpPr>
            <p:cNvPr id="65" name="Pie 64"/>
            <p:cNvSpPr/>
            <p:nvPr/>
          </p:nvSpPr>
          <p:spPr>
            <a:xfrm rot="4351073">
              <a:off x="588746" y="4820623"/>
              <a:ext cx="2185043" cy="2185043"/>
            </a:xfrm>
            <a:prstGeom prst="pie">
              <a:avLst>
                <a:gd name="adj1" fmla="val 9790000"/>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black"/>
                </a:solidFill>
              </a:endParaRPr>
            </a:p>
          </p:txBody>
        </p:sp>
        <p:sp>
          <p:nvSpPr>
            <p:cNvPr id="66" name="Pie 65"/>
            <p:cNvSpPr/>
            <p:nvPr/>
          </p:nvSpPr>
          <p:spPr>
            <a:xfrm rot="4351073">
              <a:off x="588744" y="4820622"/>
              <a:ext cx="2185043" cy="2185043"/>
            </a:xfrm>
            <a:prstGeom prst="pie">
              <a:avLst>
                <a:gd name="adj1" fmla="val 11956703"/>
                <a:gd name="adj2" fmla="val 14185533"/>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black"/>
                </a:solidFill>
              </a:endParaRPr>
            </a:p>
          </p:txBody>
        </p:sp>
        <p:sp>
          <p:nvSpPr>
            <p:cNvPr id="67" name="Pie 66"/>
            <p:cNvSpPr/>
            <p:nvPr/>
          </p:nvSpPr>
          <p:spPr>
            <a:xfrm rot="4351073">
              <a:off x="588747" y="4820623"/>
              <a:ext cx="2185043" cy="2185043"/>
            </a:xfrm>
            <a:prstGeom prst="pie">
              <a:avLst>
                <a:gd name="adj1" fmla="val 14260476"/>
                <a:gd name="adj2" fmla="val 1429002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black"/>
                </a:solidFill>
              </a:endParaRPr>
            </a:p>
          </p:txBody>
        </p:sp>
      </p:grpSp>
    </p:spTree>
    <p:extLst>
      <p:ext uri="{BB962C8B-B14F-4D97-AF65-F5344CB8AC3E}">
        <p14:creationId xmlns:p14="http://schemas.microsoft.com/office/powerpoint/2010/main" val="348047501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bg>
      <p:bgPr>
        <a:solidFill>
          <a:srgbClr val="FEECEC"/>
        </a:solidFill>
        <a:effectLst/>
      </p:bgPr>
    </p:bg>
    <p:spTree>
      <p:nvGrpSpPr>
        <p:cNvPr id="1" name=""/>
        <p:cNvGrpSpPr/>
        <p:nvPr/>
      </p:nvGrpSpPr>
      <p:grpSpPr>
        <a:xfrm>
          <a:off x="0" y="0"/>
          <a:ext cx="0" cy="0"/>
          <a:chOff x="0" y="0"/>
          <a:chExt cx="0" cy="0"/>
        </a:xfrm>
      </p:grpSpPr>
      <p:sp>
        <p:nvSpPr>
          <p:cNvPr id="18" name="Shape 17"/>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707886"/>
          </a:xfrm>
          <a:prstGeom prst="rect">
            <a:avLst/>
          </a:prstGeom>
          <a:noFill/>
        </p:spPr>
        <p:txBody>
          <a:bodyPr wrap="square" rtlCol="0">
            <a:spAutoFit/>
          </a:bodyPr>
          <a:lstStyle/>
          <a:p>
            <a:r>
              <a:rPr lang="en-GB" sz="2000" b="1" dirty="0">
                <a:solidFill>
                  <a:srgbClr val="000099"/>
                </a:solidFill>
              </a:rPr>
              <a:t>Pedagogy: Influencing learners… </a:t>
            </a:r>
            <a:r>
              <a:rPr lang="en-GB" sz="2000" b="1" dirty="0">
                <a:solidFill>
                  <a:srgbClr val="000099"/>
                </a:solidFill>
                <a:ea typeface="Calibri" panose="020F0502020204030204" pitchFamily="34" charset="0"/>
                <a:cs typeface="Times New Roman" panose="02020603050405020304" pitchFamily="18" charset="0"/>
              </a:rPr>
              <a:t>securing standards, well-being and progress</a:t>
            </a:r>
            <a:r>
              <a:rPr lang="en-GB" sz="2000" dirty="0">
                <a:solidFill>
                  <a:srgbClr val="000099"/>
                </a:solidFill>
                <a:ea typeface="Calibri" panose="020F0502020204030204" pitchFamily="34" charset="0"/>
                <a:cs typeface="Times New Roman" panose="02020603050405020304" pitchFamily="18" charset="0"/>
              </a:rPr>
              <a:t> </a:t>
            </a:r>
            <a:endParaRPr lang="en-GB" sz="2000" b="1" dirty="0">
              <a:solidFill>
                <a:srgbClr val="000099"/>
              </a:solidFill>
            </a:endParaRPr>
          </a:p>
        </p:txBody>
      </p:sp>
      <p:sp>
        <p:nvSpPr>
          <p:cNvPr id="2" name="TextBox 1"/>
          <p:cNvSpPr txBox="1"/>
          <p:nvPr/>
        </p:nvSpPr>
        <p:spPr>
          <a:xfrm>
            <a:off x="539552" y="1495526"/>
            <a:ext cx="5682826" cy="830997"/>
          </a:xfrm>
          <a:prstGeom prst="rect">
            <a:avLst/>
          </a:prstGeom>
          <a:noFill/>
        </p:spPr>
        <p:txBody>
          <a:bodyPr wrap="square" rtlCol="0">
            <a:spAutoFit/>
          </a:bodyPr>
          <a:lstStyle/>
          <a:p>
            <a:r>
              <a:rPr lang="en-GB" sz="2400" b="1" dirty="0">
                <a:solidFill>
                  <a:srgbClr val="000099"/>
                </a:solidFill>
              </a:rPr>
              <a:t>Accepting accountability for outcomes </a:t>
            </a:r>
          </a:p>
          <a:p>
            <a:r>
              <a:rPr lang="en-GB" sz="2400" b="1" dirty="0" smtClean="0">
                <a:solidFill>
                  <a:srgbClr val="000099"/>
                </a:solidFill>
              </a:rPr>
              <a:t>and learner </a:t>
            </a:r>
            <a:r>
              <a:rPr lang="en-GB" sz="2400" b="1" dirty="0">
                <a:solidFill>
                  <a:srgbClr val="000099"/>
                </a:solidFill>
              </a:rPr>
              <a:t>well-being</a:t>
            </a:r>
          </a:p>
        </p:txBody>
      </p:sp>
      <p:sp>
        <p:nvSpPr>
          <p:cNvPr id="60" name="TextBox 59"/>
          <p:cNvSpPr txBox="1"/>
          <p:nvPr/>
        </p:nvSpPr>
        <p:spPr>
          <a:xfrm>
            <a:off x="539552" y="4653136"/>
            <a:ext cx="6984776" cy="981423"/>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pPr>
              <a:lnSpc>
                <a:spcPct val="107000"/>
              </a:lnSpc>
              <a:spcAft>
                <a:spcPts val="800"/>
              </a:spcAft>
            </a:pPr>
            <a:r>
              <a:rPr lang="en-GB" dirty="0">
                <a:solidFill>
                  <a:prstClr val="black"/>
                </a:solidFill>
                <a:ea typeface="Calibri" panose="020F0502020204030204" pitchFamily="34" charset="0"/>
                <a:cs typeface="Times New Roman" panose="02020603050405020304" pitchFamily="18" charset="0"/>
              </a:rPr>
              <a:t>Leadership promotes, demands and ensures that the learning success, achievement and well-being of all learners is evident throughout the school.</a:t>
            </a:r>
          </a:p>
        </p:txBody>
      </p:sp>
      <p:sp>
        <p:nvSpPr>
          <p:cNvPr id="65" name="TextBox 64"/>
          <p:cNvSpPr txBox="1"/>
          <p:nvPr/>
        </p:nvSpPr>
        <p:spPr>
          <a:xfrm>
            <a:off x="3203848" y="2708920"/>
            <a:ext cx="5382597" cy="1200329"/>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r>
              <a:rPr lang="en-GB" dirty="0">
                <a:ea typeface="Calibri" panose="020F0502020204030204" pitchFamily="34" charset="0"/>
                <a:cs typeface="Times New Roman" panose="02020603050405020304" pitchFamily="18" charset="0"/>
              </a:rPr>
              <a:t>Leadership promotes collaboration with all partners, especially less successful schools and accepts professional responsibility for supporting and enabling the success of others.</a:t>
            </a:r>
            <a:endParaRPr lang="en-GB" dirty="0"/>
          </a:p>
        </p:txBody>
      </p:sp>
      <p:sp>
        <p:nvSpPr>
          <p:cNvPr id="3" name="Slide Number Placeholder 2"/>
          <p:cNvSpPr>
            <a:spLocks noGrp="1"/>
          </p:cNvSpPr>
          <p:nvPr>
            <p:ph type="sldNum" sz="quarter" idx="12"/>
          </p:nvPr>
        </p:nvSpPr>
        <p:spPr/>
        <p:txBody>
          <a:bodyPr/>
          <a:lstStyle/>
          <a:p>
            <a:fld id="{C4009609-DC48-4DDF-96FA-41A39884BE33}" type="slidenum">
              <a:rPr lang="en-GB" smtClean="0">
                <a:solidFill>
                  <a:prstClr val="black">
                    <a:tint val="75000"/>
                  </a:prstClr>
                </a:solidFill>
              </a:rPr>
              <a:pPr/>
              <a:t>108</a:t>
            </a:fld>
            <a:endParaRPr lang="en-GB">
              <a:solidFill>
                <a:prstClr val="black">
                  <a:tint val="75000"/>
                </a:prstClr>
              </a:solidFill>
            </a:endParaRPr>
          </a:p>
        </p:txBody>
      </p:sp>
      <p:grpSp>
        <p:nvGrpSpPr>
          <p:cNvPr id="12" name="Group 11"/>
          <p:cNvGrpSpPr/>
          <p:nvPr/>
        </p:nvGrpSpPr>
        <p:grpSpPr>
          <a:xfrm>
            <a:off x="7508758" y="5703160"/>
            <a:ext cx="1255195" cy="1251052"/>
            <a:chOff x="331287" y="5926768"/>
            <a:chExt cx="1255195" cy="1251052"/>
          </a:xfrm>
        </p:grpSpPr>
        <p:sp>
          <p:nvSpPr>
            <p:cNvPr id="14" name="Pie 13"/>
            <p:cNvSpPr/>
            <p:nvPr/>
          </p:nvSpPr>
          <p:spPr>
            <a:xfrm rot="3067954">
              <a:off x="331287" y="5928357"/>
              <a:ext cx="1249463" cy="1249463"/>
            </a:xfrm>
            <a:prstGeom prst="pie">
              <a:avLst>
                <a:gd name="adj1" fmla="val 9693839"/>
                <a:gd name="adj2" fmla="val 977021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5" name="Pie 14">
              <a:hlinkClick r:id="rId3" action="ppaction://hlinksldjump"/>
            </p:cNvPr>
            <p:cNvSpPr/>
            <p:nvPr/>
          </p:nvSpPr>
          <p:spPr>
            <a:xfrm rot="3067954">
              <a:off x="335341" y="5926769"/>
              <a:ext cx="1249463" cy="1249463"/>
            </a:xfrm>
            <a:prstGeom prst="pie">
              <a:avLst>
                <a:gd name="adj1" fmla="val 9681314"/>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6" name="Pie 15">
              <a:hlinkClick r:id="rId3" action="ppaction://hlinksldjump"/>
            </p:cNvPr>
            <p:cNvSpPr/>
            <p:nvPr/>
          </p:nvSpPr>
          <p:spPr>
            <a:xfrm rot="3067954">
              <a:off x="337019" y="5926768"/>
              <a:ext cx="1249463" cy="1249463"/>
            </a:xfrm>
            <a:prstGeom prst="pie">
              <a:avLst>
                <a:gd name="adj1" fmla="val 11956703"/>
                <a:gd name="adj2" fmla="val 141855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7" name="Pie 16">
              <a:hlinkClick r:id="rId3" action="ppaction://hlinksldjump"/>
            </p:cNvPr>
            <p:cNvSpPr/>
            <p:nvPr/>
          </p:nvSpPr>
          <p:spPr>
            <a:xfrm rot="3067954">
              <a:off x="335342" y="5926769"/>
              <a:ext cx="1249463" cy="1249463"/>
            </a:xfrm>
            <a:prstGeom prst="pie">
              <a:avLst>
                <a:gd name="adj1" fmla="val 14260476"/>
                <a:gd name="adj2" fmla="val 16396533"/>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
        <p:nvSpPr>
          <p:cNvPr id="19" name="TextBox 18"/>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Formal leadership roles</a:t>
            </a:r>
          </a:p>
        </p:txBody>
      </p:sp>
    </p:spTree>
    <p:extLst>
      <p:ext uri="{BB962C8B-B14F-4D97-AF65-F5344CB8AC3E}">
        <p14:creationId xmlns:p14="http://schemas.microsoft.com/office/powerpoint/2010/main" val="109958608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bg>
      <p:bgPr>
        <a:solidFill>
          <a:srgbClr val="FEECEC"/>
        </a:solidFill>
        <a:effectLst/>
      </p:bgPr>
    </p:bg>
    <p:spTree>
      <p:nvGrpSpPr>
        <p:cNvPr id="1" name=""/>
        <p:cNvGrpSpPr/>
        <p:nvPr/>
      </p:nvGrpSpPr>
      <p:grpSpPr>
        <a:xfrm>
          <a:off x="0" y="0"/>
          <a:ext cx="0" cy="0"/>
          <a:chOff x="0" y="0"/>
          <a:chExt cx="0" cy="0"/>
        </a:xfrm>
      </p:grpSpPr>
      <p:sp>
        <p:nvSpPr>
          <p:cNvPr id="19" name="Shape 18"/>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707886"/>
          </a:xfrm>
          <a:prstGeom prst="rect">
            <a:avLst/>
          </a:prstGeom>
          <a:noFill/>
        </p:spPr>
        <p:txBody>
          <a:bodyPr wrap="square" rtlCol="0">
            <a:spAutoFit/>
          </a:bodyPr>
          <a:lstStyle/>
          <a:p>
            <a:pPr>
              <a:defRPr/>
            </a:pPr>
            <a:r>
              <a:rPr lang="en-GB" sz="2000" b="1" dirty="0">
                <a:solidFill>
                  <a:srgbClr val="000099"/>
                </a:solidFill>
              </a:rPr>
              <a:t>Pedagogy: Influencing learners… </a:t>
            </a:r>
            <a:r>
              <a:rPr lang="en-GB" sz="2000" b="1" dirty="0">
                <a:solidFill>
                  <a:srgbClr val="000099"/>
                </a:solidFill>
                <a:ea typeface="Calibri" panose="020F0502020204030204" pitchFamily="34" charset="0"/>
                <a:cs typeface="Times New Roman" panose="02020603050405020304" pitchFamily="18" charset="0"/>
              </a:rPr>
              <a:t>securing standards, well-being and progress</a:t>
            </a:r>
            <a:r>
              <a:rPr lang="en-GB" sz="2000" dirty="0">
                <a:solidFill>
                  <a:srgbClr val="000099"/>
                </a:solidFill>
                <a:ea typeface="Calibri" panose="020F0502020204030204" pitchFamily="34" charset="0"/>
                <a:cs typeface="Times New Roman" panose="02020603050405020304" pitchFamily="18" charset="0"/>
              </a:rPr>
              <a:t> </a:t>
            </a:r>
            <a:endParaRPr lang="en-GB" sz="2000" b="1" dirty="0">
              <a:solidFill>
                <a:srgbClr val="000099"/>
              </a:solidFill>
            </a:endParaRPr>
          </a:p>
        </p:txBody>
      </p:sp>
      <p:sp>
        <p:nvSpPr>
          <p:cNvPr id="2" name="TextBox 1"/>
          <p:cNvSpPr txBox="1"/>
          <p:nvPr/>
        </p:nvSpPr>
        <p:spPr>
          <a:xfrm>
            <a:off x="539552" y="1495526"/>
            <a:ext cx="6408712" cy="830997"/>
          </a:xfrm>
          <a:prstGeom prst="rect">
            <a:avLst/>
          </a:prstGeom>
          <a:noFill/>
        </p:spPr>
        <p:txBody>
          <a:bodyPr wrap="square" rtlCol="0">
            <a:spAutoFit/>
          </a:bodyPr>
          <a:lstStyle/>
          <a:p>
            <a:pPr>
              <a:defRPr/>
            </a:pPr>
            <a:r>
              <a:rPr lang="en-GB" sz="2400" b="1" dirty="0">
                <a:solidFill>
                  <a:srgbClr val="000099"/>
                </a:solidFill>
              </a:rPr>
              <a:t>Ensuring and protecting learner</a:t>
            </a:r>
          </a:p>
          <a:p>
            <a:pPr>
              <a:defRPr/>
            </a:pPr>
            <a:r>
              <a:rPr lang="en-GB" sz="2400" b="1" dirty="0">
                <a:solidFill>
                  <a:srgbClr val="000099"/>
                </a:solidFill>
              </a:rPr>
              <a:t>entitlement</a:t>
            </a:r>
          </a:p>
        </p:txBody>
      </p:sp>
      <p:sp>
        <p:nvSpPr>
          <p:cNvPr id="60" name="TextBox 59"/>
          <p:cNvSpPr txBox="1"/>
          <p:nvPr/>
        </p:nvSpPr>
        <p:spPr>
          <a:xfrm>
            <a:off x="539552" y="4653136"/>
            <a:ext cx="6984776" cy="685059"/>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pPr>
              <a:lnSpc>
                <a:spcPct val="107000"/>
              </a:lnSpc>
              <a:spcAft>
                <a:spcPts val="800"/>
              </a:spcAft>
            </a:pPr>
            <a:r>
              <a:rPr lang="en-GB" dirty="0">
                <a:ea typeface="Calibri" panose="020F0502020204030204" pitchFamily="34" charset="0"/>
                <a:cs typeface="Times New Roman" panose="02020603050405020304" pitchFamily="18" charset="0"/>
              </a:rPr>
              <a:t>Leadership ensures that all learners, including those with additional learning needs, gain full access to opportunities and achieve.</a:t>
            </a:r>
          </a:p>
        </p:txBody>
      </p:sp>
      <p:sp>
        <p:nvSpPr>
          <p:cNvPr id="65" name="TextBox 64"/>
          <p:cNvSpPr txBox="1"/>
          <p:nvPr/>
        </p:nvSpPr>
        <p:spPr>
          <a:xfrm>
            <a:off x="3203848" y="2708920"/>
            <a:ext cx="5382597" cy="1200329"/>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r>
              <a:rPr lang="en-GB" dirty="0">
                <a:solidFill>
                  <a:prstClr val="black"/>
                </a:solidFill>
                <a:ea typeface="Calibri" panose="020F0502020204030204" pitchFamily="34" charset="0"/>
                <a:cs typeface="Times New Roman" panose="02020603050405020304" pitchFamily="18" charset="0"/>
              </a:rPr>
              <a:t>The rights and needs of learners are paramount in all the school does ensuring every learner benefits from an entitlement to the best possible experience of schooling in Wales. </a:t>
            </a:r>
            <a:endParaRPr lang="en-GB" dirty="0">
              <a:solidFill>
                <a:prstClr val="black"/>
              </a:solidFill>
            </a:endParaRPr>
          </a:p>
        </p:txBody>
      </p:sp>
      <p:sp>
        <p:nvSpPr>
          <p:cNvPr id="3" name="Slide Number Placeholder 2"/>
          <p:cNvSpPr>
            <a:spLocks noGrp="1"/>
          </p:cNvSpPr>
          <p:nvPr>
            <p:ph type="sldNum" sz="quarter" idx="12"/>
          </p:nvPr>
        </p:nvSpPr>
        <p:spPr/>
        <p:txBody>
          <a:bodyPr/>
          <a:lstStyle/>
          <a:p>
            <a:pPr>
              <a:defRPr/>
            </a:pPr>
            <a:fld id="{C4009609-DC48-4DDF-96FA-41A39884BE33}" type="slidenum">
              <a:rPr lang="en-GB" smtClean="0">
                <a:solidFill>
                  <a:prstClr val="black">
                    <a:tint val="75000"/>
                  </a:prstClr>
                </a:solidFill>
              </a:rPr>
              <a:pPr>
                <a:defRPr/>
              </a:pPr>
              <a:t>109</a:t>
            </a:fld>
            <a:endParaRPr lang="en-GB">
              <a:solidFill>
                <a:prstClr val="black">
                  <a:tint val="75000"/>
                </a:prstClr>
              </a:solidFill>
            </a:endParaRPr>
          </a:p>
        </p:txBody>
      </p:sp>
      <p:sp>
        <p:nvSpPr>
          <p:cNvPr id="20" name="TextBox 19"/>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Formal leadership roles</a:t>
            </a:r>
          </a:p>
        </p:txBody>
      </p:sp>
      <p:grpSp>
        <p:nvGrpSpPr>
          <p:cNvPr id="26" name="Group 25"/>
          <p:cNvGrpSpPr/>
          <p:nvPr/>
        </p:nvGrpSpPr>
        <p:grpSpPr>
          <a:xfrm>
            <a:off x="7508758" y="5703160"/>
            <a:ext cx="1255195" cy="1251052"/>
            <a:chOff x="331287" y="5926768"/>
            <a:chExt cx="1255195" cy="1251052"/>
          </a:xfrm>
        </p:grpSpPr>
        <p:sp>
          <p:nvSpPr>
            <p:cNvPr id="27" name="Pie 26"/>
            <p:cNvSpPr/>
            <p:nvPr/>
          </p:nvSpPr>
          <p:spPr>
            <a:xfrm rot="3067954">
              <a:off x="331287" y="5928357"/>
              <a:ext cx="1249463" cy="1249463"/>
            </a:xfrm>
            <a:prstGeom prst="pie">
              <a:avLst>
                <a:gd name="adj1" fmla="val 9693839"/>
                <a:gd name="adj2" fmla="val 977021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8" name="Pie 27">
              <a:hlinkClick r:id="rId3" action="ppaction://hlinksldjump"/>
            </p:cNvPr>
            <p:cNvSpPr/>
            <p:nvPr/>
          </p:nvSpPr>
          <p:spPr>
            <a:xfrm rot="3067954">
              <a:off x="335341" y="5926769"/>
              <a:ext cx="1249463" cy="1249463"/>
            </a:xfrm>
            <a:prstGeom prst="pie">
              <a:avLst>
                <a:gd name="adj1" fmla="val 9681314"/>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9" name="Pie 28">
              <a:hlinkClick r:id="rId3" action="ppaction://hlinksldjump"/>
            </p:cNvPr>
            <p:cNvSpPr/>
            <p:nvPr/>
          </p:nvSpPr>
          <p:spPr>
            <a:xfrm rot="3067954">
              <a:off x="337019" y="5926768"/>
              <a:ext cx="1249463" cy="1249463"/>
            </a:xfrm>
            <a:prstGeom prst="pie">
              <a:avLst>
                <a:gd name="adj1" fmla="val 11956703"/>
                <a:gd name="adj2" fmla="val 141855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30" name="Pie 29">
              <a:hlinkClick r:id="rId3" action="ppaction://hlinksldjump"/>
            </p:cNvPr>
            <p:cNvSpPr/>
            <p:nvPr/>
          </p:nvSpPr>
          <p:spPr>
            <a:xfrm rot="3067954">
              <a:off x="335342" y="5926769"/>
              <a:ext cx="1249463" cy="1249463"/>
            </a:xfrm>
            <a:prstGeom prst="pie">
              <a:avLst>
                <a:gd name="adj1" fmla="val 14260476"/>
                <a:gd name="adj2" fmla="val 16396533"/>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Tree>
    <p:extLst>
      <p:ext uri="{BB962C8B-B14F-4D97-AF65-F5344CB8AC3E}">
        <p14:creationId xmlns:p14="http://schemas.microsoft.com/office/powerpoint/2010/main" val="21696337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4" name="Freeform 6"/>
          <p:cNvSpPr>
            <a:spLocks/>
          </p:cNvSpPr>
          <p:nvPr/>
        </p:nvSpPr>
        <p:spPr bwMode="auto">
          <a:xfrm>
            <a:off x="1203040" y="1628800"/>
            <a:ext cx="6508502" cy="4220443"/>
          </a:xfrm>
          <a:custGeom>
            <a:avLst/>
            <a:gdLst>
              <a:gd name="T0" fmla="*/ 3558 w 7173"/>
              <a:gd name="T1" fmla="*/ 4324 h 4324"/>
              <a:gd name="T2" fmla="*/ 7173 w 7173"/>
              <a:gd name="T3" fmla="*/ 3041 h 4324"/>
              <a:gd name="T4" fmla="*/ 2274 w 7173"/>
              <a:gd name="T5" fmla="*/ 708 h 4324"/>
              <a:gd name="T6" fmla="*/ 0 w 7173"/>
              <a:gd name="T7" fmla="*/ 2887 h 4324"/>
              <a:gd name="T8" fmla="*/ 3558 w 7173"/>
              <a:gd name="T9" fmla="*/ 4324 h 4324"/>
            </a:gdLst>
            <a:ahLst/>
            <a:cxnLst>
              <a:cxn ang="0">
                <a:pos x="T0" y="T1"/>
              </a:cxn>
              <a:cxn ang="0">
                <a:pos x="T2" y="T3"/>
              </a:cxn>
              <a:cxn ang="0">
                <a:pos x="T4" y="T5"/>
              </a:cxn>
              <a:cxn ang="0">
                <a:pos x="T6" y="T7"/>
              </a:cxn>
              <a:cxn ang="0">
                <a:pos x="T8" y="T9"/>
              </a:cxn>
            </a:cxnLst>
            <a:rect l="0" t="0" r="r" b="b"/>
            <a:pathLst>
              <a:path w="7173" h="4324">
                <a:moveTo>
                  <a:pt x="3558" y="4324"/>
                </a:moveTo>
                <a:lnTo>
                  <a:pt x="7173" y="3041"/>
                </a:lnTo>
                <a:cubicBezTo>
                  <a:pt x="6465" y="1044"/>
                  <a:pt x="4271" y="0"/>
                  <a:pt x="2274" y="708"/>
                </a:cubicBezTo>
                <a:cubicBezTo>
                  <a:pt x="1240" y="1076"/>
                  <a:pt x="412" y="1869"/>
                  <a:pt x="0" y="2887"/>
                </a:cubicBezTo>
                <a:lnTo>
                  <a:pt x="3558" y="4324"/>
                </a:lnTo>
                <a:close/>
              </a:path>
            </a:pathLst>
          </a:custGeom>
          <a:solidFill>
            <a:srgbClr val="4F81B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cxnSp>
        <p:nvCxnSpPr>
          <p:cNvPr id="17" name="Straight Connector 16"/>
          <p:cNvCxnSpPr>
            <a:stCxn id="4" idx="0"/>
          </p:cNvCxnSpPr>
          <p:nvPr/>
        </p:nvCxnSpPr>
        <p:spPr>
          <a:xfrm flipV="1">
            <a:off x="4431431" y="2420888"/>
            <a:ext cx="1580729" cy="3428355"/>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4" idx="0"/>
          </p:cNvCxnSpPr>
          <p:nvPr/>
        </p:nvCxnSpPr>
        <p:spPr>
          <a:xfrm flipH="1" flipV="1">
            <a:off x="2843809" y="2564904"/>
            <a:ext cx="1587622" cy="3284339"/>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3675346" y="2649686"/>
            <a:ext cx="1512169" cy="923330"/>
          </a:xfrm>
          <a:prstGeom prst="rect">
            <a:avLst/>
          </a:prstGeom>
          <a:noFill/>
        </p:spPr>
        <p:txBody>
          <a:bodyPr wrap="square" rtlCol="0">
            <a:spAutoFit/>
          </a:bodyPr>
          <a:lstStyle/>
          <a:p>
            <a:pPr algn="ctr"/>
            <a:r>
              <a:rPr lang="en-GB" b="1" dirty="0">
                <a:solidFill>
                  <a:prstClr val="white"/>
                </a:solidFill>
              </a:rPr>
              <a:t>Advancing</a:t>
            </a:r>
          </a:p>
          <a:p>
            <a:pPr algn="ctr"/>
            <a:r>
              <a:rPr lang="en-GB" b="1" dirty="0">
                <a:solidFill>
                  <a:prstClr val="white"/>
                </a:solidFill>
              </a:rPr>
              <a:t>l</a:t>
            </a:r>
            <a:r>
              <a:rPr lang="en-GB" b="1" dirty="0" smtClean="0">
                <a:solidFill>
                  <a:prstClr val="white"/>
                </a:solidFill>
              </a:rPr>
              <a:t>earning</a:t>
            </a:r>
            <a:endParaRPr lang="en-GB" b="1" dirty="0">
              <a:solidFill>
                <a:prstClr val="white"/>
              </a:solidFill>
            </a:endParaRPr>
          </a:p>
          <a:p>
            <a:pPr algn="ctr"/>
            <a:r>
              <a:rPr lang="en-GB" b="1" dirty="0">
                <a:solidFill>
                  <a:prstClr val="white"/>
                </a:solidFill>
              </a:rPr>
              <a:t> </a:t>
            </a:r>
          </a:p>
        </p:txBody>
      </p:sp>
      <p:sp>
        <p:nvSpPr>
          <p:cNvPr id="32" name="TextBox 31"/>
          <p:cNvSpPr txBox="1"/>
          <p:nvPr/>
        </p:nvSpPr>
        <p:spPr>
          <a:xfrm>
            <a:off x="1609163" y="3647795"/>
            <a:ext cx="1728192" cy="646331"/>
          </a:xfrm>
          <a:prstGeom prst="rect">
            <a:avLst/>
          </a:prstGeom>
          <a:noFill/>
        </p:spPr>
        <p:txBody>
          <a:bodyPr wrap="square" rtlCol="0">
            <a:spAutoFit/>
          </a:bodyPr>
          <a:lstStyle/>
          <a:p>
            <a:pPr algn="ctr"/>
            <a:r>
              <a:rPr lang="en-GB" b="1" dirty="0">
                <a:solidFill>
                  <a:prstClr val="white"/>
                </a:solidFill>
              </a:rPr>
              <a:t>Refining</a:t>
            </a:r>
          </a:p>
          <a:p>
            <a:pPr algn="ctr"/>
            <a:r>
              <a:rPr lang="en-GB" b="1" dirty="0">
                <a:solidFill>
                  <a:prstClr val="white"/>
                </a:solidFill>
              </a:rPr>
              <a:t>t</a:t>
            </a:r>
            <a:r>
              <a:rPr lang="en-GB" b="1" dirty="0" smtClean="0">
                <a:solidFill>
                  <a:prstClr val="white"/>
                </a:solidFill>
              </a:rPr>
              <a:t>eaching</a:t>
            </a:r>
            <a:endParaRPr lang="en-GB" b="1" dirty="0">
              <a:solidFill>
                <a:prstClr val="white"/>
              </a:solidFill>
            </a:endParaRPr>
          </a:p>
        </p:txBody>
      </p:sp>
      <p:sp>
        <p:nvSpPr>
          <p:cNvPr id="35" name="TextBox 34"/>
          <p:cNvSpPr txBox="1"/>
          <p:nvPr/>
        </p:nvSpPr>
        <p:spPr>
          <a:xfrm>
            <a:off x="5508105" y="3519011"/>
            <a:ext cx="1656184" cy="923330"/>
          </a:xfrm>
          <a:prstGeom prst="rect">
            <a:avLst/>
          </a:prstGeom>
          <a:noFill/>
        </p:spPr>
        <p:txBody>
          <a:bodyPr wrap="square" rtlCol="0">
            <a:spAutoFit/>
          </a:bodyPr>
          <a:lstStyle/>
          <a:p>
            <a:pPr algn="ctr"/>
            <a:r>
              <a:rPr lang="en-GB" b="1" dirty="0">
                <a:solidFill>
                  <a:prstClr val="white"/>
                </a:solidFill>
              </a:rPr>
              <a:t>Influencing</a:t>
            </a:r>
          </a:p>
          <a:p>
            <a:pPr algn="ctr"/>
            <a:r>
              <a:rPr lang="en-GB" b="1" dirty="0">
                <a:solidFill>
                  <a:prstClr val="white"/>
                </a:solidFill>
              </a:rPr>
              <a:t> </a:t>
            </a:r>
            <a:r>
              <a:rPr lang="en-GB" b="1" dirty="0" smtClean="0">
                <a:solidFill>
                  <a:prstClr val="white"/>
                </a:solidFill>
              </a:rPr>
              <a:t>learners</a:t>
            </a:r>
            <a:endParaRPr lang="en-GB" b="1" dirty="0">
              <a:solidFill>
                <a:prstClr val="white"/>
              </a:solidFill>
            </a:endParaRPr>
          </a:p>
          <a:p>
            <a:pPr algn="ctr"/>
            <a:r>
              <a:rPr lang="en-GB" b="1" dirty="0">
                <a:solidFill>
                  <a:prstClr val="white"/>
                </a:solidFill>
              </a:rPr>
              <a:t> </a:t>
            </a:r>
          </a:p>
        </p:txBody>
      </p:sp>
      <p:sp>
        <p:nvSpPr>
          <p:cNvPr id="11" name="TextBox 10"/>
          <p:cNvSpPr txBox="1"/>
          <p:nvPr/>
        </p:nvSpPr>
        <p:spPr>
          <a:xfrm>
            <a:off x="467544" y="980728"/>
            <a:ext cx="6696744" cy="400110"/>
          </a:xfrm>
          <a:prstGeom prst="rect">
            <a:avLst/>
          </a:prstGeom>
          <a:noFill/>
        </p:spPr>
        <p:txBody>
          <a:bodyPr wrap="square" rtlCol="0">
            <a:spAutoFit/>
          </a:bodyPr>
          <a:lstStyle/>
          <a:p>
            <a:r>
              <a:rPr lang="en-GB" sz="2000" b="1" dirty="0">
                <a:solidFill>
                  <a:srgbClr val="000099"/>
                </a:solidFill>
              </a:rPr>
              <a:t>Unpacking pedagogy… fitting with ‘Successful Futures’</a:t>
            </a:r>
          </a:p>
        </p:txBody>
      </p:sp>
      <p:sp>
        <p:nvSpPr>
          <p:cNvPr id="2" name="Isosceles Triangle 1">
            <a:hlinkClick r:id="rId2" action="ppaction://hlinksldjump"/>
          </p:cNvPr>
          <p:cNvSpPr/>
          <p:nvPr/>
        </p:nvSpPr>
        <p:spPr>
          <a:xfrm rot="7768195">
            <a:off x="2003187" y="2925429"/>
            <a:ext cx="2492295" cy="3249275"/>
          </a:xfrm>
          <a:prstGeom prst="triangle">
            <a:avLst>
              <a:gd name="adj" fmla="val 5997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Isosceles Triangle 11">
            <a:hlinkClick r:id="rId3" action="ppaction://hlinksldjump"/>
          </p:cNvPr>
          <p:cNvSpPr/>
          <p:nvPr/>
        </p:nvSpPr>
        <p:spPr>
          <a:xfrm rot="10800000">
            <a:off x="2843807" y="2515384"/>
            <a:ext cx="3096343" cy="3239362"/>
          </a:xfrm>
          <a:prstGeom prst="triangle">
            <a:avLst>
              <a:gd name="adj" fmla="val 48475"/>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Isosceles Triangle 13">
            <a:hlinkClick r:id="rId4" action="ppaction://hlinksldjump"/>
          </p:cNvPr>
          <p:cNvSpPr/>
          <p:nvPr/>
        </p:nvSpPr>
        <p:spPr>
          <a:xfrm rot="13839083">
            <a:off x="4329063" y="2969757"/>
            <a:ext cx="2575947" cy="3230603"/>
          </a:xfrm>
          <a:prstGeom prst="triangle">
            <a:avLst>
              <a:gd name="adj" fmla="val 4037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Freeform 6">
            <a:hlinkClick r:id="rId5" action="ppaction://hlinksldjump"/>
          </p:cNvPr>
          <p:cNvSpPr>
            <a:spLocks/>
          </p:cNvSpPr>
          <p:nvPr/>
        </p:nvSpPr>
        <p:spPr bwMode="auto">
          <a:xfrm>
            <a:off x="8222636" y="5933694"/>
            <a:ext cx="518407" cy="312586"/>
          </a:xfrm>
          <a:custGeom>
            <a:avLst/>
            <a:gdLst>
              <a:gd name="T0" fmla="*/ 3558 w 7173"/>
              <a:gd name="T1" fmla="*/ 4324 h 4324"/>
              <a:gd name="T2" fmla="*/ 7173 w 7173"/>
              <a:gd name="T3" fmla="*/ 3041 h 4324"/>
              <a:gd name="T4" fmla="*/ 2274 w 7173"/>
              <a:gd name="T5" fmla="*/ 708 h 4324"/>
              <a:gd name="T6" fmla="*/ 0 w 7173"/>
              <a:gd name="T7" fmla="*/ 2887 h 4324"/>
              <a:gd name="T8" fmla="*/ 3558 w 7173"/>
              <a:gd name="T9" fmla="*/ 4324 h 4324"/>
            </a:gdLst>
            <a:ahLst/>
            <a:cxnLst>
              <a:cxn ang="0">
                <a:pos x="T0" y="T1"/>
              </a:cxn>
              <a:cxn ang="0">
                <a:pos x="T2" y="T3"/>
              </a:cxn>
              <a:cxn ang="0">
                <a:pos x="T4" y="T5"/>
              </a:cxn>
              <a:cxn ang="0">
                <a:pos x="T6" y="T7"/>
              </a:cxn>
              <a:cxn ang="0">
                <a:pos x="T8" y="T9"/>
              </a:cxn>
            </a:cxnLst>
            <a:rect l="0" t="0" r="r" b="b"/>
            <a:pathLst>
              <a:path w="7173" h="4324">
                <a:moveTo>
                  <a:pt x="3558" y="4324"/>
                </a:moveTo>
                <a:lnTo>
                  <a:pt x="7173" y="3041"/>
                </a:lnTo>
                <a:cubicBezTo>
                  <a:pt x="6465" y="1044"/>
                  <a:pt x="4271" y="0"/>
                  <a:pt x="2274" y="708"/>
                </a:cubicBezTo>
                <a:cubicBezTo>
                  <a:pt x="1240" y="1076"/>
                  <a:pt x="412" y="1869"/>
                  <a:pt x="0" y="2887"/>
                </a:cubicBezTo>
                <a:lnTo>
                  <a:pt x="3558" y="4324"/>
                </a:lnTo>
                <a:close/>
              </a:path>
            </a:pathLst>
          </a:custGeom>
          <a:solidFill>
            <a:srgbClr val="4F81B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18" name="Freeform 7">
            <a:hlinkClick r:id="rId5" action="ppaction://hlinksldjump"/>
          </p:cNvPr>
          <p:cNvSpPr>
            <a:spLocks/>
          </p:cNvSpPr>
          <p:nvPr/>
        </p:nvSpPr>
        <p:spPr bwMode="auto">
          <a:xfrm>
            <a:off x="8479948" y="6153545"/>
            <a:ext cx="291773" cy="255156"/>
          </a:xfrm>
          <a:custGeom>
            <a:avLst/>
            <a:gdLst>
              <a:gd name="T0" fmla="*/ 0 w 4037"/>
              <a:gd name="T1" fmla="*/ 1283 h 3530"/>
              <a:gd name="T2" fmla="*/ 3110 w 4037"/>
              <a:gd name="T3" fmla="*/ 3530 h 3530"/>
              <a:gd name="T4" fmla="*/ 3616 w 4037"/>
              <a:gd name="T5" fmla="*/ 0 h 3530"/>
              <a:gd name="T6" fmla="*/ 0 w 4037"/>
              <a:gd name="T7" fmla="*/ 1283 h 3530"/>
            </a:gdLst>
            <a:ahLst/>
            <a:cxnLst>
              <a:cxn ang="0">
                <a:pos x="T0" y="T1"/>
              </a:cxn>
              <a:cxn ang="0">
                <a:pos x="T2" y="T3"/>
              </a:cxn>
              <a:cxn ang="0">
                <a:pos x="T4" y="T5"/>
              </a:cxn>
              <a:cxn ang="0">
                <a:pos x="T6" y="T7"/>
              </a:cxn>
            </a:cxnLst>
            <a:rect l="0" t="0" r="r" b="b"/>
            <a:pathLst>
              <a:path w="4037" h="3530">
                <a:moveTo>
                  <a:pt x="0" y="1283"/>
                </a:moveTo>
                <a:lnTo>
                  <a:pt x="3110" y="3530"/>
                </a:lnTo>
                <a:cubicBezTo>
                  <a:pt x="3848" y="2508"/>
                  <a:pt x="4037" y="1189"/>
                  <a:pt x="3616" y="0"/>
                </a:cubicBezTo>
                <a:lnTo>
                  <a:pt x="0" y="1283"/>
                </a:lnTo>
                <a:close/>
              </a:path>
            </a:pathLst>
          </a:custGeom>
          <a:solidFill>
            <a:srgbClr val="C0504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19" name="Freeform 8">
            <a:hlinkClick r:id="rId5" action="ppaction://hlinksldjump"/>
          </p:cNvPr>
          <p:cNvSpPr>
            <a:spLocks/>
          </p:cNvSpPr>
          <p:nvPr/>
        </p:nvSpPr>
        <p:spPr bwMode="auto">
          <a:xfrm>
            <a:off x="8473572" y="6246280"/>
            <a:ext cx="230682" cy="279053"/>
          </a:xfrm>
          <a:custGeom>
            <a:avLst/>
            <a:gdLst>
              <a:gd name="T0" fmla="*/ 82 w 3192"/>
              <a:gd name="T1" fmla="*/ 0 h 3863"/>
              <a:gd name="T2" fmla="*/ 0 w 3192"/>
              <a:gd name="T3" fmla="*/ 3836 h 3863"/>
              <a:gd name="T4" fmla="*/ 3192 w 3192"/>
              <a:gd name="T5" fmla="*/ 2247 h 3863"/>
              <a:gd name="T6" fmla="*/ 82 w 3192"/>
              <a:gd name="T7" fmla="*/ 0 h 3863"/>
            </a:gdLst>
            <a:ahLst/>
            <a:cxnLst>
              <a:cxn ang="0">
                <a:pos x="T0" y="T1"/>
              </a:cxn>
              <a:cxn ang="0">
                <a:pos x="T2" y="T3"/>
              </a:cxn>
              <a:cxn ang="0">
                <a:pos x="T4" y="T5"/>
              </a:cxn>
              <a:cxn ang="0">
                <a:pos x="T6" y="T7"/>
              </a:cxn>
            </a:cxnLst>
            <a:rect l="0" t="0" r="r" b="b"/>
            <a:pathLst>
              <a:path w="3192" h="3863">
                <a:moveTo>
                  <a:pt x="82" y="0"/>
                </a:moveTo>
                <a:lnTo>
                  <a:pt x="0" y="3836"/>
                </a:lnTo>
                <a:cubicBezTo>
                  <a:pt x="1261" y="3863"/>
                  <a:pt x="2454" y="3269"/>
                  <a:pt x="3192" y="2247"/>
                </a:cubicBezTo>
                <a:lnTo>
                  <a:pt x="82" y="0"/>
                </a:lnTo>
                <a:close/>
              </a:path>
            </a:pathLst>
          </a:custGeom>
          <a:solidFill>
            <a:srgbClr val="9BBB59"/>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20" name="Freeform 9">
            <a:hlinkClick r:id="rId5" action="ppaction://hlinksldjump"/>
          </p:cNvPr>
          <p:cNvSpPr>
            <a:spLocks/>
          </p:cNvSpPr>
          <p:nvPr/>
        </p:nvSpPr>
        <p:spPr bwMode="auto">
          <a:xfrm>
            <a:off x="8248496" y="6247086"/>
            <a:ext cx="231452" cy="277126"/>
          </a:xfrm>
          <a:custGeom>
            <a:avLst/>
            <a:gdLst>
              <a:gd name="T0" fmla="*/ 3203 w 3203"/>
              <a:gd name="T1" fmla="*/ 0 h 3836"/>
              <a:gd name="T2" fmla="*/ 0 w 3203"/>
              <a:gd name="T3" fmla="*/ 2111 h 3836"/>
              <a:gd name="T4" fmla="*/ 3121 w 3203"/>
              <a:gd name="T5" fmla="*/ 3836 h 3836"/>
              <a:gd name="T6" fmla="*/ 3203 w 3203"/>
              <a:gd name="T7" fmla="*/ 0 h 3836"/>
            </a:gdLst>
            <a:ahLst/>
            <a:cxnLst>
              <a:cxn ang="0">
                <a:pos x="T0" y="T1"/>
              </a:cxn>
              <a:cxn ang="0">
                <a:pos x="T2" y="T3"/>
              </a:cxn>
              <a:cxn ang="0">
                <a:pos x="T4" y="T5"/>
              </a:cxn>
              <a:cxn ang="0">
                <a:pos x="T6" y="T7"/>
              </a:cxn>
            </a:cxnLst>
            <a:rect l="0" t="0" r="r" b="b"/>
            <a:pathLst>
              <a:path w="3203" h="3836">
                <a:moveTo>
                  <a:pt x="3203" y="0"/>
                </a:moveTo>
                <a:lnTo>
                  <a:pt x="0" y="2111"/>
                </a:lnTo>
                <a:cubicBezTo>
                  <a:pt x="694" y="3164"/>
                  <a:pt x="1860" y="3808"/>
                  <a:pt x="3121" y="3836"/>
                </a:cubicBezTo>
                <a:lnTo>
                  <a:pt x="3203" y="0"/>
                </a:lnTo>
                <a:close/>
              </a:path>
            </a:pathLst>
          </a:custGeom>
          <a:solidFill>
            <a:srgbClr val="8064A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21" name="Freeform 10">
            <a:hlinkClick r:id="rId5" action="ppaction://hlinksldjump"/>
          </p:cNvPr>
          <p:cNvSpPr>
            <a:spLocks/>
          </p:cNvSpPr>
          <p:nvPr/>
        </p:nvSpPr>
        <p:spPr bwMode="auto">
          <a:xfrm>
            <a:off x="8188754" y="6141920"/>
            <a:ext cx="291194" cy="256505"/>
          </a:xfrm>
          <a:custGeom>
            <a:avLst/>
            <a:gdLst>
              <a:gd name="T0" fmla="*/ 4030 w 4030"/>
              <a:gd name="T1" fmla="*/ 1438 h 3549"/>
              <a:gd name="T2" fmla="*/ 472 w 4030"/>
              <a:gd name="T3" fmla="*/ 0 h 3549"/>
              <a:gd name="T4" fmla="*/ 826 w 4030"/>
              <a:gd name="T5" fmla="*/ 3549 h 3549"/>
              <a:gd name="T6" fmla="*/ 4030 w 4030"/>
              <a:gd name="T7" fmla="*/ 1438 h 3549"/>
            </a:gdLst>
            <a:ahLst/>
            <a:cxnLst>
              <a:cxn ang="0">
                <a:pos x="T0" y="T1"/>
              </a:cxn>
              <a:cxn ang="0">
                <a:pos x="T2" y="T3"/>
              </a:cxn>
              <a:cxn ang="0">
                <a:pos x="T4" y="T5"/>
              </a:cxn>
              <a:cxn ang="0">
                <a:pos x="T6" y="T7"/>
              </a:cxn>
            </a:cxnLst>
            <a:rect l="0" t="0" r="r" b="b"/>
            <a:pathLst>
              <a:path w="4030" h="3549">
                <a:moveTo>
                  <a:pt x="4030" y="1438"/>
                </a:moveTo>
                <a:lnTo>
                  <a:pt x="472" y="0"/>
                </a:lnTo>
                <a:cubicBezTo>
                  <a:pt x="0" y="1169"/>
                  <a:pt x="132" y="2496"/>
                  <a:pt x="826" y="3549"/>
                </a:cubicBezTo>
                <a:lnTo>
                  <a:pt x="4030" y="1438"/>
                </a:lnTo>
                <a:close/>
              </a:path>
            </a:pathLst>
          </a:custGeom>
          <a:solidFill>
            <a:srgbClr val="4BACC6"/>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3" name="Slide Number Placeholder 2"/>
          <p:cNvSpPr>
            <a:spLocks noGrp="1"/>
          </p:cNvSpPr>
          <p:nvPr>
            <p:ph type="sldNum" sz="quarter" idx="12"/>
          </p:nvPr>
        </p:nvSpPr>
        <p:spPr>
          <a:xfrm>
            <a:off x="6876256" y="6408701"/>
            <a:ext cx="2133600" cy="365125"/>
          </a:xfrm>
        </p:spPr>
        <p:txBody>
          <a:bodyPr/>
          <a:lstStyle/>
          <a:p>
            <a:fld id="{C4009609-DC48-4DDF-96FA-41A39884BE33}" type="slidenum">
              <a:rPr lang="en-GB" smtClean="0"/>
              <a:t>11</a:t>
            </a:fld>
            <a:endParaRPr lang="en-GB" dirty="0"/>
          </a:p>
        </p:txBody>
      </p:sp>
      <p:sp>
        <p:nvSpPr>
          <p:cNvPr id="22" name="TextBox 21"/>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Teaching</a:t>
            </a:r>
          </a:p>
        </p:txBody>
      </p:sp>
    </p:spTree>
    <p:extLst>
      <p:ext uri="{BB962C8B-B14F-4D97-AF65-F5344CB8AC3E}">
        <p14:creationId xmlns:p14="http://schemas.microsoft.com/office/powerpoint/2010/main" val="198539881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bg>
      <p:bgPr>
        <a:solidFill>
          <a:srgbClr val="FEECEC"/>
        </a:solidFill>
        <a:effectLst/>
      </p:bgPr>
    </p:bg>
    <p:spTree>
      <p:nvGrpSpPr>
        <p:cNvPr id="1" name=""/>
        <p:cNvGrpSpPr/>
        <p:nvPr/>
      </p:nvGrpSpPr>
      <p:grpSpPr>
        <a:xfrm>
          <a:off x="0" y="0"/>
          <a:ext cx="0" cy="0"/>
          <a:chOff x="0" y="0"/>
          <a:chExt cx="0" cy="0"/>
        </a:xfrm>
      </p:grpSpPr>
      <p:sp>
        <p:nvSpPr>
          <p:cNvPr id="18" name="Shape 17"/>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707886"/>
          </a:xfrm>
          <a:prstGeom prst="rect">
            <a:avLst/>
          </a:prstGeom>
          <a:noFill/>
        </p:spPr>
        <p:txBody>
          <a:bodyPr wrap="square" rtlCol="0">
            <a:spAutoFit/>
          </a:bodyPr>
          <a:lstStyle/>
          <a:p>
            <a:pPr>
              <a:defRPr/>
            </a:pPr>
            <a:r>
              <a:rPr lang="en-GB" sz="2000" b="1" dirty="0">
                <a:solidFill>
                  <a:srgbClr val="000099"/>
                </a:solidFill>
              </a:rPr>
              <a:t>Pedagogy: Influencing learners… </a:t>
            </a:r>
            <a:r>
              <a:rPr lang="en-GB" sz="2000" b="1" dirty="0">
                <a:solidFill>
                  <a:srgbClr val="000099"/>
                </a:solidFill>
                <a:ea typeface="Calibri" panose="020F0502020204030204" pitchFamily="34" charset="0"/>
                <a:cs typeface="Times New Roman" panose="02020603050405020304" pitchFamily="18" charset="0"/>
              </a:rPr>
              <a:t>securing standards, well-being and progress</a:t>
            </a:r>
            <a:r>
              <a:rPr lang="en-GB" sz="2000" dirty="0">
                <a:solidFill>
                  <a:srgbClr val="000099"/>
                </a:solidFill>
                <a:ea typeface="Calibri" panose="020F0502020204030204" pitchFamily="34" charset="0"/>
                <a:cs typeface="Times New Roman" panose="02020603050405020304" pitchFamily="18" charset="0"/>
              </a:rPr>
              <a:t> </a:t>
            </a:r>
            <a:endParaRPr lang="en-GB" sz="2000" b="1" dirty="0">
              <a:solidFill>
                <a:srgbClr val="000099"/>
              </a:solidFill>
            </a:endParaRPr>
          </a:p>
        </p:txBody>
      </p:sp>
      <p:sp>
        <p:nvSpPr>
          <p:cNvPr id="2" name="TextBox 1"/>
          <p:cNvSpPr txBox="1"/>
          <p:nvPr/>
        </p:nvSpPr>
        <p:spPr>
          <a:xfrm>
            <a:off x="539552" y="1495526"/>
            <a:ext cx="6408712" cy="461665"/>
          </a:xfrm>
          <a:prstGeom prst="rect">
            <a:avLst/>
          </a:prstGeom>
          <a:noFill/>
        </p:spPr>
        <p:txBody>
          <a:bodyPr wrap="square" rtlCol="0">
            <a:spAutoFit/>
          </a:bodyPr>
          <a:lstStyle/>
          <a:p>
            <a:pPr>
              <a:defRPr/>
            </a:pPr>
            <a:r>
              <a:rPr lang="en-GB" sz="2400" b="1" dirty="0">
                <a:solidFill>
                  <a:srgbClr val="000099"/>
                </a:solidFill>
              </a:rPr>
              <a:t>Monitoring and evaluating impact</a:t>
            </a:r>
          </a:p>
        </p:txBody>
      </p:sp>
      <p:sp>
        <p:nvSpPr>
          <p:cNvPr id="60" name="TextBox 59"/>
          <p:cNvSpPr txBox="1"/>
          <p:nvPr/>
        </p:nvSpPr>
        <p:spPr>
          <a:xfrm>
            <a:off x="539552" y="4653136"/>
            <a:ext cx="6984776" cy="981423"/>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pPr>
              <a:lnSpc>
                <a:spcPct val="107000"/>
              </a:lnSpc>
              <a:spcAft>
                <a:spcPts val="800"/>
              </a:spcAft>
              <a:defRPr/>
            </a:pPr>
            <a:r>
              <a:rPr lang="en-GB" dirty="0">
                <a:ea typeface="Calibri" panose="020F0502020204030204" pitchFamily="34" charset="0"/>
                <a:cs typeface="Times New Roman" panose="02020603050405020304" pitchFamily="18" charset="0"/>
              </a:rPr>
              <a:t>Effective systems are used consistently to monitor and evaluate the impact of all learning experiences for learners’ progress and to bring about sustained improvement. </a:t>
            </a:r>
          </a:p>
        </p:txBody>
      </p:sp>
      <p:sp>
        <p:nvSpPr>
          <p:cNvPr id="65" name="TextBox 64"/>
          <p:cNvSpPr txBox="1"/>
          <p:nvPr/>
        </p:nvSpPr>
        <p:spPr>
          <a:xfrm>
            <a:off x="3203848" y="2708920"/>
            <a:ext cx="5382597" cy="685059"/>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pPr>
              <a:lnSpc>
                <a:spcPct val="107000"/>
              </a:lnSpc>
              <a:spcAft>
                <a:spcPts val="800"/>
              </a:spcAft>
            </a:pPr>
            <a:r>
              <a:rPr lang="en-GB" dirty="0">
                <a:solidFill>
                  <a:prstClr val="black"/>
                </a:solidFill>
                <a:ea typeface="Calibri" panose="020F0502020204030204" pitchFamily="34" charset="0"/>
                <a:cs typeface="Times New Roman" panose="02020603050405020304" pitchFamily="18" charset="0"/>
              </a:rPr>
              <a:t>Effective pedagogy is at the heart of the school and is the driving focus of leadership.</a:t>
            </a:r>
          </a:p>
        </p:txBody>
      </p:sp>
      <p:sp>
        <p:nvSpPr>
          <p:cNvPr id="3" name="Slide Number Placeholder 2"/>
          <p:cNvSpPr>
            <a:spLocks noGrp="1"/>
          </p:cNvSpPr>
          <p:nvPr>
            <p:ph type="sldNum" sz="quarter" idx="12"/>
          </p:nvPr>
        </p:nvSpPr>
        <p:spPr/>
        <p:txBody>
          <a:bodyPr/>
          <a:lstStyle/>
          <a:p>
            <a:pPr>
              <a:defRPr/>
            </a:pPr>
            <a:fld id="{C4009609-DC48-4DDF-96FA-41A39884BE33}" type="slidenum">
              <a:rPr lang="en-GB" smtClean="0">
                <a:solidFill>
                  <a:prstClr val="black">
                    <a:tint val="75000"/>
                  </a:prstClr>
                </a:solidFill>
              </a:rPr>
              <a:pPr>
                <a:defRPr/>
              </a:pPr>
              <a:t>110</a:t>
            </a:fld>
            <a:endParaRPr lang="en-GB">
              <a:solidFill>
                <a:prstClr val="black">
                  <a:tint val="75000"/>
                </a:prstClr>
              </a:solidFill>
            </a:endParaRPr>
          </a:p>
        </p:txBody>
      </p:sp>
      <p:sp>
        <p:nvSpPr>
          <p:cNvPr id="19" name="TextBox 18"/>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Formal leadership roles</a:t>
            </a:r>
          </a:p>
        </p:txBody>
      </p:sp>
      <p:grpSp>
        <p:nvGrpSpPr>
          <p:cNvPr id="20" name="Group 19"/>
          <p:cNvGrpSpPr/>
          <p:nvPr/>
        </p:nvGrpSpPr>
        <p:grpSpPr>
          <a:xfrm>
            <a:off x="7508758" y="5703160"/>
            <a:ext cx="1255195" cy="1251052"/>
            <a:chOff x="331287" y="5926768"/>
            <a:chExt cx="1255195" cy="1251052"/>
          </a:xfrm>
        </p:grpSpPr>
        <p:sp>
          <p:nvSpPr>
            <p:cNvPr id="21" name="Pie 20"/>
            <p:cNvSpPr/>
            <p:nvPr/>
          </p:nvSpPr>
          <p:spPr>
            <a:xfrm rot="3067954">
              <a:off x="331287" y="5928357"/>
              <a:ext cx="1249463" cy="1249463"/>
            </a:xfrm>
            <a:prstGeom prst="pie">
              <a:avLst>
                <a:gd name="adj1" fmla="val 9693839"/>
                <a:gd name="adj2" fmla="val 977021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2" name="Pie 21">
              <a:hlinkClick r:id="rId3" action="ppaction://hlinksldjump"/>
            </p:cNvPr>
            <p:cNvSpPr/>
            <p:nvPr/>
          </p:nvSpPr>
          <p:spPr>
            <a:xfrm rot="3067954">
              <a:off x="335341" y="5926769"/>
              <a:ext cx="1249463" cy="1249463"/>
            </a:xfrm>
            <a:prstGeom prst="pie">
              <a:avLst>
                <a:gd name="adj1" fmla="val 9681314"/>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3" name="Pie 22">
              <a:hlinkClick r:id="rId3" action="ppaction://hlinksldjump"/>
            </p:cNvPr>
            <p:cNvSpPr/>
            <p:nvPr/>
          </p:nvSpPr>
          <p:spPr>
            <a:xfrm rot="3067954">
              <a:off x="337019" y="5926768"/>
              <a:ext cx="1249463" cy="1249463"/>
            </a:xfrm>
            <a:prstGeom prst="pie">
              <a:avLst>
                <a:gd name="adj1" fmla="val 11956703"/>
                <a:gd name="adj2" fmla="val 141855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4" name="Pie 23">
              <a:hlinkClick r:id="rId3" action="ppaction://hlinksldjump"/>
            </p:cNvPr>
            <p:cNvSpPr/>
            <p:nvPr/>
          </p:nvSpPr>
          <p:spPr>
            <a:xfrm rot="3067954">
              <a:off x="335342" y="5926769"/>
              <a:ext cx="1249463" cy="1249463"/>
            </a:xfrm>
            <a:prstGeom prst="pie">
              <a:avLst>
                <a:gd name="adj1" fmla="val 14260476"/>
                <a:gd name="adj2" fmla="val 16396533"/>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Tree>
    <p:extLst>
      <p:ext uri="{BB962C8B-B14F-4D97-AF65-F5344CB8AC3E}">
        <p14:creationId xmlns:p14="http://schemas.microsoft.com/office/powerpoint/2010/main" val="198419681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bg>
      <p:bgPr>
        <a:solidFill>
          <a:srgbClr val="FEECEC"/>
        </a:solidFill>
        <a:effectLst/>
      </p:bgPr>
    </p:bg>
    <p:spTree>
      <p:nvGrpSpPr>
        <p:cNvPr id="1" name=""/>
        <p:cNvGrpSpPr/>
        <p:nvPr/>
      </p:nvGrpSpPr>
      <p:grpSpPr>
        <a:xfrm>
          <a:off x="0" y="0"/>
          <a:ext cx="0" cy="0"/>
          <a:chOff x="0" y="0"/>
          <a:chExt cx="0" cy="0"/>
        </a:xfrm>
      </p:grpSpPr>
      <p:sp>
        <p:nvSpPr>
          <p:cNvPr id="18" name="Shape 17"/>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707886"/>
          </a:xfrm>
          <a:prstGeom prst="rect">
            <a:avLst/>
          </a:prstGeom>
          <a:noFill/>
        </p:spPr>
        <p:txBody>
          <a:bodyPr wrap="square" rtlCol="0">
            <a:spAutoFit/>
          </a:bodyPr>
          <a:lstStyle/>
          <a:p>
            <a:pPr>
              <a:defRPr/>
            </a:pPr>
            <a:r>
              <a:rPr lang="en-GB" sz="2000" b="1" dirty="0">
                <a:solidFill>
                  <a:srgbClr val="000099"/>
                </a:solidFill>
              </a:rPr>
              <a:t>Pedagogy: Influencing learners… </a:t>
            </a:r>
            <a:r>
              <a:rPr lang="en-GB" sz="2000" b="1" dirty="0">
                <a:solidFill>
                  <a:srgbClr val="000099"/>
                </a:solidFill>
                <a:ea typeface="Calibri" panose="020F0502020204030204" pitchFamily="34" charset="0"/>
                <a:cs typeface="Times New Roman" panose="02020603050405020304" pitchFamily="18" charset="0"/>
              </a:rPr>
              <a:t>securing standards, well-being and progress</a:t>
            </a:r>
            <a:r>
              <a:rPr lang="en-GB" sz="2000" dirty="0">
                <a:solidFill>
                  <a:srgbClr val="000099"/>
                </a:solidFill>
                <a:ea typeface="Calibri" panose="020F0502020204030204" pitchFamily="34" charset="0"/>
                <a:cs typeface="Times New Roman" panose="02020603050405020304" pitchFamily="18" charset="0"/>
              </a:rPr>
              <a:t> </a:t>
            </a:r>
            <a:endParaRPr lang="en-GB" sz="2000" b="1" dirty="0">
              <a:solidFill>
                <a:srgbClr val="000099"/>
              </a:solidFill>
            </a:endParaRPr>
          </a:p>
        </p:txBody>
      </p:sp>
      <p:sp>
        <p:nvSpPr>
          <p:cNvPr id="2" name="TextBox 1"/>
          <p:cNvSpPr txBox="1"/>
          <p:nvPr/>
        </p:nvSpPr>
        <p:spPr>
          <a:xfrm>
            <a:off x="539552" y="1495526"/>
            <a:ext cx="3960440" cy="461665"/>
          </a:xfrm>
          <a:prstGeom prst="rect">
            <a:avLst/>
          </a:prstGeom>
          <a:noFill/>
        </p:spPr>
        <p:txBody>
          <a:bodyPr wrap="square" rtlCol="0">
            <a:spAutoFit/>
          </a:bodyPr>
          <a:lstStyle/>
          <a:p>
            <a:pPr>
              <a:defRPr/>
            </a:pPr>
            <a:r>
              <a:rPr lang="en-GB" sz="2400" b="1" dirty="0">
                <a:solidFill>
                  <a:srgbClr val="000099"/>
                </a:solidFill>
              </a:rPr>
              <a:t>Reporting on </a:t>
            </a:r>
            <a:r>
              <a:rPr lang="en-GB" sz="2400" b="1" dirty="0" smtClean="0">
                <a:solidFill>
                  <a:srgbClr val="000099"/>
                </a:solidFill>
              </a:rPr>
              <a:t>effectiveness</a:t>
            </a:r>
            <a:endParaRPr lang="en-GB" sz="2400" b="1" dirty="0">
              <a:solidFill>
                <a:srgbClr val="000099"/>
              </a:solidFill>
            </a:endParaRPr>
          </a:p>
        </p:txBody>
      </p:sp>
      <p:sp>
        <p:nvSpPr>
          <p:cNvPr id="60" name="TextBox 59"/>
          <p:cNvSpPr txBox="1"/>
          <p:nvPr/>
        </p:nvSpPr>
        <p:spPr>
          <a:xfrm>
            <a:off x="632140" y="4365104"/>
            <a:ext cx="6984776" cy="1200329"/>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pPr>
              <a:defRPr/>
            </a:pPr>
            <a:r>
              <a:rPr lang="en-GB" dirty="0">
                <a:solidFill>
                  <a:prstClr val="black"/>
                </a:solidFill>
                <a:ea typeface="Calibri" panose="020F0502020204030204" pitchFamily="34" charset="0"/>
                <a:cs typeface="Times New Roman" panose="02020603050405020304" pitchFamily="18" charset="0"/>
              </a:rPr>
              <a:t>Reporting of learner progress and well-being is effectively managed with the full range of responsible and external agencies and partners. Recommendations arising from reports are effectively communicated, implemented and addressed.</a:t>
            </a:r>
          </a:p>
        </p:txBody>
      </p:sp>
      <p:sp>
        <p:nvSpPr>
          <p:cNvPr id="65" name="TextBox 64"/>
          <p:cNvSpPr txBox="1"/>
          <p:nvPr/>
        </p:nvSpPr>
        <p:spPr>
          <a:xfrm>
            <a:off x="3121661" y="2575861"/>
            <a:ext cx="5382597" cy="1200329"/>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r>
              <a:rPr lang="en-GB" dirty="0">
                <a:solidFill>
                  <a:prstClr val="black"/>
                </a:solidFill>
                <a:ea typeface="Calibri" panose="020F0502020204030204" pitchFamily="34" charset="0"/>
                <a:cs typeface="Times New Roman" panose="02020603050405020304" pitchFamily="18" charset="0"/>
              </a:rPr>
              <a:t>Reporting on learning effectiveness is highly sophisticated with refinement constantly sought in the quest for improved learning outcomes. Learners are engaged strongly in the process.</a:t>
            </a:r>
          </a:p>
        </p:txBody>
      </p:sp>
      <p:sp>
        <p:nvSpPr>
          <p:cNvPr id="3" name="Slide Number Placeholder 2"/>
          <p:cNvSpPr>
            <a:spLocks noGrp="1"/>
          </p:cNvSpPr>
          <p:nvPr>
            <p:ph type="sldNum" sz="quarter" idx="12"/>
          </p:nvPr>
        </p:nvSpPr>
        <p:spPr/>
        <p:txBody>
          <a:bodyPr/>
          <a:lstStyle/>
          <a:p>
            <a:pPr>
              <a:defRPr/>
            </a:pPr>
            <a:fld id="{C4009609-DC48-4DDF-96FA-41A39884BE33}" type="slidenum">
              <a:rPr lang="en-GB" smtClean="0">
                <a:solidFill>
                  <a:prstClr val="black">
                    <a:tint val="75000"/>
                  </a:prstClr>
                </a:solidFill>
              </a:rPr>
              <a:pPr>
                <a:defRPr/>
              </a:pPr>
              <a:t>111</a:t>
            </a:fld>
            <a:endParaRPr lang="en-GB">
              <a:solidFill>
                <a:prstClr val="black">
                  <a:tint val="75000"/>
                </a:prstClr>
              </a:solidFill>
            </a:endParaRPr>
          </a:p>
        </p:txBody>
      </p:sp>
      <p:sp>
        <p:nvSpPr>
          <p:cNvPr id="20" name="TextBox 19"/>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Formal leadership roles</a:t>
            </a:r>
          </a:p>
        </p:txBody>
      </p:sp>
      <p:grpSp>
        <p:nvGrpSpPr>
          <p:cNvPr id="21" name="Group 20"/>
          <p:cNvGrpSpPr/>
          <p:nvPr/>
        </p:nvGrpSpPr>
        <p:grpSpPr>
          <a:xfrm>
            <a:off x="7508758" y="5703160"/>
            <a:ext cx="1255195" cy="1251052"/>
            <a:chOff x="331287" y="5926768"/>
            <a:chExt cx="1255195" cy="1251052"/>
          </a:xfrm>
        </p:grpSpPr>
        <p:sp>
          <p:nvSpPr>
            <p:cNvPr id="22" name="Pie 21"/>
            <p:cNvSpPr/>
            <p:nvPr/>
          </p:nvSpPr>
          <p:spPr>
            <a:xfrm rot="3067954">
              <a:off x="331287" y="5928357"/>
              <a:ext cx="1249463" cy="1249463"/>
            </a:xfrm>
            <a:prstGeom prst="pie">
              <a:avLst>
                <a:gd name="adj1" fmla="val 9693839"/>
                <a:gd name="adj2" fmla="val 977021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3" name="Pie 22">
              <a:hlinkClick r:id="rId3" action="ppaction://hlinksldjump"/>
            </p:cNvPr>
            <p:cNvSpPr/>
            <p:nvPr/>
          </p:nvSpPr>
          <p:spPr>
            <a:xfrm rot="3067954">
              <a:off x="335341" y="5926769"/>
              <a:ext cx="1249463" cy="1249463"/>
            </a:xfrm>
            <a:prstGeom prst="pie">
              <a:avLst>
                <a:gd name="adj1" fmla="val 9681314"/>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4" name="Pie 23">
              <a:hlinkClick r:id="rId3" action="ppaction://hlinksldjump"/>
            </p:cNvPr>
            <p:cNvSpPr/>
            <p:nvPr/>
          </p:nvSpPr>
          <p:spPr>
            <a:xfrm rot="3067954">
              <a:off x="337019" y="5926768"/>
              <a:ext cx="1249463" cy="1249463"/>
            </a:xfrm>
            <a:prstGeom prst="pie">
              <a:avLst>
                <a:gd name="adj1" fmla="val 11956703"/>
                <a:gd name="adj2" fmla="val 141855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5" name="Pie 24">
              <a:hlinkClick r:id="rId3" action="ppaction://hlinksldjump"/>
            </p:cNvPr>
            <p:cNvSpPr/>
            <p:nvPr/>
          </p:nvSpPr>
          <p:spPr>
            <a:xfrm rot="3067954">
              <a:off x="335342" y="5926769"/>
              <a:ext cx="1249463" cy="1249463"/>
            </a:xfrm>
            <a:prstGeom prst="pie">
              <a:avLst>
                <a:gd name="adj1" fmla="val 14260476"/>
                <a:gd name="adj2" fmla="val 16396533"/>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Tree>
    <p:extLst>
      <p:ext uri="{BB962C8B-B14F-4D97-AF65-F5344CB8AC3E}">
        <p14:creationId xmlns:p14="http://schemas.microsoft.com/office/powerpoint/2010/main" val="296665996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bg>
      <p:bgPr>
        <a:solidFill>
          <a:srgbClr val="FEECEC"/>
        </a:solidFill>
        <a:effectLst/>
      </p:bgPr>
    </p:bg>
    <p:spTree>
      <p:nvGrpSpPr>
        <p:cNvPr id="1" name=""/>
        <p:cNvGrpSpPr/>
        <p:nvPr/>
      </p:nvGrpSpPr>
      <p:grpSpPr>
        <a:xfrm>
          <a:off x="0" y="0"/>
          <a:ext cx="0" cy="0"/>
          <a:chOff x="0" y="0"/>
          <a:chExt cx="0" cy="0"/>
        </a:xfrm>
      </p:grpSpPr>
      <p:sp>
        <p:nvSpPr>
          <p:cNvPr id="7" name="Pie 6"/>
          <p:cNvSpPr/>
          <p:nvPr/>
        </p:nvSpPr>
        <p:spPr>
          <a:xfrm rot="13195740">
            <a:off x="-3023127" y="-15291"/>
            <a:ext cx="7469671" cy="6869891"/>
          </a:xfrm>
          <a:prstGeom prst="pie">
            <a:avLst>
              <a:gd name="adj1" fmla="val 7838001"/>
              <a:gd name="adj2" fmla="val 9508474"/>
            </a:avLst>
          </a:prstGeom>
          <a:gradFill flip="none" rotWithShape="1">
            <a:gsLst>
              <a:gs pos="32000">
                <a:schemeClr val="accent5">
                  <a:lumMod val="100000"/>
                </a:schemeClr>
              </a:gs>
              <a:gs pos="49000">
                <a:srgbClr val="21D6E0"/>
              </a:gs>
            </a:gsLst>
            <a:path path="circle">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black"/>
              </a:solidFill>
            </a:endParaRPr>
          </a:p>
        </p:txBody>
      </p:sp>
      <p:sp>
        <p:nvSpPr>
          <p:cNvPr id="13" name="TextBox 12"/>
          <p:cNvSpPr txBox="1"/>
          <p:nvPr/>
        </p:nvSpPr>
        <p:spPr>
          <a:xfrm>
            <a:off x="441684" y="578852"/>
            <a:ext cx="7780952" cy="523220"/>
          </a:xfrm>
          <a:prstGeom prst="rect">
            <a:avLst/>
          </a:prstGeom>
          <a:noFill/>
        </p:spPr>
        <p:txBody>
          <a:bodyPr wrap="square" rtlCol="0">
            <a:spAutoFit/>
          </a:bodyPr>
          <a:lstStyle/>
          <a:p>
            <a:pPr>
              <a:defRPr/>
            </a:pPr>
            <a:r>
              <a:rPr lang="en-GB" sz="2800" b="1" dirty="0">
                <a:solidFill>
                  <a:srgbClr val="000099"/>
                </a:solidFill>
              </a:rPr>
              <a:t>Collaboration</a:t>
            </a:r>
          </a:p>
        </p:txBody>
      </p:sp>
      <p:cxnSp>
        <p:nvCxnSpPr>
          <p:cNvPr id="12" name="Straight Connector 11"/>
          <p:cNvCxnSpPr/>
          <p:nvPr/>
        </p:nvCxnSpPr>
        <p:spPr>
          <a:xfrm flipV="1">
            <a:off x="737480" y="2357037"/>
            <a:ext cx="6430641" cy="1062619"/>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725430" y="2920272"/>
            <a:ext cx="6654882" cy="499382"/>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725430" y="3419654"/>
            <a:ext cx="6654882" cy="874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11708" y="3419654"/>
            <a:ext cx="6568968" cy="723898"/>
          </a:xfrm>
          <a:prstGeom prst="line">
            <a:avLst/>
          </a:prstGeom>
        </p:spPr>
        <p:style>
          <a:lnRef idx="1">
            <a:schemeClr val="accent1"/>
          </a:lnRef>
          <a:fillRef idx="0">
            <a:schemeClr val="accent1"/>
          </a:fillRef>
          <a:effectRef idx="0">
            <a:schemeClr val="accent1"/>
          </a:effectRef>
          <a:fontRef idx="minor">
            <a:schemeClr val="tx1"/>
          </a:fontRef>
        </p:style>
      </p:cxnSp>
      <p:sp>
        <p:nvSpPr>
          <p:cNvPr id="26" name="TextBox 25">
            <a:hlinkClick r:id="rId3" action="ppaction://hlinksldjump"/>
          </p:cNvPr>
          <p:cNvSpPr txBox="1"/>
          <p:nvPr/>
        </p:nvSpPr>
        <p:spPr>
          <a:xfrm rot="21419096">
            <a:off x="4470213" y="3071483"/>
            <a:ext cx="3344049" cy="357214"/>
          </a:xfrm>
          <a:prstGeom prst="rect">
            <a:avLst/>
          </a:prstGeom>
          <a:noFill/>
        </p:spPr>
        <p:txBody>
          <a:bodyPr wrap="square" rtlCol="0">
            <a:spAutoFit/>
          </a:bodyPr>
          <a:lstStyle/>
          <a:p>
            <a:pPr>
              <a:lnSpc>
                <a:spcPct val="115000"/>
              </a:lnSpc>
              <a:spcAft>
                <a:spcPts val="1000"/>
              </a:spcAft>
              <a:defRPr/>
            </a:pPr>
            <a:r>
              <a:rPr lang="en-GB" sz="1600" dirty="0">
                <a:solidFill>
                  <a:srgbClr val="000099"/>
                </a:solidFill>
                <a:latin typeface="Arial"/>
                <a:ea typeface="Calibri"/>
                <a:cs typeface="Times New Roman"/>
              </a:rPr>
              <a:t>Sustaining a collaborative culture</a:t>
            </a:r>
            <a:endParaRPr lang="en-GB" sz="1600" dirty="0">
              <a:solidFill>
                <a:srgbClr val="000099"/>
              </a:solidFill>
              <a:ea typeface="Calibri"/>
              <a:cs typeface="Times New Roman"/>
            </a:endParaRPr>
          </a:p>
        </p:txBody>
      </p:sp>
      <p:grpSp>
        <p:nvGrpSpPr>
          <p:cNvPr id="2" name="Group 1"/>
          <p:cNvGrpSpPr/>
          <p:nvPr/>
        </p:nvGrpSpPr>
        <p:grpSpPr>
          <a:xfrm rot="16035324">
            <a:off x="480105" y="4729908"/>
            <a:ext cx="1595296" cy="1591011"/>
            <a:chOff x="581131" y="4820623"/>
            <a:chExt cx="2192659" cy="2186770"/>
          </a:xfrm>
        </p:grpSpPr>
        <p:sp>
          <p:nvSpPr>
            <p:cNvPr id="32" name="Pie 31">
              <a:hlinkClick r:id="rId4" action="ppaction://hlinksldjump"/>
            </p:cNvPr>
            <p:cNvSpPr/>
            <p:nvPr/>
          </p:nvSpPr>
          <p:spPr>
            <a:xfrm rot="4351073">
              <a:off x="581131" y="4820623"/>
              <a:ext cx="2185043" cy="2185043"/>
            </a:xfrm>
            <a:prstGeom prst="pie">
              <a:avLst>
                <a:gd name="adj1" fmla="val 14023263"/>
                <a:gd name="adj2" fmla="val 1188211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black"/>
                </a:solidFill>
              </a:endParaRPr>
            </a:p>
          </p:txBody>
        </p:sp>
        <p:sp>
          <p:nvSpPr>
            <p:cNvPr id="33" name="Pie 32"/>
            <p:cNvSpPr/>
            <p:nvPr/>
          </p:nvSpPr>
          <p:spPr>
            <a:xfrm rot="4351073">
              <a:off x="588746" y="4820623"/>
              <a:ext cx="2185043" cy="2185043"/>
            </a:xfrm>
            <a:prstGeom prst="pie">
              <a:avLst>
                <a:gd name="adj1" fmla="val 11910026"/>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black"/>
                </a:solidFill>
              </a:endParaRPr>
            </a:p>
          </p:txBody>
        </p:sp>
        <p:sp>
          <p:nvSpPr>
            <p:cNvPr id="34" name="Pie 33">
              <a:hlinkClick r:id="rId4" action="ppaction://hlinksldjump"/>
            </p:cNvPr>
            <p:cNvSpPr/>
            <p:nvPr/>
          </p:nvSpPr>
          <p:spPr>
            <a:xfrm rot="4351073">
              <a:off x="581329" y="4822350"/>
              <a:ext cx="2185043" cy="2185043"/>
            </a:xfrm>
            <a:prstGeom prst="pie">
              <a:avLst>
                <a:gd name="adj1" fmla="val 11956703"/>
                <a:gd name="adj2" fmla="val 14185533"/>
              </a:avLst>
            </a:prstGeom>
            <a:solidFill>
              <a:srgbClr val="45A8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black"/>
                </a:solidFill>
              </a:endParaRPr>
            </a:p>
          </p:txBody>
        </p:sp>
        <p:sp>
          <p:nvSpPr>
            <p:cNvPr id="35" name="Pie 34"/>
            <p:cNvSpPr/>
            <p:nvPr/>
          </p:nvSpPr>
          <p:spPr>
            <a:xfrm rot="4351073">
              <a:off x="588747" y="4820623"/>
              <a:ext cx="2185043" cy="2185043"/>
            </a:xfrm>
            <a:prstGeom prst="pie">
              <a:avLst>
                <a:gd name="adj1" fmla="val 14260476"/>
                <a:gd name="adj2" fmla="val 1429002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black"/>
                </a:solidFill>
              </a:endParaRPr>
            </a:p>
          </p:txBody>
        </p:sp>
      </p:grpSp>
      <p:sp>
        <p:nvSpPr>
          <p:cNvPr id="36" name="TextBox 35">
            <a:hlinkClick r:id="rId5" action="ppaction://hlinksldjump"/>
          </p:cNvPr>
          <p:cNvSpPr txBox="1"/>
          <p:nvPr/>
        </p:nvSpPr>
        <p:spPr>
          <a:xfrm rot="237139">
            <a:off x="4466384" y="3613409"/>
            <a:ext cx="5030091" cy="357214"/>
          </a:xfrm>
          <a:prstGeom prst="rect">
            <a:avLst/>
          </a:prstGeom>
          <a:noFill/>
        </p:spPr>
        <p:txBody>
          <a:bodyPr wrap="square" rtlCol="0">
            <a:spAutoFit/>
          </a:bodyPr>
          <a:lstStyle/>
          <a:p>
            <a:pPr>
              <a:lnSpc>
                <a:spcPct val="115000"/>
              </a:lnSpc>
              <a:spcAft>
                <a:spcPts val="1000"/>
              </a:spcAft>
              <a:defRPr/>
            </a:pPr>
            <a:r>
              <a:rPr lang="en-GB" sz="1600" dirty="0">
                <a:solidFill>
                  <a:srgbClr val="0070C0"/>
                </a:solidFill>
                <a:latin typeface="Arial"/>
                <a:ea typeface="Calibri"/>
                <a:cs typeface="Times New Roman"/>
              </a:rPr>
              <a:t> </a:t>
            </a:r>
            <a:r>
              <a:rPr lang="en-GB" sz="1600" dirty="0">
                <a:solidFill>
                  <a:srgbClr val="000099"/>
                </a:solidFill>
                <a:latin typeface="Arial"/>
                <a:ea typeface="Calibri"/>
                <a:cs typeface="Times New Roman"/>
              </a:rPr>
              <a:t>Working productively with external agencies</a:t>
            </a:r>
            <a:endParaRPr lang="en-GB" sz="1600" dirty="0">
              <a:solidFill>
                <a:srgbClr val="000099"/>
              </a:solidFill>
              <a:ea typeface="Calibri"/>
              <a:cs typeface="Times New Roman"/>
            </a:endParaRPr>
          </a:p>
        </p:txBody>
      </p:sp>
      <p:cxnSp>
        <p:nvCxnSpPr>
          <p:cNvPr id="5" name="Straight Connector 4"/>
          <p:cNvCxnSpPr/>
          <p:nvPr/>
        </p:nvCxnSpPr>
        <p:spPr>
          <a:xfrm>
            <a:off x="737480" y="3419654"/>
            <a:ext cx="6482660" cy="1383806"/>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a:hlinkClick r:id="rId6" action="ppaction://hlinksldjump"/>
          </p:cNvPr>
          <p:cNvSpPr txBox="1"/>
          <p:nvPr/>
        </p:nvSpPr>
        <p:spPr>
          <a:xfrm rot="770851">
            <a:off x="4398049" y="4696545"/>
            <a:ext cx="3637259" cy="338554"/>
          </a:xfrm>
          <a:prstGeom prst="rect">
            <a:avLst/>
          </a:prstGeom>
          <a:noFill/>
        </p:spPr>
        <p:txBody>
          <a:bodyPr wrap="square" rtlCol="0">
            <a:spAutoFit/>
          </a:bodyPr>
          <a:lstStyle/>
          <a:p>
            <a:pPr>
              <a:defRPr/>
            </a:pPr>
            <a:r>
              <a:rPr lang="en-GB" sz="1600" dirty="0">
                <a:solidFill>
                  <a:srgbClr val="000099"/>
                </a:solidFill>
                <a:latin typeface="Arial" panose="020B0604020202020204" pitchFamily="34" charset="0"/>
                <a:cs typeface="Arial" panose="020B0604020202020204" pitchFamily="34" charset="0"/>
              </a:rPr>
              <a:t>Enabling continuous improvement</a:t>
            </a:r>
          </a:p>
        </p:txBody>
      </p:sp>
      <p:sp>
        <p:nvSpPr>
          <p:cNvPr id="37" name="TextBox 36">
            <a:hlinkClick r:id="rId7" action="ppaction://hlinksldjump"/>
          </p:cNvPr>
          <p:cNvSpPr txBox="1"/>
          <p:nvPr/>
        </p:nvSpPr>
        <p:spPr>
          <a:xfrm rot="21136160">
            <a:off x="4414768" y="2580329"/>
            <a:ext cx="3344049" cy="357214"/>
          </a:xfrm>
          <a:prstGeom prst="rect">
            <a:avLst/>
          </a:prstGeom>
          <a:noFill/>
        </p:spPr>
        <p:txBody>
          <a:bodyPr wrap="square" rtlCol="0">
            <a:spAutoFit/>
          </a:bodyPr>
          <a:lstStyle/>
          <a:p>
            <a:pPr>
              <a:lnSpc>
                <a:spcPct val="115000"/>
              </a:lnSpc>
              <a:spcAft>
                <a:spcPts val="1000"/>
              </a:spcAft>
              <a:defRPr/>
            </a:pPr>
            <a:r>
              <a:rPr lang="en-GB" sz="1600" dirty="0">
                <a:solidFill>
                  <a:srgbClr val="000099"/>
                </a:solidFill>
                <a:latin typeface="Arial"/>
                <a:ea typeface="Calibri"/>
                <a:cs typeface="Times New Roman"/>
              </a:rPr>
              <a:t>Seeking advice and support</a:t>
            </a:r>
            <a:endParaRPr lang="en-GB" sz="1600" dirty="0">
              <a:solidFill>
                <a:srgbClr val="000099"/>
              </a:solidFill>
              <a:ea typeface="Calibri"/>
              <a:cs typeface="Times New Roman"/>
            </a:endParaRPr>
          </a:p>
        </p:txBody>
      </p:sp>
      <p:sp>
        <p:nvSpPr>
          <p:cNvPr id="3" name="Slide Number Placeholder 2"/>
          <p:cNvSpPr>
            <a:spLocks noGrp="1"/>
          </p:cNvSpPr>
          <p:nvPr>
            <p:ph type="sldNum" sz="quarter" idx="12"/>
          </p:nvPr>
        </p:nvSpPr>
        <p:spPr>
          <a:xfrm>
            <a:off x="6866459" y="6380354"/>
            <a:ext cx="2133600" cy="365125"/>
          </a:xfrm>
        </p:spPr>
        <p:txBody>
          <a:bodyPr/>
          <a:lstStyle/>
          <a:p>
            <a:pPr>
              <a:defRPr/>
            </a:pPr>
            <a:fld id="{C4009609-DC48-4DDF-96FA-41A39884BE33}" type="slidenum">
              <a:rPr lang="en-GB" b="1" smtClean="0">
                <a:solidFill>
                  <a:prstClr val="black">
                    <a:tint val="75000"/>
                  </a:prstClr>
                </a:solidFill>
              </a:rPr>
              <a:pPr>
                <a:defRPr/>
              </a:pPr>
              <a:t>112</a:t>
            </a:fld>
            <a:endParaRPr lang="en-GB" b="1" dirty="0">
              <a:solidFill>
                <a:prstClr val="black">
                  <a:tint val="75000"/>
                </a:prstClr>
              </a:solidFill>
            </a:endParaRPr>
          </a:p>
        </p:txBody>
      </p:sp>
      <p:cxnSp>
        <p:nvCxnSpPr>
          <p:cNvPr id="6" name="Straight Connector 5"/>
          <p:cNvCxnSpPr>
            <a:cxnSpLocks/>
          </p:cNvCxnSpPr>
          <p:nvPr/>
        </p:nvCxnSpPr>
        <p:spPr>
          <a:xfrm>
            <a:off x="737480" y="3440481"/>
            <a:ext cx="6430641" cy="2148759"/>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a:hlinkClick r:id="rId8" action="ppaction://hlinksldjump"/>
          </p:cNvPr>
          <p:cNvSpPr txBox="1"/>
          <p:nvPr/>
        </p:nvSpPr>
        <p:spPr>
          <a:xfrm rot="608744">
            <a:off x="4538737" y="4231733"/>
            <a:ext cx="4611500" cy="338554"/>
          </a:xfrm>
          <a:prstGeom prst="rect">
            <a:avLst/>
          </a:prstGeom>
          <a:noFill/>
        </p:spPr>
        <p:txBody>
          <a:bodyPr wrap="square" rtlCol="0">
            <a:spAutoFit/>
          </a:bodyPr>
          <a:lstStyle/>
          <a:p>
            <a:r>
              <a:rPr lang="en-GB" sz="1600" dirty="0">
                <a:solidFill>
                  <a:srgbClr val="000099"/>
                </a:solidFill>
                <a:latin typeface="Arial" panose="020B0604020202020204" pitchFamily="34" charset="0"/>
                <a:cs typeface="Arial" panose="020B0604020202020204" pitchFamily="34" charset="0"/>
              </a:rPr>
              <a:t>Engaging with the widest school community</a:t>
            </a:r>
          </a:p>
        </p:txBody>
      </p:sp>
      <p:grpSp>
        <p:nvGrpSpPr>
          <p:cNvPr id="27" name="Group 26"/>
          <p:cNvGrpSpPr/>
          <p:nvPr/>
        </p:nvGrpSpPr>
        <p:grpSpPr>
          <a:xfrm>
            <a:off x="845976" y="1986727"/>
            <a:ext cx="3419989" cy="853435"/>
            <a:chOff x="1907704" y="1986727"/>
            <a:chExt cx="1894987" cy="853435"/>
          </a:xfrm>
        </p:grpSpPr>
        <p:sp>
          <p:nvSpPr>
            <p:cNvPr id="29" name="TextBox 28"/>
            <p:cNvSpPr txBox="1"/>
            <p:nvPr/>
          </p:nvSpPr>
          <p:spPr>
            <a:xfrm>
              <a:off x="1907704" y="2378497"/>
              <a:ext cx="796203" cy="461665"/>
            </a:xfrm>
            <a:prstGeom prst="rect">
              <a:avLst/>
            </a:prstGeom>
            <a:noFill/>
          </p:spPr>
          <p:txBody>
            <a:bodyPr wrap="square" rtlCol="0">
              <a:spAutoFit/>
            </a:bodyPr>
            <a:lstStyle/>
            <a:p>
              <a:r>
                <a:rPr lang="en-GB" sz="1200" b="1" dirty="0">
                  <a:solidFill>
                    <a:srgbClr val="000099"/>
                  </a:solidFill>
                </a:rPr>
                <a:t>New formal leadership role</a:t>
              </a:r>
            </a:p>
          </p:txBody>
        </p:sp>
        <p:sp>
          <p:nvSpPr>
            <p:cNvPr id="38" name="TextBox 37"/>
            <p:cNvSpPr txBox="1"/>
            <p:nvPr/>
          </p:nvSpPr>
          <p:spPr>
            <a:xfrm>
              <a:off x="3018934" y="1986727"/>
              <a:ext cx="783757" cy="646331"/>
            </a:xfrm>
            <a:prstGeom prst="rect">
              <a:avLst/>
            </a:prstGeom>
            <a:noFill/>
          </p:spPr>
          <p:txBody>
            <a:bodyPr wrap="square" rtlCol="0">
              <a:spAutoFit/>
            </a:bodyPr>
            <a:lstStyle/>
            <a:p>
              <a:r>
                <a:rPr lang="en-GB" sz="1200" b="1" dirty="0">
                  <a:solidFill>
                    <a:srgbClr val="000099"/>
                  </a:solidFill>
                </a:rPr>
                <a:t>Sustained highly effective leadership</a:t>
              </a:r>
            </a:p>
          </p:txBody>
        </p:sp>
      </p:grpSp>
      <p:sp>
        <p:nvSpPr>
          <p:cNvPr id="39" name="TextBox 38"/>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Formal leadership roles</a:t>
            </a:r>
          </a:p>
        </p:txBody>
      </p:sp>
      <p:grpSp>
        <p:nvGrpSpPr>
          <p:cNvPr id="40" name="Group 39"/>
          <p:cNvGrpSpPr/>
          <p:nvPr/>
        </p:nvGrpSpPr>
        <p:grpSpPr>
          <a:xfrm>
            <a:off x="8188754" y="5933694"/>
            <a:ext cx="582967" cy="591639"/>
            <a:chOff x="8188754" y="5933694"/>
            <a:chExt cx="582967" cy="591639"/>
          </a:xfrm>
        </p:grpSpPr>
        <p:sp>
          <p:nvSpPr>
            <p:cNvPr id="42" name="Freeform 6">
              <a:hlinkClick r:id="rId9" action="ppaction://hlinksldjump"/>
            </p:cNvPr>
            <p:cNvSpPr>
              <a:spLocks/>
            </p:cNvSpPr>
            <p:nvPr/>
          </p:nvSpPr>
          <p:spPr bwMode="auto">
            <a:xfrm>
              <a:off x="8222636" y="5933694"/>
              <a:ext cx="518407" cy="312586"/>
            </a:xfrm>
            <a:custGeom>
              <a:avLst/>
              <a:gdLst>
                <a:gd name="T0" fmla="*/ 3558 w 7173"/>
                <a:gd name="T1" fmla="*/ 4324 h 4324"/>
                <a:gd name="T2" fmla="*/ 7173 w 7173"/>
                <a:gd name="T3" fmla="*/ 3041 h 4324"/>
                <a:gd name="T4" fmla="*/ 2274 w 7173"/>
                <a:gd name="T5" fmla="*/ 708 h 4324"/>
                <a:gd name="T6" fmla="*/ 0 w 7173"/>
                <a:gd name="T7" fmla="*/ 2887 h 4324"/>
                <a:gd name="T8" fmla="*/ 3558 w 7173"/>
                <a:gd name="T9" fmla="*/ 4324 h 4324"/>
              </a:gdLst>
              <a:ahLst/>
              <a:cxnLst>
                <a:cxn ang="0">
                  <a:pos x="T0" y="T1"/>
                </a:cxn>
                <a:cxn ang="0">
                  <a:pos x="T2" y="T3"/>
                </a:cxn>
                <a:cxn ang="0">
                  <a:pos x="T4" y="T5"/>
                </a:cxn>
                <a:cxn ang="0">
                  <a:pos x="T6" y="T7"/>
                </a:cxn>
                <a:cxn ang="0">
                  <a:pos x="T8" y="T9"/>
                </a:cxn>
              </a:cxnLst>
              <a:rect l="0" t="0" r="r" b="b"/>
              <a:pathLst>
                <a:path w="7173" h="4324">
                  <a:moveTo>
                    <a:pt x="3558" y="4324"/>
                  </a:moveTo>
                  <a:lnTo>
                    <a:pt x="7173" y="3041"/>
                  </a:lnTo>
                  <a:cubicBezTo>
                    <a:pt x="6465" y="1044"/>
                    <a:pt x="4271" y="0"/>
                    <a:pt x="2274" y="708"/>
                  </a:cubicBezTo>
                  <a:cubicBezTo>
                    <a:pt x="1240" y="1076"/>
                    <a:pt x="412" y="1869"/>
                    <a:pt x="0" y="2887"/>
                  </a:cubicBezTo>
                  <a:lnTo>
                    <a:pt x="3558" y="4324"/>
                  </a:lnTo>
                  <a:close/>
                </a:path>
              </a:pathLst>
            </a:custGeom>
            <a:solidFill>
              <a:srgbClr val="4F81B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43" name="Freeform 7">
              <a:hlinkClick r:id="rId9" action="ppaction://hlinksldjump"/>
            </p:cNvPr>
            <p:cNvSpPr>
              <a:spLocks/>
            </p:cNvSpPr>
            <p:nvPr/>
          </p:nvSpPr>
          <p:spPr bwMode="auto">
            <a:xfrm>
              <a:off x="8479948" y="6153545"/>
              <a:ext cx="291773" cy="255156"/>
            </a:xfrm>
            <a:custGeom>
              <a:avLst/>
              <a:gdLst>
                <a:gd name="T0" fmla="*/ 0 w 4037"/>
                <a:gd name="T1" fmla="*/ 1283 h 3530"/>
                <a:gd name="T2" fmla="*/ 3110 w 4037"/>
                <a:gd name="T3" fmla="*/ 3530 h 3530"/>
                <a:gd name="T4" fmla="*/ 3616 w 4037"/>
                <a:gd name="T5" fmla="*/ 0 h 3530"/>
                <a:gd name="T6" fmla="*/ 0 w 4037"/>
                <a:gd name="T7" fmla="*/ 1283 h 3530"/>
              </a:gdLst>
              <a:ahLst/>
              <a:cxnLst>
                <a:cxn ang="0">
                  <a:pos x="T0" y="T1"/>
                </a:cxn>
                <a:cxn ang="0">
                  <a:pos x="T2" y="T3"/>
                </a:cxn>
                <a:cxn ang="0">
                  <a:pos x="T4" y="T5"/>
                </a:cxn>
                <a:cxn ang="0">
                  <a:pos x="T6" y="T7"/>
                </a:cxn>
              </a:cxnLst>
              <a:rect l="0" t="0" r="r" b="b"/>
              <a:pathLst>
                <a:path w="4037" h="3530">
                  <a:moveTo>
                    <a:pt x="0" y="1283"/>
                  </a:moveTo>
                  <a:lnTo>
                    <a:pt x="3110" y="3530"/>
                  </a:lnTo>
                  <a:cubicBezTo>
                    <a:pt x="3848" y="2508"/>
                    <a:pt x="4037" y="1189"/>
                    <a:pt x="3616" y="0"/>
                  </a:cubicBezTo>
                  <a:lnTo>
                    <a:pt x="0" y="1283"/>
                  </a:lnTo>
                  <a:close/>
                </a:path>
              </a:pathLst>
            </a:custGeom>
            <a:solidFill>
              <a:srgbClr val="C0504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44" name="Freeform 8">
              <a:hlinkClick r:id="rId9" action="ppaction://hlinksldjump"/>
            </p:cNvPr>
            <p:cNvSpPr>
              <a:spLocks/>
            </p:cNvSpPr>
            <p:nvPr/>
          </p:nvSpPr>
          <p:spPr bwMode="auto">
            <a:xfrm>
              <a:off x="8473572" y="6246280"/>
              <a:ext cx="230682" cy="279053"/>
            </a:xfrm>
            <a:custGeom>
              <a:avLst/>
              <a:gdLst>
                <a:gd name="T0" fmla="*/ 82 w 3192"/>
                <a:gd name="T1" fmla="*/ 0 h 3863"/>
                <a:gd name="T2" fmla="*/ 0 w 3192"/>
                <a:gd name="T3" fmla="*/ 3836 h 3863"/>
                <a:gd name="T4" fmla="*/ 3192 w 3192"/>
                <a:gd name="T5" fmla="*/ 2247 h 3863"/>
                <a:gd name="T6" fmla="*/ 82 w 3192"/>
                <a:gd name="T7" fmla="*/ 0 h 3863"/>
              </a:gdLst>
              <a:ahLst/>
              <a:cxnLst>
                <a:cxn ang="0">
                  <a:pos x="T0" y="T1"/>
                </a:cxn>
                <a:cxn ang="0">
                  <a:pos x="T2" y="T3"/>
                </a:cxn>
                <a:cxn ang="0">
                  <a:pos x="T4" y="T5"/>
                </a:cxn>
                <a:cxn ang="0">
                  <a:pos x="T6" y="T7"/>
                </a:cxn>
              </a:cxnLst>
              <a:rect l="0" t="0" r="r" b="b"/>
              <a:pathLst>
                <a:path w="3192" h="3863">
                  <a:moveTo>
                    <a:pt x="82" y="0"/>
                  </a:moveTo>
                  <a:lnTo>
                    <a:pt x="0" y="3836"/>
                  </a:lnTo>
                  <a:cubicBezTo>
                    <a:pt x="1261" y="3863"/>
                    <a:pt x="2454" y="3269"/>
                    <a:pt x="3192" y="2247"/>
                  </a:cubicBezTo>
                  <a:lnTo>
                    <a:pt x="82" y="0"/>
                  </a:lnTo>
                  <a:close/>
                </a:path>
              </a:pathLst>
            </a:custGeom>
            <a:solidFill>
              <a:srgbClr val="9BBB59"/>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45" name="Freeform 9">
              <a:hlinkClick r:id="rId9" action="ppaction://hlinksldjump"/>
            </p:cNvPr>
            <p:cNvSpPr>
              <a:spLocks/>
            </p:cNvSpPr>
            <p:nvPr/>
          </p:nvSpPr>
          <p:spPr bwMode="auto">
            <a:xfrm>
              <a:off x="8248496" y="6247086"/>
              <a:ext cx="231452" cy="277126"/>
            </a:xfrm>
            <a:custGeom>
              <a:avLst/>
              <a:gdLst>
                <a:gd name="T0" fmla="*/ 3203 w 3203"/>
                <a:gd name="T1" fmla="*/ 0 h 3836"/>
                <a:gd name="T2" fmla="*/ 0 w 3203"/>
                <a:gd name="T3" fmla="*/ 2111 h 3836"/>
                <a:gd name="T4" fmla="*/ 3121 w 3203"/>
                <a:gd name="T5" fmla="*/ 3836 h 3836"/>
                <a:gd name="T6" fmla="*/ 3203 w 3203"/>
                <a:gd name="T7" fmla="*/ 0 h 3836"/>
              </a:gdLst>
              <a:ahLst/>
              <a:cxnLst>
                <a:cxn ang="0">
                  <a:pos x="T0" y="T1"/>
                </a:cxn>
                <a:cxn ang="0">
                  <a:pos x="T2" y="T3"/>
                </a:cxn>
                <a:cxn ang="0">
                  <a:pos x="T4" y="T5"/>
                </a:cxn>
                <a:cxn ang="0">
                  <a:pos x="T6" y="T7"/>
                </a:cxn>
              </a:cxnLst>
              <a:rect l="0" t="0" r="r" b="b"/>
              <a:pathLst>
                <a:path w="3203" h="3836">
                  <a:moveTo>
                    <a:pt x="3203" y="0"/>
                  </a:moveTo>
                  <a:lnTo>
                    <a:pt x="0" y="2111"/>
                  </a:lnTo>
                  <a:cubicBezTo>
                    <a:pt x="694" y="3164"/>
                    <a:pt x="1860" y="3808"/>
                    <a:pt x="3121" y="3836"/>
                  </a:cubicBezTo>
                  <a:lnTo>
                    <a:pt x="3203" y="0"/>
                  </a:lnTo>
                  <a:close/>
                </a:path>
              </a:pathLst>
            </a:custGeom>
            <a:solidFill>
              <a:srgbClr val="8064A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46" name="Freeform 10">
              <a:hlinkClick r:id="rId9" action="ppaction://hlinksldjump"/>
            </p:cNvPr>
            <p:cNvSpPr>
              <a:spLocks/>
            </p:cNvSpPr>
            <p:nvPr/>
          </p:nvSpPr>
          <p:spPr bwMode="auto">
            <a:xfrm>
              <a:off x="8188754" y="6141920"/>
              <a:ext cx="291194" cy="256505"/>
            </a:xfrm>
            <a:custGeom>
              <a:avLst/>
              <a:gdLst>
                <a:gd name="T0" fmla="*/ 4030 w 4030"/>
                <a:gd name="T1" fmla="*/ 1438 h 3549"/>
                <a:gd name="T2" fmla="*/ 472 w 4030"/>
                <a:gd name="T3" fmla="*/ 0 h 3549"/>
                <a:gd name="T4" fmla="*/ 826 w 4030"/>
                <a:gd name="T5" fmla="*/ 3549 h 3549"/>
                <a:gd name="T6" fmla="*/ 4030 w 4030"/>
                <a:gd name="T7" fmla="*/ 1438 h 3549"/>
              </a:gdLst>
              <a:ahLst/>
              <a:cxnLst>
                <a:cxn ang="0">
                  <a:pos x="T0" y="T1"/>
                </a:cxn>
                <a:cxn ang="0">
                  <a:pos x="T2" y="T3"/>
                </a:cxn>
                <a:cxn ang="0">
                  <a:pos x="T4" y="T5"/>
                </a:cxn>
                <a:cxn ang="0">
                  <a:pos x="T6" y="T7"/>
                </a:cxn>
              </a:cxnLst>
              <a:rect l="0" t="0" r="r" b="b"/>
              <a:pathLst>
                <a:path w="4030" h="3549">
                  <a:moveTo>
                    <a:pt x="4030" y="1438"/>
                  </a:moveTo>
                  <a:lnTo>
                    <a:pt x="472" y="0"/>
                  </a:lnTo>
                  <a:cubicBezTo>
                    <a:pt x="0" y="1169"/>
                    <a:pt x="132" y="2496"/>
                    <a:pt x="826" y="3549"/>
                  </a:cubicBezTo>
                  <a:lnTo>
                    <a:pt x="4030" y="1438"/>
                  </a:lnTo>
                  <a:close/>
                </a:path>
              </a:pathLst>
            </a:custGeom>
            <a:solidFill>
              <a:srgbClr val="4BACC6"/>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grpSp>
      <p:sp>
        <p:nvSpPr>
          <p:cNvPr id="31" name="Rounded Rectangle 30">
            <a:hlinkClick r:id="rId10" action="ppaction://hlinksldjump"/>
          </p:cNvPr>
          <p:cNvSpPr/>
          <p:nvPr/>
        </p:nvSpPr>
        <p:spPr>
          <a:xfrm>
            <a:off x="6981429" y="6090574"/>
            <a:ext cx="951830" cy="3810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Teaching descriptors</a:t>
            </a:r>
          </a:p>
        </p:txBody>
      </p:sp>
    </p:spTree>
    <p:extLst>
      <p:ext uri="{BB962C8B-B14F-4D97-AF65-F5344CB8AC3E}">
        <p14:creationId xmlns:p14="http://schemas.microsoft.com/office/powerpoint/2010/main" val="3157177948"/>
      </p:ext>
    </p:extLst>
  </p:cSld>
  <p:clrMapOvr>
    <a:overrideClrMapping bg1="lt1" tx1="dk1" bg2="lt2" tx2="dk2" accent1="accent1" accent2="accent2" accent3="accent3" accent4="accent4" accent5="accent5" accent6="accent6" hlink="hlink" folHlink="folHlink"/>
  </p:clrMapOvr>
</p:sld>
</file>

<file path=ppt/slides/slide113.xml><?xml version="1.0" encoding="utf-8"?>
<p:sld xmlns:a="http://schemas.openxmlformats.org/drawingml/2006/main" xmlns:r="http://schemas.openxmlformats.org/officeDocument/2006/relationships" xmlns:p="http://schemas.openxmlformats.org/presentationml/2006/main">
  <p:cSld>
    <p:bg>
      <p:bgPr>
        <a:solidFill>
          <a:srgbClr val="FEECEC"/>
        </a:solidFill>
        <a:effectLst/>
      </p:bgPr>
    </p:bg>
    <p:spTree>
      <p:nvGrpSpPr>
        <p:cNvPr id="1" name=""/>
        <p:cNvGrpSpPr/>
        <p:nvPr/>
      </p:nvGrpSpPr>
      <p:grpSpPr>
        <a:xfrm>
          <a:off x="0" y="0"/>
          <a:ext cx="0" cy="0"/>
          <a:chOff x="0" y="0"/>
          <a:chExt cx="0" cy="0"/>
        </a:xfrm>
      </p:grpSpPr>
      <p:sp>
        <p:nvSpPr>
          <p:cNvPr id="17" name="Shape 16"/>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400110"/>
          </a:xfrm>
          <a:prstGeom prst="rect">
            <a:avLst/>
          </a:prstGeom>
          <a:noFill/>
        </p:spPr>
        <p:txBody>
          <a:bodyPr wrap="square" rtlCol="0">
            <a:spAutoFit/>
          </a:bodyPr>
          <a:lstStyle/>
          <a:p>
            <a:r>
              <a:rPr lang="en-GB" sz="2000" b="1" dirty="0">
                <a:solidFill>
                  <a:srgbClr val="000099"/>
                </a:solidFill>
              </a:rPr>
              <a:t>Collaboration</a:t>
            </a:r>
          </a:p>
        </p:txBody>
      </p:sp>
      <p:sp>
        <p:nvSpPr>
          <p:cNvPr id="2" name="TextBox 1"/>
          <p:cNvSpPr txBox="1"/>
          <p:nvPr/>
        </p:nvSpPr>
        <p:spPr>
          <a:xfrm>
            <a:off x="473350" y="1776115"/>
            <a:ext cx="5637819" cy="461665"/>
          </a:xfrm>
          <a:prstGeom prst="rect">
            <a:avLst/>
          </a:prstGeom>
          <a:noFill/>
        </p:spPr>
        <p:txBody>
          <a:bodyPr wrap="square" rtlCol="0">
            <a:spAutoFit/>
          </a:bodyPr>
          <a:lstStyle/>
          <a:p>
            <a:r>
              <a:rPr lang="en-GB" sz="2400" b="1" dirty="0">
                <a:solidFill>
                  <a:srgbClr val="000099"/>
                </a:solidFill>
              </a:rPr>
              <a:t>Seeking advice and support</a:t>
            </a:r>
          </a:p>
        </p:txBody>
      </p:sp>
      <p:sp>
        <p:nvSpPr>
          <p:cNvPr id="60" name="TextBox 59"/>
          <p:cNvSpPr txBox="1"/>
          <p:nvPr/>
        </p:nvSpPr>
        <p:spPr>
          <a:xfrm>
            <a:off x="539552" y="4941168"/>
            <a:ext cx="6984776" cy="923330"/>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r>
              <a:rPr lang="en-GB" dirty="0">
                <a:solidFill>
                  <a:prstClr val="black"/>
                </a:solidFill>
                <a:ea typeface="Calibri" panose="020F0502020204030204" pitchFamily="34" charset="0"/>
                <a:cs typeface="Times New Roman" panose="02020603050405020304" pitchFamily="18" charset="0"/>
              </a:rPr>
              <a:t>Leadership’s own and school professional challenges are recognised, accepted, articulated and addressed through formal and structured collaboration.</a:t>
            </a:r>
          </a:p>
        </p:txBody>
      </p:sp>
      <p:sp>
        <p:nvSpPr>
          <p:cNvPr id="65" name="TextBox 64"/>
          <p:cNvSpPr txBox="1"/>
          <p:nvPr/>
        </p:nvSpPr>
        <p:spPr>
          <a:xfrm>
            <a:off x="3134968" y="2708920"/>
            <a:ext cx="5382597" cy="923330"/>
          </a:xfrm>
          <a:prstGeom prst="rect">
            <a:avLst/>
          </a:prstGeom>
          <a:solidFill>
            <a:schemeClr val="accent5">
              <a:lumMod val="40000"/>
              <a:lumOff val="6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r>
              <a:rPr lang="en-GB" dirty="0">
                <a:solidFill>
                  <a:prstClr val="black"/>
                </a:solidFill>
                <a:ea typeface="Calibri" panose="020F0502020204030204" pitchFamily="34" charset="0"/>
                <a:cs typeface="Times New Roman" panose="02020603050405020304" pitchFamily="18" charset="0"/>
              </a:rPr>
              <a:t>Confident leadership represents all schools in positive collaboration or negotiation with interest groups to the benefit of learners across the education community. </a:t>
            </a:r>
          </a:p>
        </p:txBody>
      </p:sp>
      <p:grpSp>
        <p:nvGrpSpPr>
          <p:cNvPr id="11" name="Group 10"/>
          <p:cNvGrpSpPr/>
          <p:nvPr/>
        </p:nvGrpSpPr>
        <p:grpSpPr>
          <a:xfrm rot="16035324">
            <a:off x="7827118" y="5931593"/>
            <a:ext cx="675567" cy="673752"/>
            <a:chOff x="581131" y="4820623"/>
            <a:chExt cx="2192659" cy="2186770"/>
          </a:xfrm>
        </p:grpSpPr>
        <p:sp>
          <p:nvSpPr>
            <p:cNvPr id="12" name="Pie 11">
              <a:hlinkClick r:id="rId3" action="ppaction://hlinksldjump"/>
            </p:cNvPr>
            <p:cNvSpPr/>
            <p:nvPr/>
          </p:nvSpPr>
          <p:spPr>
            <a:xfrm rot="4351073">
              <a:off x="581131" y="4820623"/>
              <a:ext cx="2185043" cy="2185043"/>
            </a:xfrm>
            <a:prstGeom prst="pie">
              <a:avLst>
                <a:gd name="adj1" fmla="val 14023263"/>
                <a:gd name="adj2" fmla="val 1188211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3" name="Pie 12"/>
            <p:cNvSpPr/>
            <p:nvPr/>
          </p:nvSpPr>
          <p:spPr>
            <a:xfrm rot="4351073">
              <a:off x="588746" y="4820623"/>
              <a:ext cx="2185043" cy="2185043"/>
            </a:xfrm>
            <a:prstGeom prst="pie">
              <a:avLst>
                <a:gd name="adj1" fmla="val 11910026"/>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4" name="Pie 13">
              <a:hlinkClick r:id="rId3" action="ppaction://hlinksldjump"/>
            </p:cNvPr>
            <p:cNvSpPr/>
            <p:nvPr/>
          </p:nvSpPr>
          <p:spPr>
            <a:xfrm rot="4351073">
              <a:off x="581329" y="4822350"/>
              <a:ext cx="2185043" cy="2185043"/>
            </a:xfrm>
            <a:prstGeom prst="pie">
              <a:avLst>
                <a:gd name="adj1" fmla="val 11956703"/>
                <a:gd name="adj2" fmla="val 14185533"/>
              </a:avLst>
            </a:prstGeom>
            <a:solidFill>
              <a:srgbClr val="45A8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5" name="Pie 14"/>
            <p:cNvSpPr/>
            <p:nvPr/>
          </p:nvSpPr>
          <p:spPr>
            <a:xfrm rot="4351073">
              <a:off x="588747" y="4820623"/>
              <a:ext cx="2185043" cy="2185043"/>
            </a:xfrm>
            <a:prstGeom prst="pie">
              <a:avLst>
                <a:gd name="adj1" fmla="val 14260476"/>
                <a:gd name="adj2" fmla="val 1429002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
        <p:nvSpPr>
          <p:cNvPr id="3" name="Slide Number Placeholder 2"/>
          <p:cNvSpPr>
            <a:spLocks noGrp="1"/>
          </p:cNvSpPr>
          <p:nvPr>
            <p:ph type="sldNum" sz="quarter" idx="12"/>
          </p:nvPr>
        </p:nvSpPr>
        <p:spPr/>
        <p:txBody>
          <a:bodyPr/>
          <a:lstStyle/>
          <a:p>
            <a:fld id="{C4009609-DC48-4DDF-96FA-41A39884BE33}" type="slidenum">
              <a:rPr lang="en-GB" smtClean="0">
                <a:solidFill>
                  <a:prstClr val="black">
                    <a:tint val="75000"/>
                  </a:prstClr>
                </a:solidFill>
              </a:rPr>
              <a:pPr/>
              <a:t>113</a:t>
            </a:fld>
            <a:endParaRPr lang="en-GB">
              <a:solidFill>
                <a:prstClr val="black">
                  <a:tint val="75000"/>
                </a:prstClr>
              </a:solidFill>
            </a:endParaRPr>
          </a:p>
        </p:txBody>
      </p:sp>
      <p:sp>
        <p:nvSpPr>
          <p:cNvPr id="18" name="TextBox 17"/>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Formal leadership roles</a:t>
            </a:r>
          </a:p>
        </p:txBody>
      </p:sp>
    </p:spTree>
    <p:extLst>
      <p:ext uri="{BB962C8B-B14F-4D97-AF65-F5344CB8AC3E}">
        <p14:creationId xmlns:p14="http://schemas.microsoft.com/office/powerpoint/2010/main" val="4038858482"/>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bg>
      <p:bgPr>
        <a:solidFill>
          <a:srgbClr val="FEECEC"/>
        </a:solidFill>
        <a:effectLst/>
      </p:bgPr>
    </p:bg>
    <p:spTree>
      <p:nvGrpSpPr>
        <p:cNvPr id="1" name=""/>
        <p:cNvGrpSpPr/>
        <p:nvPr/>
      </p:nvGrpSpPr>
      <p:grpSpPr>
        <a:xfrm>
          <a:off x="0" y="0"/>
          <a:ext cx="0" cy="0"/>
          <a:chOff x="0" y="0"/>
          <a:chExt cx="0" cy="0"/>
        </a:xfrm>
      </p:grpSpPr>
      <p:sp>
        <p:nvSpPr>
          <p:cNvPr id="17" name="Shape 16"/>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400110"/>
          </a:xfrm>
          <a:prstGeom prst="rect">
            <a:avLst/>
          </a:prstGeom>
          <a:noFill/>
        </p:spPr>
        <p:txBody>
          <a:bodyPr wrap="square" rtlCol="0">
            <a:spAutoFit/>
          </a:bodyPr>
          <a:lstStyle/>
          <a:p>
            <a:pPr>
              <a:defRPr/>
            </a:pPr>
            <a:r>
              <a:rPr lang="en-GB" sz="2000" b="1" dirty="0">
                <a:solidFill>
                  <a:srgbClr val="000099"/>
                </a:solidFill>
              </a:rPr>
              <a:t>Collaboration</a:t>
            </a:r>
          </a:p>
        </p:txBody>
      </p:sp>
      <p:sp>
        <p:nvSpPr>
          <p:cNvPr id="2" name="TextBox 1"/>
          <p:cNvSpPr txBox="1"/>
          <p:nvPr/>
        </p:nvSpPr>
        <p:spPr>
          <a:xfrm>
            <a:off x="473350" y="1776115"/>
            <a:ext cx="5637819" cy="461665"/>
          </a:xfrm>
          <a:prstGeom prst="rect">
            <a:avLst/>
          </a:prstGeom>
          <a:noFill/>
        </p:spPr>
        <p:txBody>
          <a:bodyPr wrap="square" rtlCol="0">
            <a:spAutoFit/>
          </a:bodyPr>
          <a:lstStyle/>
          <a:p>
            <a:pPr>
              <a:defRPr/>
            </a:pPr>
            <a:r>
              <a:rPr lang="en-GB" sz="2400" b="1" dirty="0">
                <a:solidFill>
                  <a:srgbClr val="000099"/>
                </a:solidFill>
              </a:rPr>
              <a:t>Sustaining a collaborative culture</a:t>
            </a:r>
          </a:p>
        </p:txBody>
      </p:sp>
      <p:sp>
        <p:nvSpPr>
          <p:cNvPr id="60" name="TextBox 59"/>
          <p:cNvSpPr txBox="1"/>
          <p:nvPr/>
        </p:nvSpPr>
        <p:spPr>
          <a:xfrm>
            <a:off x="532104" y="4437112"/>
            <a:ext cx="6984776" cy="685059"/>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pPr>
              <a:lnSpc>
                <a:spcPct val="107000"/>
              </a:lnSpc>
              <a:spcAft>
                <a:spcPts val="800"/>
              </a:spcAft>
            </a:pPr>
            <a:r>
              <a:rPr lang="en-GB" dirty="0">
                <a:solidFill>
                  <a:prstClr val="black"/>
                </a:solidFill>
                <a:ea typeface="Calibri" panose="020F0502020204030204" pitchFamily="34" charset="0"/>
                <a:cs typeface="Times New Roman" panose="02020603050405020304" pitchFamily="18" charset="0"/>
              </a:rPr>
              <a:t>High levels of sustained professional practice embody support for emerging skills and qualities in others and benefit learners. </a:t>
            </a:r>
          </a:p>
        </p:txBody>
      </p:sp>
      <p:sp>
        <p:nvSpPr>
          <p:cNvPr id="65" name="TextBox 64"/>
          <p:cNvSpPr txBox="1"/>
          <p:nvPr/>
        </p:nvSpPr>
        <p:spPr>
          <a:xfrm>
            <a:off x="3203848" y="2708920"/>
            <a:ext cx="5382597" cy="1277786"/>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pPr>
              <a:lnSpc>
                <a:spcPct val="107000"/>
              </a:lnSpc>
              <a:spcAft>
                <a:spcPts val="800"/>
              </a:spcAft>
            </a:pPr>
            <a:r>
              <a:rPr lang="en-GB" dirty="0">
                <a:ea typeface="Calibri" panose="020F0502020204030204" pitchFamily="34" charset="0"/>
                <a:cs typeface="Times New Roman" panose="02020603050405020304" pitchFamily="18" charset="0"/>
              </a:rPr>
              <a:t>Partner schools, departments and individuals within schools benefit mutually from an imaginative range of sustained high quality and flexible support to develop professional practice.</a:t>
            </a:r>
          </a:p>
        </p:txBody>
      </p:sp>
      <p:sp>
        <p:nvSpPr>
          <p:cNvPr id="3" name="Slide Number Placeholder 2"/>
          <p:cNvSpPr>
            <a:spLocks noGrp="1"/>
          </p:cNvSpPr>
          <p:nvPr>
            <p:ph type="sldNum" sz="quarter" idx="12"/>
          </p:nvPr>
        </p:nvSpPr>
        <p:spPr/>
        <p:txBody>
          <a:bodyPr/>
          <a:lstStyle/>
          <a:p>
            <a:pPr>
              <a:defRPr/>
            </a:pPr>
            <a:fld id="{C4009609-DC48-4DDF-96FA-41A39884BE33}" type="slidenum">
              <a:rPr lang="en-GB" smtClean="0">
                <a:solidFill>
                  <a:prstClr val="black">
                    <a:tint val="75000"/>
                  </a:prstClr>
                </a:solidFill>
              </a:rPr>
              <a:pPr>
                <a:defRPr/>
              </a:pPr>
              <a:t>114</a:t>
            </a:fld>
            <a:endParaRPr lang="en-GB">
              <a:solidFill>
                <a:prstClr val="black">
                  <a:tint val="75000"/>
                </a:prstClr>
              </a:solidFill>
            </a:endParaRPr>
          </a:p>
        </p:txBody>
      </p:sp>
      <p:sp>
        <p:nvSpPr>
          <p:cNvPr id="18" name="TextBox 17"/>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Formal leadership roles</a:t>
            </a:r>
          </a:p>
        </p:txBody>
      </p:sp>
      <p:grpSp>
        <p:nvGrpSpPr>
          <p:cNvPr id="19" name="Group 18"/>
          <p:cNvGrpSpPr/>
          <p:nvPr/>
        </p:nvGrpSpPr>
        <p:grpSpPr>
          <a:xfrm rot="16035324">
            <a:off x="7827118" y="5931593"/>
            <a:ext cx="675567" cy="673752"/>
            <a:chOff x="581131" y="4820623"/>
            <a:chExt cx="2192659" cy="2186770"/>
          </a:xfrm>
        </p:grpSpPr>
        <p:sp>
          <p:nvSpPr>
            <p:cNvPr id="20" name="Pie 19">
              <a:hlinkClick r:id="rId3" action="ppaction://hlinksldjump"/>
            </p:cNvPr>
            <p:cNvSpPr/>
            <p:nvPr/>
          </p:nvSpPr>
          <p:spPr>
            <a:xfrm rot="4351073">
              <a:off x="581131" y="4820623"/>
              <a:ext cx="2185043" cy="2185043"/>
            </a:xfrm>
            <a:prstGeom prst="pie">
              <a:avLst>
                <a:gd name="adj1" fmla="val 14023263"/>
                <a:gd name="adj2" fmla="val 1188211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1" name="Pie 20"/>
            <p:cNvSpPr/>
            <p:nvPr/>
          </p:nvSpPr>
          <p:spPr>
            <a:xfrm rot="4351073">
              <a:off x="588746" y="4820623"/>
              <a:ext cx="2185043" cy="2185043"/>
            </a:xfrm>
            <a:prstGeom prst="pie">
              <a:avLst>
                <a:gd name="adj1" fmla="val 11910026"/>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2" name="Pie 21">
              <a:hlinkClick r:id="rId3" action="ppaction://hlinksldjump"/>
            </p:cNvPr>
            <p:cNvSpPr/>
            <p:nvPr/>
          </p:nvSpPr>
          <p:spPr>
            <a:xfrm rot="4351073">
              <a:off x="581329" y="4822350"/>
              <a:ext cx="2185043" cy="2185043"/>
            </a:xfrm>
            <a:prstGeom prst="pie">
              <a:avLst>
                <a:gd name="adj1" fmla="val 11956703"/>
                <a:gd name="adj2" fmla="val 14185533"/>
              </a:avLst>
            </a:prstGeom>
            <a:solidFill>
              <a:srgbClr val="45A8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3" name="Pie 22"/>
            <p:cNvSpPr/>
            <p:nvPr/>
          </p:nvSpPr>
          <p:spPr>
            <a:xfrm rot="4351073">
              <a:off x="588747" y="4820623"/>
              <a:ext cx="2185043" cy="2185043"/>
            </a:xfrm>
            <a:prstGeom prst="pie">
              <a:avLst>
                <a:gd name="adj1" fmla="val 14260476"/>
                <a:gd name="adj2" fmla="val 1429002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Tree>
    <p:extLst>
      <p:ext uri="{BB962C8B-B14F-4D97-AF65-F5344CB8AC3E}">
        <p14:creationId xmlns:p14="http://schemas.microsoft.com/office/powerpoint/2010/main" val="2317334389"/>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bg>
      <p:bgPr>
        <a:solidFill>
          <a:srgbClr val="FEECEC"/>
        </a:solidFill>
        <a:effectLst/>
      </p:bgPr>
    </p:bg>
    <p:spTree>
      <p:nvGrpSpPr>
        <p:cNvPr id="1" name=""/>
        <p:cNvGrpSpPr/>
        <p:nvPr/>
      </p:nvGrpSpPr>
      <p:grpSpPr>
        <a:xfrm>
          <a:off x="0" y="0"/>
          <a:ext cx="0" cy="0"/>
          <a:chOff x="0" y="0"/>
          <a:chExt cx="0" cy="0"/>
        </a:xfrm>
      </p:grpSpPr>
      <p:sp>
        <p:nvSpPr>
          <p:cNvPr id="17" name="Shape 16"/>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400110"/>
          </a:xfrm>
          <a:prstGeom prst="rect">
            <a:avLst/>
          </a:prstGeom>
          <a:noFill/>
        </p:spPr>
        <p:txBody>
          <a:bodyPr wrap="square" rtlCol="0">
            <a:spAutoFit/>
          </a:bodyPr>
          <a:lstStyle/>
          <a:p>
            <a:pPr>
              <a:defRPr/>
            </a:pPr>
            <a:r>
              <a:rPr lang="en-GB" sz="2000" b="1" dirty="0">
                <a:solidFill>
                  <a:srgbClr val="000099"/>
                </a:solidFill>
              </a:rPr>
              <a:t>Collaboration</a:t>
            </a:r>
          </a:p>
        </p:txBody>
      </p:sp>
      <p:sp>
        <p:nvSpPr>
          <p:cNvPr id="2" name="TextBox 1"/>
          <p:cNvSpPr txBox="1"/>
          <p:nvPr/>
        </p:nvSpPr>
        <p:spPr>
          <a:xfrm>
            <a:off x="473350" y="1776115"/>
            <a:ext cx="6042866" cy="830997"/>
          </a:xfrm>
          <a:prstGeom prst="rect">
            <a:avLst/>
          </a:prstGeom>
          <a:noFill/>
        </p:spPr>
        <p:txBody>
          <a:bodyPr wrap="square" rtlCol="0">
            <a:spAutoFit/>
          </a:bodyPr>
          <a:lstStyle/>
          <a:p>
            <a:pPr>
              <a:defRPr/>
            </a:pPr>
            <a:r>
              <a:rPr lang="en-GB" sz="2400" b="1" dirty="0">
                <a:solidFill>
                  <a:srgbClr val="000099"/>
                </a:solidFill>
              </a:rPr>
              <a:t>Working productively with </a:t>
            </a:r>
          </a:p>
          <a:p>
            <a:pPr>
              <a:defRPr/>
            </a:pPr>
            <a:r>
              <a:rPr lang="en-GB" sz="2400" b="1" dirty="0">
                <a:solidFill>
                  <a:srgbClr val="000099"/>
                </a:solidFill>
              </a:rPr>
              <a:t>external agencies</a:t>
            </a:r>
          </a:p>
        </p:txBody>
      </p:sp>
      <p:sp>
        <p:nvSpPr>
          <p:cNvPr id="60" name="TextBox 59"/>
          <p:cNvSpPr txBox="1"/>
          <p:nvPr/>
        </p:nvSpPr>
        <p:spPr>
          <a:xfrm>
            <a:off x="539552" y="4941168"/>
            <a:ext cx="6984776" cy="646331"/>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pPr>
              <a:defRPr/>
            </a:pPr>
            <a:r>
              <a:rPr lang="en-GB" dirty="0">
                <a:solidFill>
                  <a:prstClr val="black"/>
                </a:solidFill>
              </a:rPr>
              <a:t>Opportunities are taken to enable and support colleagues in working with external agencies to the benefit of learners.</a:t>
            </a:r>
          </a:p>
        </p:txBody>
      </p:sp>
      <p:sp>
        <p:nvSpPr>
          <p:cNvPr id="65" name="TextBox 64"/>
          <p:cNvSpPr txBox="1"/>
          <p:nvPr/>
        </p:nvSpPr>
        <p:spPr>
          <a:xfrm>
            <a:off x="3134968" y="2708920"/>
            <a:ext cx="5382597" cy="1477328"/>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r>
              <a:rPr lang="en-GB" dirty="0">
                <a:solidFill>
                  <a:prstClr val="black"/>
                </a:solidFill>
                <a:ea typeface="Calibri" panose="020F0502020204030204" pitchFamily="34" charset="0"/>
                <a:cs typeface="Times New Roman" panose="02020603050405020304" pitchFamily="18" charset="0"/>
              </a:rPr>
              <a:t>Leadership actively promotes and facilitates purposeful and worthwhile collaboration with employers, business, government and other educational professionals both in routine aspects of learning organisation and in innovative approaches.</a:t>
            </a:r>
            <a:endParaRPr lang="en-GB" dirty="0">
              <a:solidFill>
                <a:prstClr val="black"/>
              </a:solidFill>
            </a:endParaRPr>
          </a:p>
        </p:txBody>
      </p:sp>
      <p:sp>
        <p:nvSpPr>
          <p:cNvPr id="3" name="Slide Number Placeholder 2"/>
          <p:cNvSpPr>
            <a:spLocks noGrp="1"/>
          </p:cNvSpPr>
          <p:nvPr>
            <p:ph type="sldNum" sz="quarter" idx="12"/>
          </p:nvPr>
        </p:nvSpPr>
        <p:spPr/>
        <p:txBody>
          <a:bodyPr/>
          <a:lstStyle/>
          <a:p>
            <a:pPr>
              <a:defRPr/>
            </a:pPr>
            <a:fld id="{C4009609-DC48-4DDF-96FA-41A39884BE33}" type="slidenum">
              <a:rPr lang="en-GB" smtClean="0">
                <a:solidFill>
                  <a:prstClr val="black">
                    <a:tint val="75000"/>
                  </a:prstClr>
                </a:solidFill>
              </a:rPr>
              <a:pPr>
                <a:defRPr/>
              </a:pPr>
              <a:t>115</a:t>
            </a:fld>
            <a:endParaRPr lang="en-GB">
              <a:solidFill>
                <a:prstClr val="black">
                  <a:tint val="75000"/>
                </a:prstClr>
              </a:solidFill>
            </a:endParaRPr>
          </a:p>
        </p:txBody>
      </p:sp>
      <p:sp>
        <p:nvSpPr>
          <p:cNvPr id="18" name="TextBox 17"/>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Formal leadership roles</a:t>
            </a:r>
          </a:p>
        </p:txBody>
      </p:sp>
      <p:grpSp>
        <p:nvGrpSpPr>
          <p:cNvPr id="19" name="Group 18"/>
          <p:cNvGrpSpPr/>
          <p:nvPr/>
        </p:nvGrpSpPr>
        <p:grpSpPr>
          <a:xfrm rot="16035324">
            <a:off x="7827118" y="5931593"/>
            <a:ext cx="675567" cy="673752"/>
            <a:chOff x="581131" y="4820623"/>
            <a:chExt cx="2192659" cy="2186770"/>
          </a:xfrm>
        </p:grpSpPr>
        <p:sp>
          <p:nvSpPr>
            <p:cNvPr id="20" name="Pie 19">
              <a:hlinkClick r:id="rId3" action="ppaction://hlinksldjump"/>
            </p:cNvPr>
            <p:cNvSpPr/>
            <p:nvPr/>
          </p:nvSpPr>
          <p:spPr>
            <a:xfrm rot="4351073">
              <a:off x="581131" y="4820623"/>
              <a:ext cx="2185043" cy="2185043"/>
            </a:xfrm>
            <a:prstGeom prst="pie">
              <a:avLst>
                <a:gd name="adj1" fmla="val 14023263"/>
                <a:gd name="adj2" fmla="val 1188211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1" name="Pie 20"/>
            <p:cNvSpPr/>
            <p:nvPr/>
          </p:nvSpPr>
          <p:spPr>
            <a:xfrm rot="4351073">
              <a:off x="588746" y="4820623"/>
              <a:ext cx="2185043" cy="2185043"/>
            </a:xfrm>
            <a:prstGeom prst="pie">
              <a:avLst>
                <a:gd name="adj1" fmla="val 11910026"/>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2" name="Pie 21">
              <a:hlinkClick r:id="rId3" action="ppaction://hlinksldjump"/>
            </p:cNvPr>
            <p:cNvSpPr/>
            <p:nvPr/>
          </p:nvSpPr>
          <p:spPr>
            <a:xfrm rot="4351073">
              <a:off x="581329" y="4822350"/>
              <a:ext cx="2185043" cy="2185043"/>
            </a:xfrm>
            <a:prstGeom prst="pie">
              <a:avLst>
                <a:gd name="adj1" fmla="val 11956703"/>
                <a:gd name="adj2" fmla="val 14185533"/>
              </a:avLst>
            </a:prstGeom>
            <a:solidFill>
              <a:srgbClr val="45A8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3" name="Pie 22"/>
            <p:cNvSpPr/>
            <p:nvPr/>
          </p:nvSpPr>
          <p:spPr>
            <a:xfrm rot="4351073">
              <a:off x="588747" y="4820623"/>
              <a:ext cx="2185043" cy="2185043"/>
            </a:xfrm>
            <a:prstGeom prst="pie">
              <a:avLst>
                <a:gd name="adj1" fmla="val 14260476"/>
                <a:gd name="adj2" fmla="val 1429002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Tree>
    <p:extLst>
      <p:ext uri="{BB962C8B-B14F-4D97-AF65-F5344CB8AC3E}">
        <p14:creationId xmlns:p14="http://schemas.microsoft.com/office/powerpoint/2010/main" val="83084289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bg>
      <p:bgPr>
        <a:solidFill>
          <a:srgbClr val="FEECEC"/>
        </a:solidFill>
        <a:effectLst/>
      </p:bgPr>
    </p:bg>
    <p:spTree>
      <p:nvGrpSpPr>
        <p:cNvPr id="1" name=""/>
        <p:cNvGrpSpPr/>
        <p:nvPr/>
      </p:nvGrpSpPr>
      <p:grpSpPr>
        <a:xfrm>
          <a:off x="0" y="0"/>
          <a:ext cx="0" cy="0"/>
          <a:chOff x="0" y="0"/>
          <a:chExt cx="0" cy="0"/>
        </a:xfrm>
      </p:grpSpPr>
      <p:sp>
        <p:nvSpPr>
          <p:cNvPr id="17" name="Shape 16"/>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400110"/>
          </a:xfrm>
          <a:prstGeom prst="rect">
            <a:avLst/>
          </a:prstGeom>
          <a:noFill/>
        </p:spPr>
        <p:txBody>
          <a:bodyPr wrap="square" rtlCol="0">
            <a:spAutoFit/>
          </a:bodyPr>
          <a:lstStyle/>
          <a:p>
            <a:pPr>
              <a:defRPr/>
            </a:pPr>
            <a:r>
              <a:rPr lang="en-GB" sz="2000" b="1" dirty="0">
                <a:solidFill>
                  <a:srgbClr val="000099"/>
                </a:solidFill>
              </a:rPr>
              <a:t>Collaboration</a:t>
            </a:r>
          </a:p>
        </p:txBody>
      </p:sp>
      <p:sp>
        <p:nvSpPr>
          <p:cNvPr id="2" name="TextBox 1"/>
          <p:cNvSpPr txBox="1"/>
          <p:nvPr/>
        </p:nvSpPr>
        <p:spPr>
          <a:xfrm>
            <a:off x="473350" y="1776115"/>
            <a:ext cx="6258890" cy="830997"/>
          </a:xfrm>
          <a:prstGeom prst="rect">
            <a:avLst/>
          </a:prstGeom>
          <a:noFill/>
        </p:spPr>
        <p:txBody>
          <a:bodyPr wrap="square" rtlCol="0">
            <a:spAutoFit/>
          </a:bodyPr>
          <a:lstStyle/>
          <a:p>
            <a:pPr>
              <a:defRPr/>
            </a:pPr>
            <a:r>
              <a:rPr lang="en-GB" sz="2400" b="1" dirty="0">
                <a:solidFill>
                  <a:srgbClr val="000099"/>
                </a:solidFill>
              </a:rPr>
              <a:t>Engaging with the widest school</a:t>
            </a:r>
          </a:p>
          <a:p>
            <a:pPr>
              <a:defRPr/>
            </a:pPr>
            <a:r>
              <a:rPr lang="en-GB" sz="2400" b="1" dirty="0">
                <a:solidFill>
                  <a:srgbClr val="000099"/>
                </a:solidFill>
              </a:rPr>
              <a:t>community</a:t>
            </a:r>
          </a:p>
        </p:txBody>
      </p:sp>
      <p:sp>
        <p:nvSpPr>
          <p:cNvPr id="60" name="TextBox 59"/>
          <p:cNvSpPr txBox="1"/>
          <p:nvPr/>
        </p:nvSpPr>
        <p:spPr>
          <a:xfrm>
            <a:off x="773577" y="4725144"/>
            <a:ext cx="6984776" cy="981423"/>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pPr>
              <a:lnSpc>
                <a:spcPct val="107000"/>
              </a:lnSpc>
              <a:spcAft>
                <a:spcPts val="800"/>
              </a:spcAft>
            </a:pPr>
            <a:r>
              <a:rPr lang="en-GB" dirty="0">
                <a:solidFill>
                  <a:prstClr val="black"/>
                </a:solidFill>
                <a:ea typeface="Calibri" panose="020F0502020204030204" pitchFamily="34" charset="0"/>
                <a:cs typeface="Times New Roman" panose="02020603050405020304" pitchFamily="18" charset="0"/>
              </a:rPr>
              <a:t>Effective and open relationships are built and sustained with parents/carers and the widest local community that actively and positively engage partners with learners’ experience and progress.</a:t>
            </a:r>
          </a:p>
        </p:txBody>
      </p:sp>
      <p:sp>
        <p:nvSpPr>
          <p:cNvPr id="65" name="TextBox 64"/>
          <p:cNvSpPr txBox="1"/>
          <p:nvPr/>
        </p:nvSpPr>
        <p:spPr>
          <a:xfrm>
            <a:off x="3134968" y="2708920"/>
            <a:ext cx="5382597" cy="981423"/>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pPr>
              <a:lnSpc>
                <a:spcPct val="107000"/>
              </a:lnSpc>
              <a:spcAft>
                <a:spcPts val="800"/>
              </a:spcAft>
            </a:pPr>
            <a:r>
              <a:rPr lang="en-GB" dirty="0">
                <a:solidFill>
                  <a:prstClr val="black"/>
                </a:solidFill>
                <a:ea typeface="Calibri" panose="020F0502020204030204" pitchFamily="34" charset="0"/>
                <a:cs typeface="Times New Roman" panose="02020603050405020304" pitchFamily="18" charset="0"/>
              </a:rPr>
              <a:t>Leadership engages with the local community and business to enable impact and continuous improvement in all aspects of schooling. </a:t>
            </a:r>
          </a:p>
        </p:txBody>
      </p:sp>
      <p:sp>
        <p:nvSpPr>
          <p:cNvPr id="3" name="Slide Number Placeholder 2"/>
          <p:cNvSpPr>
            <a:spLocks noGrp="1"/>
          </p:cNvSpPr>
          <p:nvPr>
            <p:ph type="sldNum" sz="quarter" idx="12"/>
          </p:nvPr>
        </p:nvSpPr>
        <p:spPr/>
        <p:txBody>
          <a:bodyPr/>
          <a:lstStyle/>
          <a:p>
            <a:pPr>
              <a:defRPr/>
            </a:pPr>
            <a:fld id="{C4009609-DC48-4DDF-96FA-41A39884BE33}" type="slidenum">
              <a:rPr lang="en-GB" smtClean="0">
                <a:solidFill>
                  <a:prstClr val="black">
                    <a:tint val="75000"/>
                  </a:prstClr>
                </a:solidFill>
              </a:rPr>
              <a:pPr>
                <a:defRPr/>
              </a:pPr>
              <a:t>116</a:t>
            </a:fld>
            <a:endParaRPr lang="en-GB">
              <a:solidFill>
                <a:prstClr val="black">
                  <a:tint val="75000"/>
                </a:prstClr>
              </a:solidFill>
            </a:endParaRPr>
          </a:p>
        </p:txBody>
      </p:sp>
      <p:sp>
        <p:nvSpPr>
          <p:cNvPr id="18" name="TextBox 17"/>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Formal leadership roles</a:t>
            </a:r>
          </a:p>
        </p:txBody>
      </p:sp>
      <p:grpSp>
        <p:nvGrpSpPr>
          <p:cNvPr id="19" name="Group 18"/>
          <p:cNvGrpSpPr/>
          <p:nvPr/>
        </p:nvGrpSpPr>
        <p:grpSpPr>
          <a:xfrm rot="16035324">
            <a:off x="7827118" y="5931593"/>
            <a:ext cx="675567" cy="673752"/>
            <a:chOff x="581131" y="4820623"/>
            <a:chExt cx="2192659" cy="2186770"/>
          </a:xfrm>
        </p:grpSpPr>
        <p:sp>
          <p:nvSpPr>
            <p:cNvPr id="20" name="Pie 19">
              <a:hlinkClick r:id="rId3" action="ppaction://hlinksldjump"/>
            </p:cNvPr>
            <p:cNvSpPr/>
            <p:nvPr/>
          </p:nvSpPr>
          <p:spPr>
            <a:xfrm rot="4351073">
              <a:off x="581131" y="4820623"/>
              <a:ext cx="2185043" cy="2185043"/>
            </a:xfrm>
            <a:prstGeom prst="pie">
              <a:avLst>
                <a:gd name="adj1" fmla="val 14023263"/>
                <a:gd name="adj2" fmla="val 1188211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1" name="Pie 20"/>
            <p:cNvSpPr/>
            <p:nvPr/>
          </p:nvSpPr>
          <p:spPr>
            <a:xfrm rot="4351073">
              <a:off x="588746" y="4820623"/>
              <a:ext cx="2185043" cy="2185043"/>
            </a:xfrm>
            <a:prstGeom prst="pie">
              <a:avLst>
                <a:gd name="adj1" fmla="val 11910026"/>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2" name="Pie 21">
              <a:hlinkClick r:id="rId3" action="ppaction://hlinksldjump"/>
            </p:cNvPr>
            <p:cNvSpPr/>
            <p:nvPr/>
          </p:nvSpPr>
          <p:spPr>
            <a:xfrm rot="4351073">
              <a:off x="581329" y="4822350"/>
              <a:ext cx="2185043" cy="2185043"/>
            </a:xfrm>
            <a:prstGeom prst="pie">
              <a:avLst>
                <a:gd name="adj1" fmla="val 11956703"/>
                <a:gd name="adj2" fmla="val 14185533"/>
              </a:avLst>
            </a:prstGeom>
            <a:solidFill>
              <a:srgbClr val="45A8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3" name="Pie 22"/>
            <p:cNvSpPr/>
            <p:nvPr/>
          </p:nvSpPr>
          <p:spPr>
            <a:xfrm rot="4351073">
              <a:off x="588747" y="4820623"/>
              <a:ext cx="2185043" cy="2185043"/>
            </a:xfrm>
            <a:prstGeom prst="pie">
              <a:avLst>
                <a:gd name="adj1" fmla="val 14260476"/>
                <a:gd name="adj2" fmla="val 1429002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Tree>
    <p:extLst>
      <p:ext uri="{BB962C8B-B14F-4D97-AF65-F5344CB8AC3E}">
        <p14:creationId xmlns:p14="http://schemas.microsoft.com/office/powerpoint/2010/main" val="3371986635"/>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bg>
      <p:bgPr>
        <a:solidFill>
          <a:srgbClr val="FEECEC"/>
        </a:solidFill>
        <a:effectLst/>
      </p:bgPr>
    </p:bg>
    <p:spTree>
      <p:nvGrpSpPr>
        <p:cNvPr id="1" name=""/>
        <p:cNvGrpSpPr/>
        <p:nvPr/>
      </p:nvGrpSpPr>
      <p:grpSpPr>
        <a:xfrm>
          <a:off x="0" y="0"/>
          <a:ext cx="0" cy="0"/>
          <a:chOff x="0" y="0"/>
          <a:chExt cx="0" cy="0"/>
        </a:xfrm>
      </p:grpSpPr>
      <p:sp>
        <p:nvSpPr>
          <p:cNvPr id="17" name="Shape 16"/>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400110"/>
          </a:xfrm>
          <a:prstGeom prst="rect">
            <a:avLst/>
          </a:prstGeom>
          <a:noFill/>
        </p:spPr>
        <p:txBody>
          <a:bodyPr wrap="square" rtlCol="0">
            <a:spAutoFit/>
          </a:bodyPr>
          <a:lstStyle/>
          <a:p>
            <a:pPr>
              <a:defRPr/>
            </a:pPr>
            <a:r>
              <a:rPr lang="en-GB" sz="2000" b="1" dirty="0">
                <a:solidFill>
                  <a:srgbClr val="000099"/>
                </a:solidFill>
              </a:rPr>
              <a:t>Collaboration</a:t>
            </a:r>
          </a:p>
        </p:txBody>
      </p:sp>
      <p:sp>
        <p:nvSpPr>
          <p:cNvPr id="2" name="TextBox 1"/>
          <p:cNvSpPr txBox="1"/>
          <p:nvPr/>
        </p:nvSpPr>
        <p:spPr>
          <a:xfrm>
            <a:off x="473350" y="1776115"/>
            <a:ext cx="5637819" cy="461665"/>
          </a:xfrm>
          <a:prstGeom prst="rect">
            <a:avLst/>
          </a:prstGeom>
          <a:noFill/>
        </p:spPr>
        <p:txBody>
          <a:bodyPr wrap="square" rtlCol="0">
            <a:spAutoFit/>
          </a:bodyPr>
          <a:lstStyle/>
          <a:p>
            <a:pPr>
              <a:defRPr/>
            </a:pPr>
            <a:r>
              <a:rPr lang="en-GB" sz="2400" b="1" dirty="0">
                <a:solidFill>
                  <a:srgbClr val="000099"/>
                </a:solidFill>
              </a:rPr>
              <a:t>Enabling continuous improvement</a:t>
            </a:r>
          </a:p>
        </p:txBody>
      </p:sp>
      <p:sp>
        <p:nvSpPr>
          <p:cNvPr id="60" name="TextBox 59"/>
          <p:cNvSpPr txBox="1"/>
          <p:nvPr/>
        </p:nvSpPr>
        <p:spPr>
          <a:xfrm>
            <a:off x="501181" y="4941168"/>
            <a:ext cx="6984776" cy="923330"/>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r>
              <a:rPr lang="en-GB" dirty="0">
                <a:solidFill>
                  <a:prstClr val="black"/>
                </a:solidFill>
                <a:ea typeface="Calibri" panose="020F0502020204030204" pitchFamily="34" charset="0"/>
                <a:cs typeface="Times New Roman" panose="02020603050405020304" pitchFamily="18" charset="0"/>
              </a:rPr>
              <a:t>Areas of concern are accurately identified, examined and diagnosed in own and others’ practice. Support is sought and offered readily and leadership drives a plan to secure improved performance.</a:t>
            </a:r>
          </a:p>
        </p:txBody>
      </p:sp>
      <p:sp>
        <p:nvSpPr>
          <p:cNvPr id="65" name="TextBox 64"/>
          <p:cNvSpPr txBox="1"/>
          <p:nvPr/>
        </p:nvSpPr>
        <p:spPr>
          <a:xfrm>
            <a:off x="3133880" y="2708920"/>
            <a:ext cx="5382597" cy="1200329"/>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r>
              <a:rPr lang="en-GB" dirty="0">
                <a:solidFill>
                  <a:prstClr val="black"/>
                </a:solidFill>
                <a:ea typeface="Calibri" panose="020F0502020204030204" pitchFamily="34" charset="0"/>
                <a:cs typeface="Times New Roman" panose="02020603050405020304" pitchFamily="18" charset="0"/>
              </a:rPr>
              <a:t>Leadership actively promotes and facilitates collaborative opportunities for all staff both in routine aspects of learning organisation and through innovative approaches, including embracing new technologies.</a:t>
            </a:r>
          </a:p>
        </p:txBody>
      </p:sp>
      <p:sp>
        <p:nvSpPr>
          <p:cNvPr id="3" name="Slide Number Placeholder 2"/>
          <p:cNvSpPr>
            <a:spLocks noGrp="1"/>
          </p:cNvSpPr>
          <p:nvPr>
            <p:ph type="sldNum" sz="quarter" idx="12"/>
          </p:nvPr>
        </p:nvSpPr>
        <p:spPr/>
        <p:txBody>
          <a:bodyPr/>
          <a:lstStyle/>
          <a:p>
            <a:pPr>
              <a:defRPr/>
            </a:pPr>
            <a:fld id="{C4009609-DC48-4DDF-96FA-41A39884BE33}" type="slidenum">
              <a:rPr lang="en-GB" smtClean="0">
                <a:solidFill>
                  <a:prstClr val="black">
                    <a:tint val="75000"/>
                  </a:prstClr>
                </a:solidFill>
              </a:rPr>
              <a:pPr>
                <a:defRPr/>
              </a:pPr>
              <a:t>117</a:t>
            </a:fld>
            <a:endParaRPr lang="en-GB">
              <a:solidFill>
                <a:prstClr val="black">
                  <a:tint val="75000"/>
                </a:prstClr>
              </a:solidFill>
            </a:endParaRPr>
          </a:p>
        </p:txBody>
      </p:sp>
      <p:sp>
        <p:nvSpPr>
          <p:cNvPr id="18" name="TextBox 17"/>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Formal leadership roles</a:t>
            </a:r>
          </a:p>
        </p:txBody>
      </p:sp>
      <p:grpSp>
        <p:nvGrpSpPr>
          <p:cNvPr id="19" name="Group 18"/>
          <p:cNvGrpSpPr/>
          <p:nvPr/>
        </p:nvGrpSpPr>
        <p:grpSpPr>
          <a:xfrm rot="16035324">
            <a:off x="7827118" y="5931593"/>
            <a:ext cx="675567" cy="673752"/>
            <a:chOff x="581131" y="4820623"/>
            <a:chExt cx="2192659" cy="2186770"/>
          </a:xfrm>
        </p:grpSpPr>
        <p:sp>
          <p:nvSpPr>
            <p:cNvPr id="20" name="Pie 19">
              <a:hlinkClick r:id="rId3" action="ppaction://hlinksldjump"/>
            </p:cNvPr>
            <p:cNvSpPr/>
            <p:nvPr/>
          </p:nvSpPr>
          <p:spPr>
            <a:xfrm rot="4351073">
              <a:off x="581131" y="4820623"/>
              <a:ext cx="2185043" cy="2185043"/>
            </a:xfrm>
            <a:prstGeom prst="pie">
              <a:avLst>
                <a:gd name="adj1" fmla="val 14023263"/>
                <a:gd name="adj2" fmla="val 1188211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1" name="Pie 20"/>
            <p:cNvSpPr/>
            <p:nvPr/>
          </p:nvSpPr>
          <p:spPr>
            <a:xfrm rot="4351073">
              <a:off x="588746" y="4820623"/>
              <a:ext cx="2185043" cy="2185043"/>
            </a:xfrm>
            <a:prstGeom prst="pie">
              <a:avLst>
                <a:gd name="adj1" fmla="val 11910026"/>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2" name="Pie 21">
              <a:hlinkClick r:id="rId3" action="ppaction://hlinksldjump"/>
            </p:cNvPr>
            <p:cNvSpPr/>
            <p:nvPr/>
          </p:nvSpPr>
          <p:spPr>
            <a:xfrm rot="4351073">
              <a:off x="581329" y="4822350"/>
              <a:ext cx="2185043" cy="2185043"/>
            </a:xfrm>
            <a:prstGeom prst="pie">
              <a:avLst>
                <a:gd name="adj1" fmla="val 11956703"/>
                <a:gd name="adj2" fmla="val 14185533"/>
              </a:avLst>
            </a:prstGeom>
            <a:solidFill>
              <a:srgbClr val="45A8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3" name="Pie 22"/>
            <p:cNvSpPr/>
            <p:nvPr/>
          </p:nvSpPr>
          <p:spPr>
            <a:xfrm rot="4351073">
              <a:off x="588747" y="4820623"/>
              <a:ext cx="2185043" cy="2185043"/>
            </a:xfrm>
            <a:prstGeom prst="pie">
              <a:avLst>
                <a:gd name="adj1" fmla="val 14260476"/>
                <a:gd name="adj2" fmla="val 1429002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Tree>
    <p:extLst>
      <p:ext uri="{BB962C8B-B14F-4D97-AF65-F5344CB8AC3E}">
        <p14:creationId xmlns:p14="http://schemas.microsoft.com/office/powerpoint/2010/main" val="288753401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bg>
      <p:bgPr>
        <a:solidFill>
          <a:srgbClr val="FEECEC"/>
        </a:solidFill>
        <a:effectLst/>
      </p:bgPr>
    </p:bg>
    <p:spTree>
      <p:nvGrpSpPr>
        <p:cNvPr id="1" name=""/>
        <p:cNvGrpSpPr/>
        <p:nvPr/>
      </p:nvGrpSpPr>
      <p:grpSpPr>
        <a:xfrm>
          <a:off x="0" y="0"/>
          <a:ext cx="0" cy="0"/>
          <a:chOff x="0" y="0"/>
          <a:chExt cx="0" cy="0"/>
        </a:xfrm>
      </p:grpSpPr>
      <p:sp>
        <p:nvSpPr>
          <p:cNvPr id="7" name="Pie 6"/>
          <p:cNvSpPr/>
          <p:nvPr/>
        </p:nvSpPr>
        <p:spPr>
          <a:xfrm rot="13195740">
            <a:off x="-3023127" y="-15291"/>
            <a:ext cx="7469671" cy="6869891"/>
          </a:xfrm>
          <a:prstGeom prst="pie">
            <a:avLst>
              <a:gd name="adj1" fmla="val 7835427"/>
              <a:gd name="adj2" fmla="val 9721206"/>
            </a:avLst>
          </a:prstGeom>
          <a:gradFill flip="none" rotWithShape="1">
            <a:gsLst>
              <a:gs pos="33000">
                <a:srgbClr val="DDEBCF"/>
              </a:gs>
              <a:gs pos="50000">
                <a:srgbClr val="9CB86E"/>
              </a:gs>
              <a:gs pos="100000">
                <a:srgbClr val="156B13"/>
              </a:gs>
            </a:gsLst>
            <a:path path="circle">
              <a:fillToRect t="100000" r="100000"/>
            </a:path>
            <a:tileRect l="-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black"/>
              </a:solidFill>
            </a:endParaRPr>
          </a:p>
        </p:txBody>
      </p:sp>
      <p:sp>
        <p:nvSpPr>
          <p:cNvPr id="13" name="TextBox 12"/>
          <p:cNvSpPr txBox="1"/>
          <p:nvPr/>
        </p:nvSpPr>
        <p:spPr>
          <a:xfrm>
            <a:off x="467544" y="1268760"/>
            <a:ext cx="4680520" cy="523220"/>
          </a:xfrm>
          <a:prstGeom prst="rect">
            <a:avLst/>
          </a:prstGeom>
          <a:noFill/>
        </p:spPr>
        <p:txBody>
          <a:bodyPr wrap="square" rtlCol="0">
            <a:spAutoFit/>
          </a:bodyPr>
          <a:lstStyle/>
          <a:p>
            <a:pPr>
              <a:defRPr/>
            </a:pPr>
            <a:r>
              <a:rPr lang="en-GB" sz="2800" b="1" dirty="0">
                <a:solidFill>
                  <a:srgbClr val="000099"/>
                </a:solidFill>
              </a:rPr>
              <a:t>Professional learning</a:t>
            </a:r>
          </a:p>
        </p:txBody>
      </p:sp>
      <p:cxnSp>
        <p:nvCxnSpPr>
          <p:cNvPr id="12" name="Straight Connector 11"/>
          <p:cNvCxnSpPr/>
          <p:nvPr/>
        </p:nvCxnSpPr>
        <p:spPr>
          <a:xfrm flipV="1">
            <a:off x="737480" y="2357037"/>
            <a:ext cx="6430641" cy="106261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725430" y="2996952"/>
            <a:ext cx="6654882" cy="422703"/>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25" name="TextBox 24">
            <a:hlinkClick r:id="rId2" action="ppaction://hlinksldjump"/>
          </p:cNvPr>
          <p:cNvSpPr txBox="1"/>
          <p:nvPr/>
        </p:nvSpPr>
        <p:spPr>
          <a:xfrm rot="21173156">
            <a:off x="4381760" y="2577910"/>
            <a:ext cx="3795920" cy="357214"/>
          </a:xfrm>
          <a:prstGeom prst="rect">
            <a:avLst/>
          </a:prstGeom>
          <a:noFill/>
        </p:spPr>
        <p:txBody>
          <a:bodyPr wrap="square" rtlCol="0">
            <a:spAutoFit/>
          </a:bodyPr>
          <a:lstStyle/>
          <a:p>
            <a:pPr>
              <a:lnSpc>
                <a:spcPct val="115000"/>
              </a:lnSpc>
              <a:spcAft>
                <a:spcPts val="1000"/>
              </a:spcAft>
              <a:defRPr/>
            </a:pPr>
            <a:r>
              <a:rPr lang="en-GB" sz="1600" dirty="0">
                <a:solidFill>
                  <a:srgbClr val="000099"/>
                </a:solidFill>
                <a:latin typeface="Arial"/>
                <a:ea typeface="Calibri"/>
                <a:cs typeface="Times New Roman"/>
              </a:rPr>
              <a:t>Wider reading and research outlooks</a:t>
            </a:r>
            <a:endParaRPr lang="en-GB" sz="1600" dirty="0">
              <a:solidFill>
                <a:srgbClr val="000099"/>
              </a:solidFill>
              <a:ea typeface="Calibri"/>
              <a:cs typeface="Times New Roman"/>
            </a:endParaRPr>
          </a:p>
        </p:txBody>
      </p:sp>
      <p:sp>
        <p:nvSpPr>
          <p:cNvPr id="26" name="TextBox 25">
            <a:hlinkClick r:id="rId3" action="ppaction://hlinksldjump"/>
          </p:cNvPr>
          <p:cNvSpPr txBox="1"/>
          <p:nvPr/>
        </p:nvSpPr>
        <p:spPr>
          <a:xfrm>
            <a:off x="4492994" y="3241256"/>
            <a:ext cx="4130229" cy="375487"/>
          </a:xfrm>
          <a:prstGeom prst="rect">
            <a:avLst/>
          </a:prstGeom>
          <a:noFill/>
        </p:spPr>
        <p:txBody>
          <a:bodyPr wrap="square" rtlCol="0">
            <a:spAutoFit/>
          </a:bodyPr>
          <a:lstStyle/>
          <a:p>
            <a:pPr>
              <a:lnSpc>
                <a:spcPct val="115000"/>
              </a:lnSpc>
              <a:spcAft>
                <a:spcPts val="1000"/>
              </a:spcAft>
              <a:defRPr/>
            </a:pPr>
            <a:r>
              <a:rPr lang="en-GB" sz="1600" dirty="0">
                <a:solidFill>
                  <a:srgbClr val="000099"/>
                </a:solidFill>
                <a:latin typeface="Arial"/>
                <a:ea typeface="Calibri"/>
                <a:cs typeface="Times New Roman"/>
              </a:rPr>
              <a:t>Professional networks and communities</a:t>
            </a:r>
            <a:endParaRPr lang="en-GB" sz="1600" dirty="0">
              <a:solidFill>
                <a:srgbClr val="000099"/>
              </a:solidFill>
              <a:ea typeface="Calibri"/>
              <a:cs typeface="Times New Roman"/>
            </a:endParaRPr>
          </a:p>
        </p:txBody>
      </p:sp>
      <p:cxnSp>
        <p:nvCxnSpPr>
          <p:cNvPr id="24" name="Straight Connector 23"/>
          <p:cNvCxnSpPr/>
          <p:nvPr/>
        </p:nvCxnSpPr>
        <p:spPr>
          <a:xfrm>
            <a:off x="711708" y="3419656"/>
            <a:ext cx="6745636" cy="1125468"/>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36" name="TextBox 35">
            <a:hlinkClick r:id="rId4" action="ppaction://hlinksldjump"/>
          </p:cNvPr>
          <p:cNvSpPr txBox="1"/>
          <p:nvPr/>
        </p:nvSpPr>
        <p:spPr>
          <a:xfrm rot="267650">
            <a:off x="4456053" y="3866063"/>
            <a:ext cx="4776535" cy="375487"/>
          </a:xfrm>
          <a:prstGeom prst="rect">
            <a:avLst/>
          </a:prstGeom>
          <a:noFill/>
        </p:spPr>
        <p:txBody>
          <a:bodyPr wrap="square" rtlCol="0">
            <a:spAutoFit/>
          </a:bodyPr>
          <a:lstStyle/>
          <a:p>
            <a:pPr>
              <a:lnSpc>
                <a:spcPct val="115000"/>
              </a:lnSpc>
              <a:spcAft>
                <a:spcPts val="1000"/>
              </a:spcAft>
              <a:defRPr/>
            </a:pPr>
            <a:r>
              <a:rPr lang="en-GB" sz="1600" dirty="0">
                <a:solidFill>
                  <a:srgbClr val="000099"/>
                </a:solidFill>
                <a:latin typeface="Arial"/>
                <a:ea typeface="Calibri"/>
                <a:cs typeface="Times New Roman"/>
              </a:rPr>
              <a:t>Supporting growth and system-wide leadership</a:t>
            </a:r>
            <a:endParaRPr lang="en-GB" sz="1600" dirty="0">
              <a:solidFill>
                <a:srgbClr val="000099"/>
              </a:solidFill>
              <a:ea typeface="Calibri"/>
              <a:cs typeface="Times New Roman"/>
            </a:endParaRPr>
          </a:p>
        </p:txBody>
      </p:sp>
      <p:grpSp>
        <p:nvGrpSpPr>
          <p:cNvPr id="23" name="Group 22"/>
          <p:cNvGrpSpPr/>
          <p:nvPr/>
        </p:nvGrpSpPr>
        <p:grpSpPr>
          <a:xfrm rot="7227070">
            <a:off x="377168" y="4544564"/>
            <a:ext cx="1595296" cy="1591011"/>
            <a:chOff x="581131" y="4820623"/>
            <a:chExt cx="2192659" cy="2186770"/>
          </a:xfrm>
        </p:grpSpPr>
        <p:sp>
          <p:nvSpPr>
            <p:cNvPr id="30" name="Pie 29"/>
            <p:cNvSpPr/>
            <p:nvPr/>
          </p:nvSpPr>
          <p:spPr>
            <a:xfrm rot="4351073">
              <a:off x="581131" y="4820623"/>
              <a:ext cx="2185043" cy="2185043"/>
            </a:xfrm>
            <a:prstGeom prst="pie">
              <a:avLst>
                <a:gd name="adj1" fmla="val 14023263"/>
                <a:gd name="adj2" fmla="val 1188211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black"/>
                </a:solidFill>
              </a:endParaRPr>
            </a:p>
          </p:txBody>
        </p:sp>
        <p:sp>
          <p:nvSpPr>
            <p:cNvPr id="31" name="Pie 30"/>
            <p:cNvSpPr/>
            <p:nvPr/>
          </p:nvSpPr>
          <p:spPr>
            <a:xfrm rot="4351073">
              <a:off x="588746" y="4820623"/>
              <a:ext cx="2185043" cy="2185043"/>
            </a:xfrm>
            <a:prstGeom prst="pie">
              <a:avLst>
                <a:gd name="adj1" fmla="val 11910026"/>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black"/>
                </a:solidFill>
              </a:endParaRPr>
            </a:p>
          </p:txBody>
        </p:sp>
        <p:sp>
          <p:nvSpPr>
            <p:cNvPr id="37" name="Pie 36"/>
            <p:cNvSpPr/>
            <p:nvPr/>
          </p:nvSpPr>
          <p:spPr>
            <a:xfrm rot="4351073">
              <a:off x="581329" y="4822350"/>
              <a:ext cx="2185043" cy="2185043"/>
            </a:xfrm>
            <a:prstGeom prst="pie">
              <a:avLst>
                <a:gd name="adj1" fmla="val 11956703"/>
                <a:gd name="adj2" fmla="val 14185533"/>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black"/>
                </a:solidFill>
              </a:endParaRPr>
            </a:p>
          </p:txBody>
        </p:sp>
        <p:sp>
          <p:nvSpPr>
            <p:cNvPr id="38" name="Pie 37"/>
            <p:cNvSpPr/>
            <p:nvPr/>
          </p:nvSpPr>
          <p:spPr>
            <a:xfrm rot="4351073">
              <a:off x="588747" y="4820623"/>
              <a:ext cx="2185043" cy="2185043"/>
            </a:xfrm>
            <a:prstGeom prst="pie">
              <a:avLst>
                <a:gd name="adj1" fmla="val 14260476"/>
                <a:gd name="adj2" fmla="val 1429002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black"/>
                </a:solidFill>
              </a:endParaRPr>
            </a:p>
          </p:txBody>
        </p:sp>
      </p:grpSp>
      <p:sp>
        <p:nvSpPr>
          <p:cNvPr id="2" name="Slide Number Placeholder 1"/>
          <p:cNvSpPr>
            <a:spLocks noGrp="1"/>
          </p:cNvSpPr>
          <p:nvPr>
            <p:ph type="sldNum" sz="quarter" idx="12"/>
          </p:nvPr>
        </p:nvSpPr>
        <p:spPr>
          <a:xfrm>
            <a:off x="6851508" y="6408701"/>
            <a:ext cx="2133600" cy="365125"/>
          </a:xfrm>
        </p:spPr>
        <p:txBody>
          <a:bodyPr/>
          <a:lstStyle/>
          <a:p>
            <a:pPr>
              <a:defRPr/>
            </a:pPr>
            <a:fld id="{C4009609-DC48-4DDF-96FA-41A39884BE33}" type="slidenum">
              <a:rPr lang="en-GB" smtClean="0">
                <a:solidFill>
                  <a:prstClr val="black">
                    <a:tint val="75000"/>
                  </a:prstClr>
                </a:solidFill>
              </a:rPr>
              <a:pPr>
                <a:defRPr/>
              </a:pPr>
              <a:t>118</a:t>
            </a:fld>
            <a:endParaRPr lang="en-GB" dirty="0">
              <a:solidFill>
                <a:prstClr val="black">
                  <a:tint val="75000"/>
                </a:prstClr>
              </a:solidFill>
            </a:endParaRPr>
          </a:p>
        </p:txBody>
      </p:sp>
      <p:cxnSp>
        <p:nvCxnSpPr>
          <p:cNvPr id="5" name="Straight Connector 4"/>
          <p:cNvCxnSpPr>
            <a:cxnSpLocks/>
          </p:cNvCxnSpPr>
          <p:nvPr/>
        </p:nvCxnSpPr>
        <p:spPr>
          <a:xfrm>
            <a:off x="757191" y="3429000"/>
            <a:ext cx="6551113" cy="180020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9" name="TextBox 8">
            <a:hlinkClick r:id="rId5" action="ppaction://hlinksldjump"/>
          </p:cNvPr>
          <p:cNvSpPr txBox="1"/>
          <p:nvPr/>
        </p:nvSpPr>
        <p:spPr>
          <a:xfrm rot="567069">
            <a:off x="4447397" y="4430678"/>
            <a:ext cx="3474319" cy="367864"/>
          </a:xfrm>
          <a:prstGeom prst="rect">
            <a:avLst/>
          </a:prstGeom>
          <a:noFill/>
        </p:spPr>
        <p:txBody>
          <a:bodyPr wrap="square" rtlCol="0">
            <a:spAutoFit/>
          </a:bodyPr>
          <a:lstStyle/>
          <a:p>
            <a:pPr>
              <a:defRPr/>
            </a:pPr>
            <a:r>
              <a:rPr lang="en-GB" dirty="0">
                <a:solidFill>
                  <a:srgbClr val="000099"/>
                </a:solidFill>
              </a:rPr>
              <a:t>Supporting growth in others</a:t>
            </a:r>
          </a:p>
        </p:txBody>
      </p:sp>
      <p:cxnSp>
        <p:nvCxnSpPr>
          <p:cNvPr id="6" name="Straight Connector 5"/>
          <p:cNvCxnSpPr>
            <a:cxnSpLocks/>
          </p:cNvCxnSpPr>
          <p:nvPr/>
        </p:nvCxnSpPr>
        <p:spPr>
          <a:xfrm>
            <a:off x="757191" y="3429000"/>
            <a:ext cx="6224238" cy="2504694"/>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11" name="TextBox 10">
            <a:hlinkClick r:id="rId6" action="ppaction://hlinksldjump"/>
          </p:cNvPr>
          <p:cNvSpPr txBox="1"/>
          <p:nvPr/>
        </p:nvSpPr>
        <p:spPr>
          <a:xfrm rot="1005625">
            <a:off x="4255286" y="5226068"/>
            <a:ext cx="4777107" cy="369332"/>
          </a:xfrm>
          <a:prstGeom prst="rect">
            <a:avLst/>
          </a:prstGeom>
          <a:noFill/>
        </p:spPr>
        <p:txBody>
          <a:bodyPr wrap="square" rtlCol="0">
            <a:spAutoFit/>
          </a:bodyPr>
          <a:lstStyle/>
          <a:p>
            <a:pPr>
              <a:defRPr/>
            </a:pPr>
            <a:r>
              <a:rPr lang="en-GB" dirty="0">
                <a:solidFill>
                  <a:srgbClr val="000099"/>
                </a:solidFill>
              </a:rPr>
              <a:t>Continuing professional learning for all staff</a:t>
            </a:r>
          </a:p>
        </p:txBody>
      </p:sp>
      <p:grpSp>
        <p:nvGrpSpPr>
          <p:cNvPr id="32" name="Group 31"/>
          <p:cNvGrpSpPr/>
          <p:nvPr/>
        </p:nvGrpSpPr>
        <p:grpSpPr>
          <a:xfrm>
            <a:off x="845976" y="1986727"/>
            <a:ext cx="3419989" cy="853435"/>
            <a:chOff x="1907704" y="1986727"/>
            <a:chExt cx="1894987" cy="853435"/>
          </a:xfrm>
        </p:grpSpPr>
        <p:sp>
          <p:nvSpPr>
            <p:cNvPr id="33" name="TextBox 32"/>
            <p:cNvSpPr txBox="1"/>
            <p:nvPr/>
          </p:nvSpPr>
          <p:spPr>
            <a:xfrm>
              <a:off x="1907704" y="2378497"/>
              <a:ext cx="796203" cy="461665"/>
            </a:xfrm>
            <a:prstGeom prst="rect">
              <a:avLst/>
            </a:prstGeom>
            <a:noFill/>
          </p:spPr>
          <p:txBody>
            <a:bodyPr wrap="square" rtlCol="0">
              <a:spAutoFit/>
            </a:bodyPr>
            <a:lstStyle/>
            <a:p>
              <a:r>
                <a:rPr lang="en-GB" sz="1200" b="1" dirty="0">
                  <a:solidFill>
                    <a:srgbClr val="000099"/>
                  </a:solidFill>
                </a:rPr>
                <a:t>New formal leadership role</a:t>
              </a:r>
            </a:p>
          </p:txBody>
        </p:sp>
        <p:sp>
          <p:nvSpPr>
            <p:cNvPr id="34" name="TextBox 33"/>
            <p:cNvSpPr txBox="1"/>
            <p:nvPr/>
          </p:nvSpPr>
          <p:spPr>
            <a:xfrm>
              <a:off x="3018934" y="1986727"/>
              <a:ext cx="783757" cy="646331"/>
            </a:xfrm>
            <a:prstGeom prst="rect">
              <a:avLst/>
            </a:prstGeom>
            <a:noFill/>
          </p:spPr>
          <p:txBody>
            <a:bodyPr wrap="square" rtlCol="0">
              <a:spAutoFit/>
            </a:bodyPr>
            <a:lstStyle/>
            <a:p>
              <a:r>
                <a:rPr lang="en-GB" sz="1200" b="1" dirty="0">
                  <a:solidFill>
                    <a:srgbClr val="000099"/>
                  </a:solidFill>
                </a:rPr>
                <a:t>Sustained highly effective leadership</a:t>
              </a:r>
            </a:p>
          </p:txBody>
        </p:sp>
      </p:grpSp>
      <p:sp>
        <p:nvSpPr>
          <p:cNvPr id="35" name="TextBox 34"/>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Formal leadership roles</a:t>
            </a:r>
          </a:p>
        </p:txBody>
      </p:sp>
      <p:grpSp>
        <p:nvGrpSpPr>
          <p:cNvPr id="45" name="Group 44"/>
          <p:cNvGrpSpPr/>
          <p:nvPr/>
        </p:nvGrpSpPr>
        <p:grpSpPr>
          <a:xfrm>
            <a:off x="8188754" y="5933694"/>
            <a:ext cx="582967" cy="591639"/>
            <a:chOff x="8188754" y="5933694"/>
            <a:chExt cx="582967" cy="591639"/>
          </a:xfrm>
        </p:grpSpPr>
        <p:sp>
          <p:nvSpPr>
            <p:cNvPr id="46" name="Freeform 6">
              <a:hlinkClick r:id="rId7" action="ppaction://hlinksldjump"/>
            </p:cNvPr>
            <p:cNvSpPr>
              <a:spLocks/>
            </p:cNvSpPr>
            <p:nvPr/>
          </p:nvSpPr>
          <p:spPr bwMode="auto">
            <a:xfrm>
              <a:off x="8222636" y="5933694"/>
              <a:ext cx="518407" cy="312586"/>
            </a:xfrm>
            <a:custGeom>
              <a:avLst/>
              <a:gdLst>
                <a:gd name="T0" fmla="*/ 3558 w 7173"/>
                <a:gd name="T1" fmla="*/ 4324 h 4324"/>
                <a:gd name="T2" fmla="*/ 7173 w 7173"/>
                <a:gd name="T3" fmla="*/ 3041 h 4324"/>
                <a:gd name="T4" fmla="*/ 2274 w 7173"/>
                <a:gd name="T5" fmla="*/ 708 h 4324"/>
                <a:gd name="T6" fmla="*/ 0 w 7173"/>
                <a:gd name="T7" fmla="*/ 2887 h 4324"/>
                <a:gd name="T8" fmla="*/ 3558 w 7173"/>
                <a:gd name="T9" fmla="*/ 4324 h 4324"/>
              </a:gdLst>
              <a:ahLst/>
              <a:cxnLst>
                <a:cxn ang="0">
                  <a:pos x="T0" y="T1"/>
                </a:cxn>
                <a:cxn ang="0">
                  <a:pos x="T2" y="T3"/>
                </a:cxn>
                <a:cxn ang="0">
                  <a:pos x="T4" y="T5"/>
                </a:cxn>
                <a:cxn ang="0">
                  <a:pos x="T6" y="T7"/>
                </a:cxn>
                <a:cxn ang="0">
                  <a:pos x="T8" y="T9"/>
                </a:cxn>
              </a:cxnLst>
              <a:rect l="0" t="0" r="r" b="b"/>
              <a:pathLst>
                <a:path w="7173" h="4324">
                  <a:moveTo>
                    <a:pt x="3558" y="4324"/>
                  </a:moveTo>
                  <a:lnTo>
                    <a:pt x="7173" y="3041"/>
                  </a:lnTo>
                  <a:cubicBezTo>
                    <a:pt x="6465" y="1044"/>
                    <a:pt x="4271" y="0"/>
                    <a:pt x="2274" y="708"/>
                  </a:cubicBezTo>
                  <a:cubicBezTo>
                    <a:pt x="1240" y="1076"/>
                    <a:pt x="412" y="1869"/>
                    <a:pt x="0" y="2887"/>
                  </a:cubicBezTo>
                  <a:lnTo>
                    <a:pt x="3558" y="4324"/>
                  </a:lnTo>
                  <a:close/>
                </a:path>
              </a:pathLst>
            </a:custGeom>
            <a:solidFill>
              <a:srgbClr val="4F81B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47" name="Freeform 7">
              <a:hlinkClick r:id="rId7" action="ppaction://hlinksldjump"/>
            </p:cNvPr>
            <p:cNvSpPr>
              <a:spLocks/>
            </p:cNvSpPr>
            <p:nvPr/>
          </p:nvSpPr>
          <p:spPr bwMode="auto">
            <a:xfrm>
              <a:off x="8479948" y="6153545"/>
              <a:ext cx="291773" cy="255156"/>
            </a:xfrm>
            <a:custGeom>
              <a:avLst/>
              <a:gdLst>
                <a:gd name="T0" fmla="*/ 0 w 4037"/>
                <a:gd name="T1" fmla="*/ 1283 h 3530"/>
                <a:gd name="T2" fmla="*/ 3110 w 4037"/>
                <a:gd name="T3" fmla="*/ 3530 h 3530"/>
                <a:gd name="T4" fmla="*/ 3616 w 4037"/>
                <a:gd name="T5" fmla="*/ 0 h 3530"/>
                <a:gd name="T6" fmla="*/ 0 w 4037"/>
                <a:gd name="T7" fmla="*/ 1283 h 3530"/>
              </a:gdLst>
              <a:ahLst/>
              <a:cxnLst>
                <a:cxn ang="0">
                  <a:pos x="T0" y="T1"/>
                </a:cxn>
                <a:cxn ang="0">
                  <a:pos x="T2" y="T3"/>
                </a:cxn>
                <a:cxn ang="0">
                  <a:pos x="T4" y="T5"/>
                </a:cxn>
                <a:cxn ang="0">
                  <a:pos x="T6" y="T7"/>
                </a:cxn>
              </a:cxnLst>
              <a:rect l="0" t="0" r="r" b="b"/>
              <a:pathLst>
                <a:path w="4037" h="3530">
                  <a:moveTo>
                    <a:pt x="0" y="1283"/>
                  </a:moveTo>
                  <a:lnTo>
                    <a:pt x="3110" y="3530"/>
                  </a:lnTo>
                  <a:cubicBezTo>
                    <a:pt x="3848" y="2508"/>
                    <a:pt x="4037" y="1189"/>
                    <a:pt x="3616" y="0"/>
                  </a:cubicBezTo>
                  <a:lnTo>
                    <a:pt x="0" y="1283"/>
                  </a:lnTo>
                  <a:close/>
                </a:path>
              </a:pathLst>
            </a:custGeom>
            <a:solidFill>
              <a:srgbClr val="C0504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48" name="Freeform 8">
              <a:hlinkClick r:id="rId7" action="ppaction://hlinksldjump"/>
            </p:cNvPr>
            <p:cNvSpPr>
              <a:spLocks/>
            </p:cNvSpPr>
            <p:nvPr/>
          </p:nvSpPr>
          <p:spPr bwMode="auto">
            <a:xfrm>
              <a:off x="8473572" y="6246280"/>
              <a:ext cx="230682" cy="279053"/>
            </a:xfrm>
            <a:custGeom>
              <a:avLst/>
              <a:gdLst>
                <a:gd name="T0" fmla="*/ 82 w 3192"/>
                <a:gd name="T1" fmla="*/ 0 h 3863"/>
                <a:gd name="T2" fmla="*/ 0 w 3192"/>
                <a:gd name="T3" fmla="*/ 3836 h 3863"/>
                <a:gd name="T4" fmla="*/ 3192 w 3192"/>
                <a:gd name="T5" fmla="*/ 2247 h 3863"/>
                <a:gd name="T6" fmla="*/ 82 w 3192"/>
                <a:gd name="T7" fmla="*/ 0 h 3863"/>
              </a:gdLst>
              <a:ahLst/>
              <a:cxnLst>
                <a:cxn ang="0">
                  <a:pos x="T0" y="T1"/>
                </a:cxn>
                <a:cxn ang="0">
                  <a:pos x="T2" y="T3"/>
                </a:cxn>
                <a:cxn ang="0">
                  <a:pos x="T4" y="T5"/>
                </a:cxn>
                <a:cxn ang="0">
                  <a:pos x="T6" y="T7"/>
                </a:cxn>
              </a:cxnLst>
              <a:rect l="0" t="0" r="r" b="b"/>
              <a:pathLst>
                <a:path w="3192" h="3863">
                  <a:moveTo>
                    <a:pt x="82" y="0"/>
                  </a:moveTo>
                  <a:lnTo>
                    <a:pt x="0" y="3836"/>
                  </a:lnTo>
                  <a:cubicBezTo>
                    <a:pt x="1261" y="3863"/>
                    <a:pt x="2454" y="3269"/>
                    <a:pt x="3192" y="2247"/>
                  </a:cubicBezTo>
                  <a:lnTo>
                    <a:pt x="82" y="0"/>
                  </a:lnTo>
                  <a:close/>
                </a:path>
              </a:pathLst>
            </a:custGeom>
            <a:solidFill>
              <a:srgbClr val="9BBB59"/>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49" name="Freeform 9">
              <a:hlinkClick r:id="rId7" action="ppaction://hlinksldjump"/>
            </p:cNvPr>
            <p:cNvSpPr>
              <a:spLocks/>
            </p:cNvSpPr>
            <p:nvPr/>
          </p:nvSpPr>
          <p:spPr bwMode="auto">
            <a:xfrm>
              <a:off x="8248496" y="6247086"/>
              <a:ext cx="231452" cy="277126"/>
            </a:xfrm>
            <a:custGeom>
              <a:avLst/>
              <a:gdLst>
                <a:gd name="T0" fmla="*/ 3203 w 3203"/>
                <a:gd name="T1" fmla="*/ 0 h 3836"/>
                <a:gd name="T2" fmla="*/ 0 w 3203"/>
                <a:gd name="T3" fmla="*/ 2111 h 3836"/>
                <a:gd name="T4" fmla="*/ 3121 w 3203"/>
                <a:gd name="T5" fmla="*/ 3836 h 3836"/>
                <a:gd name="T6" fmla="*/ 3203 w 3203"/>
                <a:gd name="T7" fmla="*/ 0 h 3836"/>
              </a:gdLst>
              <a:ahLst/>
              <a:cxnLst>
                <a:cxn ang="0">
                  <a:pos x="T0" y="T1"/>
                </a:cxn>
                <a:cxn ang="0">
                  <a:pos x="T2" y="T3"/>
                </a:cxn>
                <a:cxn ang="0">
                  <a:pos x="T4" y="T5"/>
                </a:cxn>
                <a:cxn ang="0">
                  <a:pos x="T6" y="T7"/>
                </a:cxn>
              </a:cxnLst>
              <a:rect l="0" t="0" r="r" b="b"/>
              <a:pathLst>
                <a:path w="3203" h="3836">
                  <a:moveTo>
                    <a:pt x="3203" y="0"/>
                  </a:moveTo>
                  <a:lnTo>
                    <a:pt x="0" y="2111"/>
                  </a:lnTo>
                  <a:cubicBezTo>
                    <a:pt x="694" y="3164"/>
                    <a:pt x="1860" y="3808"/>
                    <a:pt x="3121" y="3836"/>
                  </a:cubicBezTo>
                  <a:lnTo>
                    <a:pt x="3203" y="0"/>
                  </a:lnTo>
                  <a:close/>
                </a:path>
              </a:pathLst>
            </a:custGeom>
            <a:solidFill>
              <a:srgbClr val="8064A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50" name="Freeform 10">
              <a:hlinkClick r:id="rId7" action="ppaction://hlinksldjump"/>
            </p:cNvPr>
            <p:cNvSpPr>
              <a:spLocks/>
            </p:cNvSpPr>
            <p:nvPr/>
          </p:nvSpPr>
          <p:spPr bwMode="auto">
            <a:xfrm>
              <a:off x="8188754" y="6141920"/>
              <a:ext cx="291194" cy="256505"/>
            </a:xfrm>
            <a:custGeom>
              <a:avLst/>
              <a:gdLst>
                <a:gd name="T0" fmla="*/ 4030 w 4030"/>
                <a:gd name="T1" fmla="*/ 1438 h 3549"/>
                <a:gd name="T2" fmla="*/ 472 w 4030"/>
                <a:gd name="T3" fmla="*/ 0 h 3549"/>
                <a:gd name="T4" fmla="*/ 826 w 4030"/>
                <a:gd name="T5" fmla="*/ 3549 h 3549"/>
                <a:gd name="T6" fmla="*/ 4030 w 4030"/>
                <a:gd name="T7" fmla="*/ 1438 h 3549"/>
              </a:gdLst>
              <a:ahLst/>
              <a:cxnLst>
                <a:cxn ang="0">
                  <a:pos x="T0" y="T1"/>
                </a:cxn>
                <a:cxn ang="0">
                  <a:pos x="T2" y="T3"/>
                </a:cxn>
                <a:cxn ang="0">
                  <a:pos x="T4" y="T5"/>
                </a:cxn>
                <a:cxn ang="0">
                  <a:pos x="T6" y="T7"/>
                </a:cxn>
              </a:cxnLst>
              <a:rect l="0" t="0" r="r" b="b"/>
              <a:pathLst>
                <a:path w="4030" h="3549">
                  <a:moveTo>
                    <a:pt x="4030" y="1438"/>
                  </a:moveTo>
                  <a:lnTo>
                    <a:pt x="472" y="0"/>
                  </a:lnTo>
                  <a:cubicBezTo>
                    <a:pt x="0" y="1169"/>
                    <a:pt x="132" y="2496"/>
                    <a:pt x="826" y="3549"/>
                  </a:cubicBezTo>
                  <a:lnTo>
                    <a:pt x="4030" y="1438"/>
                  </a:lnTo>
                  <a:close/>
                </a:path>
              </a:pathLst>
            </a:custGeom>
            <a:solidFill>
              <a:srgbClr val="4BACC6"/>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grpSp>
      <p:cxnSp>
        <p:nvCxnSpPr>
          <p:cNvPr id="51" name="Straight Connector 50"/>
          <p:cNvCxnSpPr/>
          <p:nvPr/>
        </p:nvCxnSpPr>
        <p:spPr>
          <a:xfrm>
            <a:off x="737480" y="3429000"/>
            <a:ext cx="6719864" cy="349344"/>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39" name="Rounded Rectangle 38">
            <a:hlinkClick r:id="rId8" action="ppaction://hlinksldjump"/>
          </p:cNvPr>
          <p:cNvSpPr/>
          <p:nvPr/>
        </p:nvSpPr>
        <p:spPr>
          <a:xfrm>
            <a:off x="6981429" y="6090574"/>
            <a:ext cx="951830" cy="3810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Teaching descriptors</a:t>
            </a:r>
          </a:p>
        </p:txBody>
      </p:sp>
    </p:spTree>
    <p:extLst>
      <p:ext uri="{BB962C8B-B14F-4D97-AF65-F5344CB8AC3E}">
        <p14:creationId xmlns:p14="http://schemas.microsoft.com/office/powerpoint/2010/main" val="1808559115"/>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bg>
      <p:bgPr>
        <a:solidFill>
          <a:srgbClr val="FEECEC"/>
        </a:solidFill>
        <a:effectLst/>
      </p:bgPr>
    </p:bg>
    <p:spTree>
      <p:nvGrpSpPr>
        <p:cNvPr id="1" name=""/>
        <p:cNvGrpSpPr/>
        <p:nvPr/>
      </p:nvGrpSpPr>
      <p:grpSpPr>
        <a:xfrm>
          <a:off x="0" y="0"/>
          <a:ext cx="0" cy="0"/>
          <a:chOff x="0" y="0"/>
          <a:chExt cx="0" cy="0"/>
        </a:xfrm>
      </p:grpSpPr>
      <p:sp>
        <p:nvSpPr>
          <p:cNvPr id="17" name="Shape 16"/>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400110"/>
          </a:xfrm>
          <a:prstGeom prst="rect">
            <a:avLst/>
          </a:prstGeom>
          <a:noFill/>
        </p:spPr>
        <p:txBody>
          <a:bodyPr wrap="square" rtlCol="0">
            <a:spAutoFit/>
          </a:bodyPr>
          <a:lstStyle/>
          <a:p>
            <a:r>
              <a:rPr lang="en-GB" sz="2000" b="1" dirty="0">
                <a:solidFill>
                  <a:srgbClr val="000099"/>
                </a:solidFill>
              </a:rPr>
              <a:t>Professional learning</a:t>
            </a:r>
          </a:p>
        </p:txBody>
      </p:sp>
      <p:sp>
        <p:nvSpPr>
          <p:cNvPr id="2" name="TextBox 1"/>
          <p:cNvSpPr txBox="1"/>
          <p:nvPr/>
        </p:nvSpPr>
        <p:spPr>
          <a:xfrm>
            <a:off x="473350" y="1776115"/>
            <a:ext cx="5637819" cy="461665"/>
          </a:xfrm>
          <a:prstGeom prst="rect">
            <a:avLst/>
          </a:prstGeom>
          <a:noFill/>
        </p:spPr>
        <p:txBody>
          <a:bodyPr wrap="square" rtlCol="0">
            <a:spAutoFit/>
          </a:bodyPr>
          <a:lstStyle/>
          <a:p>
            <a:r>
              <a:rPr lang="en-GB" sz="2400" b="1" dirty="0">
                <a:solidFill>
                  <a:srgbClr val="000099"/>
                </a:solidFill>
              </a:rPr>
              <a:t>Wider reading and research outlooks</a:t>
            </a:r>
          </a:p>
        </p:txBody>
      </p:sp>
      <p:sp>
        <p:nvSpPr>
          <p:cNvPr id="60" name="TextBox 59"/>
          <p:cNvSpPr txBox="1"/>
          <p:nvPr/>
        </p:nvSpPr>
        <p:spPr>
          <a:xfrm>
            <a:off x="539552" y="4941168"/>
            <a:ext cx="6984776" cy="671915"/>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pPr>
              <a:lnSpc>
                <a:spcPct val="107000"/>
              </a:lnSpc>
              <a:spcAft>
                <a:spcPts val="800"/>
              </a:spcAft>
            </a:pPr>
            <a:r>
              <a:rPr lang="en-GB" dirty="0">
                <a:solidFill>
                  <a:prstClr val="black"/>
                </a:solidFill>
                <a:ea typeface="Calibri" panose="020F0502020204030204" pitchFamily="34" charset="0"/>
                <a:cs typeface="Times New Roman" panose="02020603050405020304" pitchFamily="18" charset="0"/>
              </a:rPr>
              <a:t>Leadership maintains and develops a constructive and relevant attitude to study in colleagues.</a:t>
            </a:r>
          </a:p>
        </p:txBody>
      </p:sp>
      <p:sp>
        <p:nvSpPr>
          <p:cNvPr id="65" name="TextBox 64"/>
          <p:cNvSpPr txBox="1"/>
          <p:nvPr/>
        </p:nvSpPr>
        <p:spPr>
          <a:xfrm>
            <a:off x="3107181" y="2708920"/>
            <a:ext cx="5382597" cy="1277786"/>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pPr>
              <a:lnSpc>
                <a:spcPct val="107000"/>
              </a:lnSpc>
              <a:spcAft>
                <a:spcPts val="800"/>
              </a:spcAft>
            </a:pPr>
            <a:r>
              <a:rPr lang="en-GB" dirty="0">
                <a:solidFill>
                  <a:prstClr val="black"/>
                </a:solidFill>
                <a:ea typeface="Calibri" panose="020F0502020204030204" pitchFamily="34" charset="0"/>
                <a:cs typeface="Times New Roman" panose="02020603050405020304" pitchFamily="18" charset="0"/>
              </a:rPr>
              <a:t>Leadership is a reservoir of knowledge and understanding about pedagogic reading and research and able to make connections for the teaching community linked to their working context.</a:t>
            </a:r>
          </a:p>
        </p:txBody>
      </p:sp>
      <p:grpSp>
        <p:nvGrpSpPr>
          <p:cNvPr id="11" name="Group 10"/>
          <p:cNvGrpSpPr/>
          <p:nvPr/>
        </p:nvGrpSpPr>
        <p:grpSpPr>
          <a:xfrm rot="6694612">
            <a:off x="7840057" y="5951006"/>
            <a:ext cx="675567" cy="673752"/>
            <a:chOff x="581131" y="4820623"/>
            <a:chExt cx="2192659" cy="2186770"/>
          </a:xfrm>
        </p:grpSpPr>
        <p:sp>
          <p:nvSpPr>
            <p:cNvPr id="12" name="Pie 11">
              <a:hlinkClick r:id="rId3" action="ppaction://hlinksldjump"/>
            </p:cNvPr>
            <p:cNvSpPr/>
            <p:nvPr/>
          </p:nvSpPr>
          <p:spPr>
            <a:xfrm rot="4351073">
              <a:off x="581131" y="4820623"/>
              <a:ext cx="2185043" cy="2185043"/>
            </a:xfrm>
            <a:prstGeom prst="pie">
              <a:avLst>
                <a:gd name="adj1" fmla="val 14023263"/>
                <a:gd name="adj2" fmla="val 1188211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3" name="Pie 12"/>
            <p:cNvSpPr/>
            <p:nvPr/>
          </p:nvSpPr>
          <p:spPr>
            <a:xfrm rot="4351073">
              <a:off x="588746" y="4820623"/>
              <a:ext cx="2185043" cy="2185043"/>
            </a:xfrm>
            <a:prstGeom prst="pie">
              <a:avLst>
                <a:gd name="adj1" fmla="val 11910026"/>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4" name="Pie 13">
              <a:hlinkClick r:id="rId3" action="ppaction://hlinksldjump"/>
            </p:cNvPr>
            <p:cNvSpPr/>
            <p:nvPr/>
          </p:nvSpPr>
          <p:spPr>
            <a:xfrm rot="4351073">
              <a:off x="581329" y="4822350"/>
              <a:ext cx="2185043" cy="2185043"/>
            </a:xfrm>
            <a:prstGeom prst="pie">
              <a:avLst>
                <a:gd name="adj1" fmla="val 11956703"/>
                <a:gd name="adj2" fmla="val 14185533"/>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5" name="Pie 14"/>
            <p:cNvSpPr/>
            <p:nvPr/>
          </p:nvSpPr>
          <p:spPr>
            <a:xfrm rot="4351073">
              <a:off x="588747" y="4820623"/>
              <a:ext cx="2185043" cy="2185043"/>
            </a:xfrm>
            <a:prstGeom prst="pie">
              <a:avLst>
                <a:gd name="adj1" fmla="val 14260476"/>
                <a:gd name="adj2" fmla="val 1429002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
        <p:nvSpPr>
          <p:cNvPr id="3" name="Slide Number Placeholder 2"/>
          <p:cNvSpPr>
            <a:spLocks noGrp="1"/>
          </p:cNvSpPr>
          <p:nvPr>
            <p:ph type="sldNum" sz="quarter" idx="12"/>
          </p:nvPr>
        </p:nvSpPr>
        <p:spPr/>
        <p:txBody>
          <a:bodyPr/>
          <a:lstStyle/>
          <a:p>
            <a:fld id="{C4009609-DC48-4DDF-96FA-41A39884BE33}" type="slidenum">
              <a:rPr lang="en-GB" smtClean="0">
                <a:solidFill>
                  <a:prstClr val="black">
                    <a:tint val="75000"/>
                  </a:prstClr>
                </a:solidFill>
              </a:rPr>
              <a:pPr/>
              <a:t>119</a:t>
            </a:fld>
            <a:endParaRPr lang="en-GB">
              <a:solidFill>
                <a:prstClr val="black">
                  <a:tint val="75000"/>
                </a:prstClr>
              </a:solidFill>
            </a:endParaRPr>
          </a:p>
        </p:txBody>
      </p:sp>
      <p:sp>
        <p:nvSpPr>
          <p:cNvPr id="18" name="TextBox 17"/>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Formal leadership roles</a:t>
            </a:r>
          </a:p>
        </p:txBody>
      </p:sp>
    </p:spTree>
    <p:extLst>
      <p:ext uri="{BB962C8B-B14F-4D97-AF65-F5344CB8AC3E}">
        <p14:creationId xmlns:p14="http://schemas.microsoft.com/office/powerpoint/2010/main" val="3192629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7" name="Pie 6"/>
          <p:cNvSpPr/>
          <p:nvPr/>
        </p:nvSpPr>
        <p:spPr>
          <a:xfrm rot="13195740">
            <a:off x="-3023127" y="-15291"/>
            <a:ext cx="7469671" cy="6869891"/>
          </a:xfrm>
          <a:prstGeom prst="pie">
            <a:avLst>
              <a:gd name="adj1" fmla="val 7502782"/>
              <a:gd name="adj2" fmla="val 10000432"/>
            </a:avLst>
          </a:prstGeom>
          <a:gradFill flip="none" rotWithShape="1">
            <a:gsLst>
              <a:gs pos="17000">
                <a:schemeClr val="accent1">
                  <a:tint val="66000"/>
                  <a:satMod val="160000"/>
                  <a:lumMod val="83000"/>
                </a:schemeClr>
              </a:gs>
              <a:gs pos="59000">
                <a:schemeClr val="accent1">
                  <a:tint val="44500"/>
                  <a:satMod val="160000"/>
                  <a:lumMod val="92000"/>
                  <a:lumOff val="8000"/>
                </a:schemeClr>
              </a:gs>
              <a:gs pos="100000">
                <a:schemeClr val="accent1">
                  <a:tint val="23500"/>
                  <a:satMod val="160000"/>
                </a:schemeClr>
              </a:gs>
            </a:gsLst>
            <a:path path="circle">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cxnSp>
        <p:nvCxnSpPr>
          <p:cNvPr id="8" name="Straight Connector 7"/>
          <p:cNvCxnSpPr/>
          <p:nvPr/>
        </p:nvCxnSpPr>
        <p:spPr>
          <a:xfrm flipV="1">
            <a:off x="711708" y="1772816"/>
            <a:ext cx="6020532" cy="16468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11708" y="3419654"/>
            <a:ext cx="6308564" cy="208046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737480" y="2596235"/>
            <a:ext cx="6438858" cy="823419"/>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725430" y="3419654"/>
            <a:ext cx="665488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11708" y="3419654"/>
            <a:ext cx="6524588" cy="1086075"/>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Box 21">
            <a:hlinkClick r:id="rId2" action="ppaction://hlinksldjump"/>
          </p:cNvPr>
          <p:cNvSpPr txBox="1"/>
          <p:nvPr/>
        </p:nvSpPr>
        <p:spPr>
          <a:xfrm rot="20878423">
            <a:off x="4200081" y="2027469"/>
            <a:ext cx="4272418" cy="357214"/>
          </a:xfrm>
          <a:prstGeom prst="rect">
            <a:avLst/>
          </a:prstGeom>
          <a:noFill/>
        </p:spPr>
        <p:txBody>
          <a:bodyPr wrap="square" rtlCol="0">
            <a:spAutoFit/>
          </a:bodyPr>
          <a:lstStyle/>
          <a:p>
            <a:pPr>
              <a:lnSpc>
                <a:spcPct val="115000"/>
              </a:lnSpc>
              <a:spcAft>
                <a:spcPts val="1000"/>
              </a:spcAft>
            </a:pPr>
            <a:r>
              <a:rPr lang="en-GB" sz="1600" dirty="0">
                <a:solidFill>
                  <a:srgbClr val="000099"/>
                </a:solidFill>
                <a:latin typeface="Arial"/>
                <a:ea typeface="Calibri"/>
                <a:cs typeface="Times New Roman"/>
              </a:rPr>
              <a:t>Managing the learning environment </a:t>
            </a:r>
            <a:endParaRPr lang="en-GB" sz="1600" dirty="0">
              <a:solidFill>
                <a:srgbClr val="000099"/>
              </a:solidFill>
              <a:ea typeface="Calibri"/>
              <a:cs typeface="Times New Roman"/>
            </a:endParaRPr>
          </a:p>
        </p:txBody>
      </p:sp>
      <p:sp>
        <p:nvSpPr>
          <p:cNvPr id="25" name="TextBox 24">
            <a:hlinkClick r:id="rId3" action="ppaction://hlinksldjump"/>
          </p:cNvPr>
          <p:cNvSpPr txBox="1"/>
          <p:nvPr/>
        </p:nvSpPr>
        <p:spPr>
          <a:xfrm rot="21255519">
            <a:off x="4410552" y="2801673"/>
            <a:ext cx="3863331" cy="357214"/>
          </a:xfrm>
          <a:prstGeom prst="rect">
            <a:avLst/>
          </a:prstGeom>
          <a:noFill/>
        </p:spPr>
        <p:txBody>
          <a:bodyPr wrap="square" rtlCol="0">
            <a:spAutoFit/>
          </a:bodyPr>
          <a:lstStyle/>
          <a:p>
            <a:pPr lvl="0">
              <a:lnSpc>
                <a:spcPct val="115000"/>
              </a:lnSpc>
              <a:spcAft>
                <a:spcPts val="1000"/>
              </a:spcAft>
            </a:pPr>
            <a:r>
              <a:rPr lang="en-GB" sz="1600" dirty="0">
                <a:solidFill>
                  <a:srgbClr val="000099"/>
                </a:solidFill>
                <a:latin typeface="Arial"/>
                <a:ea typeface="Calibri"/>
                <a:cs typeface="Times New Roman"/>
              </a:rPr>
              <a:t>Assessment </a:t>
            </a:r>
            <a:endParaRPr lang="en-GB" sz="1600" dirty="0">
              <a:solidFill>
                <a:srgbClr val="000099"/>
              </a:solidFill>
              <a:ea typeface="Calibri"/>
              <a:cs typeface="Times New Roman"/>
            </a:endParaRPr>
          </a:p>
        </p:txBody>
      </p:sp>
      <p:sp>
        <p:nvSpPr>
          <p:cNvPr id="26" name="TextBox 25">
            <a:hlinkClick r:id="rId4" action="ppaction://hlinksldjump"/>
          </p:cNvPr>
          <p:cNvSpPr txBox="1"/>
          <p:nvPr/>
        </p:nvSpPr>
        <p:spPr>
          <a:xfrm rot="216724">
            <a:off x="4548478" y="3661599"/>
            <a:ext cx="2823385" cy="357214"/>
          </a:xfrm>
          <a:prstGeom prst="rect">
            <a:avLst/>
          </a:prstGeom>
          <a:noFill/>
        </p:spPr>
        <p:txBody>
          <a:bodyPr wrap="square" rtlCol="0">
            <a:spAutoFit/>
          </a:bodyPr>
          <a:lstStyle/>
          <a:p>
            <a:pPr>
              <a:lnSpc>
                <a:spcPct val="115000"/>
              </a:lnSpc>
              <a:spcAft>
                <a:spcPts val="1000"/>
              </a:spcAft>
            </a:pPr>
            <a:r>
              <a:rPr lang="en-GB" sz="1600" dirty="0">
                <a:solidFill>
                  <a:srgbClr val="000099"/>
                </a:solidFill>
                <a:latin typeface="Arial"/>
                <a:ea typeface="Calibri"/>
                <a:cs typeface="Times New Roman"/>
              </a:rPr>
              <a:t>Differentiation </a:t>
            </a:r>
            <a:endParaRPr lang="en-GB" sz="1600" dirty="0">
              <a:solidFill>
                <a:srgbClr val="000099"/>
              </a:solidFill>
              <a:ea typeface="Calibri"/>
              <a:cs typeface="Times New Roman"/>
            </a:endParaRPr>
          </a:p>
        </p:txBody>
      </p:sp>
      <p:sp>
        <p:nvSpPr>
          <p:cNvPr id="29" name="TextBox 28">
            <a:hlinkClick r:id="rId5" action="ppaction://hlinksldjump"/>
          </p:cNvPr>
          <p:cNvSpPr txBox="1"/>
          <p:nvPr/>
        </p:nvSpPr>
        <p:spPr>
          <a:xfrm rot="838774">
            <a:off x="4396856" y="4621277"/>
            <a:ext cx="3435341" cy="375487"/>
          </a:xfrm>
          <a:prstGeom prst="rect">
            <a:avLst/>
          </a:prstGeom>
          <a:noFill/>
        </p:spPr>
        <p:txBody>
          <a:bodyPr wrap="square" rtlCol="0">
            <a:spAutoFit/>
          </a:bodyPr>
          <a:lstStyle/>
          <a:p>
            <a:pPr>
              <a:lnSpc>
                <a:spcPct val="115000"/>
              </a:lnSpc>
              <a:spcAft>
                <a:spcPts val="1000"/>
              </a:spcAft>
            </a:pPr>
            <a:r>
              <a:rPr lang="en-GB" sz="1600" dirty="0">
                <a:solidFill>
                  <a:srgbClr val="000099"/>
                </a:solidFill>
                <a:latin typeface="Arial"/>
                <a:ea typeface="Calibri"/>
                <a:cs typeface="Times New Roman"/>
              </a:rPr>
              <a:t>Recording and reporting</a:t>
            </a:r>
            <a:endParaRPr lang="en-GB" sz="1600" dirty="0">
              <a:solidFill>
                <a:srgbClr val="000099"/>
              </a:solidFill>
              <a:ea typeface="Calibri"/>
              <a:cs typeface="Times New Roman"/>
            </a:endParaRPr>
          </a:p>
        </p:txBody>
      </p:sp>
      <p:sp>
        <p:nvSpPr>
          <p:cNvPr id="4" name="TextBox 3"/>
          <p:cNvSpPr txBox="1"/>
          <p:nvPr/>
        </p:nvSpPr>
        <p:spPr>
          <a:xfrm>
            <a:off x="211253" y="677887"/>
            <a:ext cx="8828844" cy="461665"/>
          </a:xfrm>
          <a:prstGeom prst="rect">
            <a:avLst/>
          </a:prstGeom>
          <a:noFill/>
        </p:spPr>
        <p:txBody>
          <a:bodyPr wrap="square" rtlCol="0">
            <a:spAutoFit/>
          </a:bodyPr>
          <a:lstStyle/>
          <a:p>
            <a:r>
              <a:rPr lang="en-GB" sz="2400" b="1" dirty="0">
                <a:solidFill>
                  <a:srgbClr val="000099"/>
                </a:solidFill>
              </a:rPr>
              <a:t>Refining teaching… towards sustained highly effective practice</a:t>
            </a:r>
          </a:p>
        </p:txBody>
      </p:sp>
      <p:cxnSp>
        <p:nvCxnSpPr>
          <p:cNvPr id="6" name="Straight Connector 5"/>
          <p:cNvCxnSpPr/>
          <p:nvPr/>
        </p:nvCxnSpPr>
        <p:spPr>
          <a:xfrm flipH="1" flipV="1">
            <a:off x="725430" y="3419654"/>
            <a:ext cx="5862794" cy="2909952"/>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a:hlinkClick r:id="rId6" action="ppaction://hlinksldjump"/>
          </p:cNvPr>
          <p:cNvSpPr txBox="1"/>
          <p:nvPr/>
        </p:nvSpPr>
        <p:spPr>
          <a:xfrm rot="1251497">
            <a:off x="4141874" y="5274235"/>
            <a:ext cx="2922547" cy="338554"/>
          </a:xfrm>
          <a:prstGeom prst="rect">
            <a:avLst/>
          </a:prstGeom>
          <a:noFill/>
        </p:spPr>
        <p:txBody>
          <a:bodyPr wrap="square" rtlCol="0">
            <a:spAutoFit/>
          </a:bodyPr>
          <a:lstStyle/>
          <a:p>
            <a:pPr lvl="0"/>
            <a:r>
              <a:rPr lang="en-GB" sz="1600" dirty="0">
                <a:solidFill>
                  <a:srgbClr val="000099"/>
                </a:solidFill>
                <a:latin typeface="Arial" panose="020B0604020202020204" pitchFamily="34" charset="0"/>
                <a:cs typeface="Arial" panose="020B0604020202020204" pitchFamily="34" charset="0"/>
              </a:rPr>
              <a:t>Involving partners in learning</a:t>
            </a:r>
          </a:p>
        </p:txBody>
      </p:sp>
      <p:sp>
        <p:nvSpPr>
          <p:cNvPr id="37" name="Freeform 6">
            <a:hlinkClick r:id="rId7" action="ppaction://hlinksldjump"/>
          </p:cNvPr>
          <p:cNvSpPr>
            <a:spLocks/>
          </p:cNvSpPr>
          <p:nvPr/>
        </p:nvSpPr>
        <p:spPr bwMode="auto">
          <a:xfrm>
            <a:off x="8222636" y="5933694"/>
            <a:ext cx="518407" cy="312586"/>
          </a:xfrm>
          <a:custGeom>
            <a:avLst/>
            <a:gdLst>
              <a:gd name="T0" fmla="*/ 3558 w 7173"/>
              <a:gd name="T1" fmla="*/ 4324 h 4324"/>
              <a:gd name="T2" fmla="*/ 7173 w 7173"/>
              <a:gd name="T3" fmla="*/ 3041 h 4324"/>
              <a:gd name="T4" fmla="*/ 2274 w 7173"/>
              <a:gd name="T5" fmla="*/ 708 h 4324"/>
              <a:gd name="T6" fmla="*/ 0 w 7173"/>
              <a:gd name="T7" fmla="*/ 2887 h 4324"/>
              <a:gd name="T8" fmla="*/ 3558 w 7173"/>
              <a:gd name="T9" fmla="*/ 4324 h 4324"/>
            </a:gdLst>
            <a:ahLst/>
            <a:cxnLst>
              <a:cxn ang="0">
                <a:pos x="T0" y="T1"/>
              </a:cxn>
              <a:cxn ang="0">
                <a:pos x="T2" y="T3"/>
              </a:cxn>
              <a:cxn ang="0">
                <a:pos x="T4" y="T5"/>
              </a:cxn>
              <a:cxn ang="0">
                <a:pos x="T6" y="T7"/>
              </a:cxn>
              <a:cxn ang="0">
                <a:pos x="T8" y="T9"/>
              </a:cxn>
            </a:cxnLst>
            <a:rect l="0" t="0" r="r" b="b"/>
            <a:pathLst>
              <a:path w="7173" h="4324">
                <a:moveTo>
                  <a:pt x="3558" y="4324"/>
                </a:moveTo>
                <a:lnTo>
                  <a:pt x="7173" y="3041"/>
                </a:lnTo>
                <a:cubicBezTo>
                  <a:pt x="6465" y="1044"/>
                  <a:pt x="4271" y="0"/>
                  <a:pt x="2274" y="708"/>
                </a:cubicBezTo>
                <a:cubicBezTo>
                  <a:pt x="1240" y="1076"/>
                  <a:pt x="412" y="1869"/>
                  <a:pt x="0" y="2887"/>
                </a:cubicBezTo>
                <a:lnTo>
                  <a:pt x="3558" y="4324"/>
                </a:lnTo>
                <a:close/>
              </a:path>
            </a:pathLst>
          </a:custGeom>
          <a:solidFill>
            <a:srgbClr val="4F81B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38" name="Freeform 7">
            <a:hlinkClick r:id="rId7" action="ppaction://hlinksldjump"/>
          </p:cNvPr>
          <p:cNvSpPr>
            <a:spLocks/>
          </p:cNvSpPr>
          <p:nvPr/>
        </p:nvSpPr>
        <p:spPr bwMode="auto">
          <a:xfrm>
            <a:off x="8479948" y="6153545"/>
            <a:ext cx="291773" cy="255156"/>
          </a:xfrm>
          <a:custGeom>
            <a:avLst/>
            <a:gdLst>
              <a:gd name="T0" fmla="*/ 0 w 4037"/>
              <a:gd name="T1" fmla="*/ 1283 h 3530"/>
              <a:gd name="T2" fmla="*/ 3110 w 4037"/>
              <a:gd name="T3" fmla="*/ 3530 h 3530"/>
              <a:gd name="T4" fmla="*/ 3616 w 4037"/>
              <a:gd name="T5" fmla="*/ 0 h 3530"/>
              <a:gd name="T6" fmla="*/ 0 w 4037"/>
              <a:gd name="T7" fmla="*/ 1283 h 3530"/>
            </a:gdLst>
            <a:ahLst/>
            <a:cxnLst>
              <a:cxn ang="0">
                <a:pos x="T0" y="T1"/>
              </a:cxn>
              <a:cxn ang="0">
                <a:pos x="T2" y="T3"/>
              </a:cxn>
              <a:cxn ang="0">
                <a:pos x="T4" y="T5"/>
              </a:cxn>
              <a:cxn ang="0">
                <a:pos x="T6" y="T7"/>
              </a:cxn>
            </a:cxnLst>
            <a:rect l="0" t="0" r="r" b="b"/>
            <a:pathLst>
              <a:path w="4037" h="3530">
                <a:moveTo>
                  <a:pt x="0" y="1283"/>
                </a:moveTo>
                <a:lnTo>
                  <a:pt x="3110" y="3530"/>
                </a:lnTo>
                <a:cubicBezTo>
                  <a:pt x="3848" y="2508"/>
                  <a:pt x="4037" y="1189"/>
                  <a:pt x="3616" y="0"/>
                </a:cubicBezTo>
                <a:lnTo>
                  <a:pt x="0" y="1283"/>
                </a:lnTo>
                <a:close/>
              </a:path>
            </a:pathLst>
          </a:custGeom>
          <a:solidFill>
            <a:srgbClr val="C0504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39" name="Freeform 8">
            <a:hlinkClick r:id="rId7" action="ppaction://hlinksldjump"/>
          </p:cNvPr>
          <p:cNvSpPr>
            <a:spLocks/>
          </p:cNvSpPr>
          <p:nvPr/>
        </p:nvSpPr>
        <p:spPr bwMode="auto">
          <a:xfrm>
            <a:off x="8473572" y="6246280"/>
            <a:ext cx="230682" cy="279053"/>
          </a:xfrm>
          <a:custGeom>
            <a:avLst/>
            <a:gdLst>
              <a:gd name="T0" fmla="*/ 82 w 3192"/>
              <a:gd name="T1" fmla="*/ 0 h 3863"/>
              <a:gd name="T2" fmla="*/ 0 w 3192"/>
              <a:gd name="T3" fmla="*/ 3836 h 3863"/>
              <a:gd name="T4" fmla="*/ 3192 w 3192"/>
              <a:gd name="T5" fmla="*/ 2247 h 3863"/>
              <a:gd name="T6" fmla="*/ 82 w 3192"/>
              <a:gd name="T7" fmla="*/ 0 h 3863"/>
            </a:gdLst>
            <a:ahLst/>
            <a:cxnLst>
              <a:cxn ang="0">
                <a:pos x="T0" y="T1"/>
              </a:cxn>
              <a:cxn ang="0">
                <a:pos x="T2" y="T3"/>
              </a:cxn>
              <a:cxn ang="0">
                <a:pos x="T4" y="T5"/>
              </a:cxn>
              <a:cxn ang="0">
                <a:pos x="T6" y="T7"/>
              </a:cxn>
            </a:cxnLst>
            <a:rect l="0" t="0" r="r" b="b"/>
            <a:pathLst>
              <a:path w="3192" h="3863">
                <a:moveTo>
                  <a:pt x="82" y="0"/>
                </a:moveTo>
                <a:lnTo>
                  <a:pt x="0" y="3836"/>
                </a:lnTo>
                <a:cubicBezTo>
                  <a:pt x="1261" y="3863"/>
                  <a:pt x="2454" y="3269"/>
                  <a:pt x="3192" y="2247"/>
                </a:cubicBezTo>
                <a:lnTo>
                  <a:pt x="82" y="0"/>
                </a:lnTo>
                <a:close/>
              </a:path>
            </a:pathLst>
          </a:custGeom>
          <a:solidFill>
            <a:srgbClr val="9BBB59"/>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40" name="Freeform 9">
            <a:hlinkClick r:id="rId7" action="ppaction://hlinksldjump"/>
          </p:cNvPr>
          <p:cNvSpPr>
            <a:spLocks/>
          </p:cNvSpPr>
          <p:nvPr/>
        </p:nvSpPr>
        <p:spPr bwMode="auto">
          <a:xfrm>
            <a:off x="8248496" y="6247086"/>
            <a:ext cx="231452" cy="277126"/>
          </a:xfrm>
          <a:custGeom>
            <a:avLst/>
            <a:gdLst>
              <a:gd name="T0" fmla="*/ 3203 w 3203"/>
              <a:gd name="T1" fmla="*/ 0 h 3836"/>
              <a:gd name="T2" fmla="*/ 0 w 3203"/>
              <a:gd name="T3" fmla="*/ 2111 h 3836"/>
              <a:gd name="T4" fmla="*/ 3121 w 3203"/>
              <a:gd name="T5" fmla="*/ 3836 h 3836"/>
              <a:gd name="T6" fmla="*/ 3203 w 3203"/>
              <a:gd name="T7" fmla="*/ 0 h 3836"/>
            </a:gdLst>
            <a:ahLst/>
            <a:cxnLst>
              <a:cxn ang="0">
                <a:pos x="T0" y="T1"/>
              </a:cxn>
              <a:cxn ang="0">
                <a:pos x="T2" y="T3"/>
              </a:cxn>
              <a:cxn ang="0">
                <a:pos x="T4" y="T5"/>
              </a:cxn>
              <a:cxn ang="0">
                <a:pos x="T6" y="T7"/>
              </a:cxn>
            </a:cxnLst>
            <a:rect l="0" t="0" r="r" b="b"/>
            <a:pathLst>
              <a:path w="3203" h="3836">
                <a:moveTo>
                  <a:pt x="3203" y="0"/>
                </a:moveTo>
                <a:lnTo>
                  <a:pt x="0" y="2111"/>
                </a:lnTo>
                <a:cubicBezTo>
                  <a:pt x="694" y="3164"/>
                  <a:pt x="1860" y="3808"/>
                  <a:pt x="3121" y="3836"/>
                </a:cubicBezTo>
                <a:lnTo>
                  <a:pt x="3203" y="0"/>
                </a:lnTo>
                <a:close/>
              </a:path>
            </a:pathLst>
          </a:custGeom>
          <a:solidFill>
            <a:srgbClr val="8064A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41" name="Freeform 10">
            <a:hlinkClick r:id="rId7" action="ppaction://hlinksldjump"/>
          </p:cNvPr>
          <p:cNvSpPr>
            <a:spLocks/>
          </p:cNvSpPr>
          <p:nvPr/>
        </p:nvSpPr>
        <p:spPr bwMode="auto">
          <a:xfrm>
            <a:off x="8188754" y="6141920"/>
            <a:ext cx="291194" cy="256505"/>
          </a:xfrm>
          <a:custGeom>
            <a:avLst/>
            <a:gdLst>
              <a:gd name="T0" fmla="*/ 4030 w 4030"/>
              <a:gd name="T1" fmla="*/ 1438 h 3549"/>
              <a:gd name="T2" fmla="*/ 472 w 4030"/>
              <a:gd name="T3" fmla="*/ 0 h 3549"/>
              <a:gd name="T4" fmla="*/ 826 w 4030"/>
              <a:gd name="T5" fmla="*/ 3549 h 3549"/>
              <a:gd name="T6" fmla="*/ 4030 w 4030"/>
              <a:gd name="T7" fmla="*/ 1438 h 3549"/>
            </a:gdLst>
            <a:ahLst/>
            <a:cxnLst>
              <a:cxn ang="0">
                <a:pos x="T0" y="T1"/>
              </a:cxn>
              <a:cxn ang="0">
                <a:pos x="T2" y="T3"/>
              </a:cxn>
              <a:cxn ang="0">
                <a:pos x="T4" y="T5"/>
              </a:cxn>
              <a:cxn ang="0">
                <a:pos x="T6" y="T7"/>
              </a:cxn>
            </a:cxnLst>
            <a:rect l="0" t="0" r="r" b="b"/>
            <a:pathLst>
              <a:path w="4030" h="3549">
                <a:moveTo>
                  <a:pt x="4030" y="1438"/>
                </a:moveTo>
                <a:lnTo>
                  <a:pt x="472" y="0"/>
                </a:lnTo>
                <a:cubicBezTo>
                  <a:pt x="0" y="1169"/>
                  <a:pt x="132" y="2496"/>
                  <a:pt x="826" y="3549"/>
                </a:cubicBezTo>
                <a:lnTo>
                  <a:pt x="4030" y="1438"/>
                </a:lnTo>
                <a:close/>
              </a:path>
            </a:pathLst>
          </a:custGeom>
          <a:solidFill>
            <a:srgbClr val="4BACC6"/>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45" name="Freeform 6">
            <a:hlinkClick r:id="rId8" action="ppaction://hlinksldjump"/>
          </p:cNvPr>
          <p:cNvSpPr>
            <a:spLocks/>
          </p:cNvSpPr>
          <p:nvPr/>
        </p:nvSpPr>
        <p:spPr bwMode="auto">
          <a:xfrm>
            <a:off x="7380312" y="6017328"/>
            <a:ext cx="704664" cy="456940"/>
          </a:xfrm>
          <a:custGeom>
            <a:avLst/>
            <a:gdLst>
              <a:gd name="T0" fmla="*/ 3558 w 7173"/>
              <a:gd name="T1" fmla="*/ 4324 h 4324"/>
              <a:gd name="T2" fmla="*/ 7173 w 7173"/>
              <a:gd name="T3" fmla="*/ 3041 h 4324"/>
              <a:gd name="T4" fmla="*/ 2274 w 7173"/>
              <a:gd name="T5" fmla="*/ 708 h 4324"/>
              <a:gd name="T6" fmla="*/ 0 w 7173"/>
              <a:gd name="T7" fmla="*/ 2887 h 4324"/>
              <a:gd name="T8" fmla="*/ 3558 w 7173"/>
              <a:gd name="T9" fmla="*/ 4324 h 4324"/>
            </a:gdLst>
            <a:ahLst/>
            <a:cxnLst>
              <a:cxn ang="0">
                <a:pos x="T0" y="T1"/>
              </a:cxn>
              <a:cxn ang="0">
                <a:pos x="T2" y="T3"/>
              </a:cxn>
              <a:cxn ang="0">
                <a:pos x="T4" y="T5"/>
              </a:cxn>
              <a:cxn ang="0">
                <a:pos x="T6" y="T7"/>
              </a:cxn>
              <a:cxn ang="0">
                <a:pos x="T8" y="T9"/>
              </a:cxn>
            </a:cxnLst>
            <a:rect l="0" t="0" r="r" b="b"/>
            <a:pathLst>
              <a:path w="7173" h="4324">
                <a:moveTo>
                  <a:pt x="3558" y="4324"/>
                </a:moveTo>
                <a:lnTo>
                  <a:pt x="7173" y="3041"/>
                </a:lnTo>
                <a:cubicBezTo>
                  <a:pt x="6465" y="1044"/>
                  <a:pt x="4271" y="0"/>
                  <a:pt x="2274" y="708"/>
                </a:cubicBezTo>
                <a:cubicBezTo>
                  <a:pt x="1240" y="1076"/>
                  <a:pt x="412" y="1869"/>
                  <a:pt x="0" y="2887"/>
                </a:cubicBezTo>
                <a:lnTo>
                  <a:pt x="3558" y="4324"/>
                </a:lnTo>
                <a:close/>
              </a:path>
            </a:pathLst>
          </a:custGeom>
          <a:solidFill>
            <a:srgbClr val="4F81B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cxnSp>
        <p:nvCxnSpPr>
          <p:cNvPr id="46" name="Straight Connector 45"/>
          <p:cNvCxnSpPr>
            <a:stCxn id="45" idx="0"/>
          </p:cNvCxnSpPr>
          <p:nvPr/>
        </p:nvCxnSpPr>
        <p:spPr>
          <a:xfrm flipV="1">
            <a:off x="7729844" y="6103086"/>
            <a:ext cx="171143" cy="371182"/>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a:stCxn id="45" idx="0"/>
          </p:cNvCxnSpPr>
          <p:nvPr/>
        </p:nvCxnSpPr>
        <p:spPr>
          <a:xfrm flipH="1" flipV="1">
            <a:off x="7557955" y="6118678"/>
            <a:ext cx="171889" cy="35559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8" name="Isosceles Triangle 47">
            <a:hlinkClick r:id="rId8" action="ppaction://hlinksldjump"/>
          </p:cNvPr>
          <p:cNvSpPr/>
          <p:nvPr/>
        </p:nvSpPr>
        <p:spPr>
          <a:xfrm rot="7768195">
            <a:off x="7466942" y="6153710"/>
            <a:ext cx="269836" cy="351793"/>
          </a:xfrm>
          <a:prstGeom prst="triangle">
            <a:avLst>
              <a:gd name="adj" fmla="val 5997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9" name="Isosceles Triangle 48">
            <a:hlinkClick r:id="rId8" action="ppaction://hlinksldjump"/>
          </p:cNvPr>
          <p:cNvSpPr/>
          <p:nvPr/>
        </p:nvSpPr>
        <p:spPr>
          <a:xfrm rot="10800000">
            <a:off x="7557955" y="6113643"/>
            <a:ext cx="335236" cy="350720"/>
          </a:xfrm>
          <a:prstGeom prst="triangle">
            <a:avLst>
              <a:gd name="adj" fmla="val 48475"/>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4" name="Isosceles Triangle 43">
            <a:hlinkClick r:id="rId8" action="ppaction://hlinksldjump"/>
          </p:cNvPr>
          <p:cNvSpPr/>
          <p:nvPr/>
        </p:nvSpPr>
        <p:spPr>
          <a:xfrm rot="13839083">
            <a:off x="7714715" y="6162511"/>
            <a:ext cx="278893" cy="349772"/>
          </a:xfrm>
          <a:prstGeom prst="triangle">
            <a:avLst>
              <a:gd name="adj" fmla="val 4037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3" name="Arc 32"/>
          <p:cNvSpPr/>
          <p:nvPr/>
        </p:nvSpPr>
        <p:spPr>
          <a:xfrm rot="3174905">
            <a:off x="844180" y="2879501"/>
            <a:ext cx="1190946" cy="1171006"/>
          </a:xfrm>
          <a:prstGeom prst="arc">
            <a:avLst>
              <a:gd name="adj1" fmla="val 16200000"/>
              <a:gd name="adj2" fmla="val 21584617"/>
            </a:avLst>
          </a:prstGeom>
          <a:ln w="190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2" name="Slide Number Placeholder 1"/>
          <p:cNvSpPr>
            <a:spLocks noGrp="1"/>
          </p:cNvSpPr>
          <p:nvPr>
            <p:ph type="sldNum" sz="quarter" idx="12"/>
          </p:nvPr>
        </p:nvSpPr>
        <p:spPr>
          <a:xfrm>
            <a:off x="6826391" y="6391891"/>
            <a:ext cx="2133600" cy="365125"/>
          </a:xfrm>
        </p:spPr>
        <p:txBody>
          <a:bodyPr/>
          <a:lstStyle/>
          <a:p>
            <a:fld id="{C4009609-DC48-4DDF-96FA-41A39884BE33}" type="slidenum">
              <a:rPr lang="en-GB" b="1" smtClean="0">
                <a:solidFill>
                  <a:prstClr val="black">
                    <a:tint val="75000"/>
                  </a:prstClr>
                </a:solidFill>
              </a:rPr>
              <a:pPr/>
              <a:t>12</a:t>
            </a:fld>
            <a:endParaRPr lang="en-GB" b="1" dirty="0">
              <a:solidFill>
                <a:prstClr val="black">
                  <a:tint val="75000"/>
                </a:prstClr>
              </a:solidFill>
            </a:endParaRPr>
          </a:p>
        </p:txBody>
      </p:sp>
      <p:sp>
        <p:nvSpPr>
          <p:cNvPr id="52" name="Rounded Rectangle 51">
            <a:hlinkClick r:id="rId9" action="ppaction://hlinksldjump"/>
          </p:cNvPr>
          <p:cNvSpPr/>
          <p:nvPr/>
        </p:nvSpPr>
        <p:spPr>
          <a:xfrm>
            <a:off x="6112309" y="6079623"/>
            <a:ext cx="951830" cy="3810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Formal</a:t>
            </a:r>
          </a:p>
          <a:p>
            <a:pPr algn="ctr"/>
            <a:r>
              <a:rPr lang="en-GB" sz="1200" dirty="0"/>
              <a:t>leadership</a:t>
            </a:r>
          </a:p>
        </p:txBody>
      </p:sp>
      <p:grpSp>
        <p:nvGrpSpPr>
          <p:cNvPr id="53" name="Group 52"/>
          <p:cNvGrpSpPr/>
          <p:nvPr/>
        </p:nvGrpSpPr>
        <p:grpSpPr>
          <a:xfrm>
            <a:off x="845976" y="1986727"/>
            <a:ext cx="3419989" cy="668769"/>
            <a:chOff x="1907704" y="1986727"/>
            <a:chExt cx="1894987" cy="668769"/>
          </a:xfrm>
        </p:grpSpPr>
        <p:sp>
          <p:nvSpPr>
            <p:cNvPr id="54" name="TextBox 53"/>
            <p:cNvSpPr txBox="1"/>
            <p:nvPr/>
          </p:nvSpPr>
          <p:spPr>
            <a:xfrm>
              <a:off x="1907704" y="2378497"/>
              <a:ext cx="796203" cy="276999"/>
            </a:xfrm>
            <a:prstGeom prst="rect">
              <a:avLst/>
            </a:prstGeom>
            <a:noFill/>
          </p:spPr>
          <p:txBody>
            <a:bodyPr wrap="square" rtlCol="0">
              <a:spAutoFit/>
            </a:bodyPr>
            <a:lstStyle/>
            <a:p>
              <a:r>
                <a:rPr lang="en-GB" sz="1200" b="1" dirty="0">
                  <a:solidFill>
                    <a:srgbClr val="000099"/>
                  </a:solidFill>
                </a:rPr>
                <a:t>QTS/Induction</a:t>
              </a:r>
            </a:p>
          </p:txBody>
        </p:sp>
        <p:sp>
          <p:nvSpPr>
            <p:cNvPr id="55" name="TextBox 54"/>
            <p:cNvSpPr txBox="1"/>
            <p:nvPr/>
          </p:nvSpPr>
          <p:spPr>
            <a:xfrm>
              <a:off x="3018934" y="1986727"/>
              <a:ext cx="783757" cy="461665"/>
            </a:xfrm>
            <a:prstGeom prst="rect">
              <a:avLst/>
            </a:prstGeom>
            <a:noFill/>
          </p:spPr>
          <p:txBody>
            <a:bodyPr wrap="square" rtlCol="0">
              <a:spAutoFit/>
            </a:bodyPr>
            <a:lstStyle/>
            <a:p>
              <a:r>
                <a:rPr lang="en-GB" sz="1200" b="1" dirty="0">
                  <a:solidFill>
                    <a:srgbClr val="000099"/>
                  </a:solidFill>
                </a:rPr>
                <a:t>Sustained highly effective practice</a:t>
              </a:r>
            </a:p>
          </p:txBody>
        </p:sp>
      </p:grpSp>
      <p:sp>
        <p:nvSpPr>
          <p:cNvPr id="56" name="TextBox 55"/>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Teaching</a:t>
            </a:r>
          </a:p>
        </p:txBody>
      </p:sp>
      <p:grpSp>
        <p:nvGrpSpPr>
          <p:cNvPr id="42" name="Group 41"/>
          <p:cNvGrpSpPr/>
          <p:nvPr/>
        </p:nvGrpSpPr>
        <p:grpSpPr>
          <a:xfrm rot="20316881">
            <a:off x="471252" y="4821483"/>
            <a:ext cx="2192659" cy="2185044"/>
            <a:chOff x="581131" y="4820622"/>
            <a:chExt cx="2192659" cy="2185044"/>
          </a:xfrm>
        </p:grpSpPr>
        <p:sp>
          <p:nvSpPr>
            <p:cNvPr id="43" name="Pie 42"/>
            <p:cNvSpPr/>
            <p:nvPr/>
          </p:nvSpPr>
          <p:spPr>
            <a:xfrm rot="4351073">
              <a:off x="581131" y="4820623"/>
              <a:ext cx="2185043" cy="2185043"/>
            </a:xfrm>
            <a:prstGeom prst="pie">
              <a:avLst>
                <a:gd name="adj1" fmla="val 9693839"/>
                <a:gd name="adj2" fmla="val 977021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sp>
          <p:nvSpPr>
            <p:cNvPr id="50" name="Pie 49"/>
            <p:cNvSpPr/>
            <p:nvPr/>
          </p:nvSpPr>
          <p:spPr>
            <a:xfrm rot="4351073">
              <a:off x="588746" y="4820623"/>
              <a:ext cx="2185043" cy="2185043"/>
            </a:xfrm>
            <a:prstGeom prst="pie">
              <a:avLst>
                <a:gd name="adj1" fmla="val 9681314"/>
                <a:gd name="adj2" fmla="val 11967383"/>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sp>
          <p:nvSpPr>
            <p:cNvPr id="51" name="Pie 50"/>
            <p:cNvSpPr/>
            <p:nvPr/>
          </p:nvSpPr>
          <p:spPr>
            <a:xfrm rot="4351073">
              <a:off x="588744" y="4820622"/>
              <a:ext cx="2185043" cy="2185043"/>
            </a:xfrm>
            <a:prstGeom prst="pie">
              <a:avLst>
                <a:gd name="adj1" fmla="val 11956703"/>
                <a:gd name="adj2" fmla="val 141855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sp>
          <p:nvSpPr>
            <p:cNvPr id="57" name="Pie 56"/>
            <p:cNvSpPr/>
            <p:nvPr/>
          </p:nvSpPr>
          <p:spPr>
            <a:xfrm rot="4351073">
              <a:off x="588747" y="4820623"/>
              <a:ext cx="2185043" cy="2185043"/>
            </a:xfrm>
            <a:prstGeom prst="pie">
              <a:avLst>
                <a:gd name="adj1" fmla="val 14260476"/>
                <a:gd name="adj2" fmla="val 163965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grpSp>
    </p:spTree>
    <p:extLst>
      <p:ext uri="{BB962C8B-B14F-4D97-AF65-F5344CB8AC3E}">
        <p14:creationId xmlns:p14="http://schemas.microsoft.com/office/powerpoint/2010/main" val="187155859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bg>
      <p:bgPr>
        <a:solidFill>
          <a:srgbClr val="FEECEC"/>
        </a:solidFill>
        <a:effectLst/>
      </p:bgPr>
    </p:bg>
    <p:spTree>
      <p:nvGrpSpPr>
        <p:cNvPr id="1" name=""/>
        <p:cNvGrpSpPr/>
        <p:nvPr/>
      </p:nvGrpSpPr>
      <p:grpSpPr>
        <a:xfrm>
          <a:off x="0" y="0"/>
          <a:ext cx="0" cy="0"/>
          <a:chOff x="0" y="0"/>
          <a:chExt cx="0" cy="0"/>
        </a:xfrm>
      </p:grpSpPr>
      <p:sp>
        <p:nvSpPr>
          <p:cNvPr id="17" name="Shape 16"/>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400110"/>
          </a:xfrm>
          <a:prstGeom prst="rect">
            <a:avLst/>
          </a:prstGeom>
          <a:noFill/>
        </p:spPr>
        <p:txBody>
          <a:bodyPr wrap="square" rtlCol="0">
            <a:spAutoFit/>
          </a:bodyPr>
          <a:lstStyle/>
          <a:p>
            <a:r>
              <a:rPr lang="en-GB" sz="2000" b="1" dirty="0">
                <a:solidFill>
                  <a:srgbClr val="000099"/>
                </a:solidFill>
              </a:rPr>
              <a:t>Professional learning</a:t>
            </a:r>
          </a:p>
        </p:txBody>
      </p:sp>
      <p:sp>
        <p:nvSpPr>
          <p:cNvPr id="2" name="TextBox 1"/>
          <p:cNvSpPr txBox="1"/>
          <p:nvPr/>
        </p:nvSpPr>
        <p:spPr>
          <a:xfrm>
            <a:off x="473350" y="1776115"/>
            <a:ext cx="5637819" cy="461665"/>
          </a:xfrm>
          <a:prstGeom prst="rect">
            <a:avLst/>
          </a:prstGeom>
          <a:noFill/>
        </p:spPr>
        <p:txBody>
          <a:bodyPr wrap="square" rtlCol="0">
            <a:spAutoFit/>
          </a:bodyPr>
          <a:lstStyle/>
          <a:p>
            <a:r>
              <a:rPr lang="en-GB" sz="2400" b="1" dirty="0">
                <a:solidFill>
                  <a:srgbClr val="000099"/>
                </a:solidFill>
              </a:rPr>
              <a:t>Professional networks and communities</a:t>
            </a:r>
          </a:p>
        </p:txBody>
      </p:sp>
      <p:sp>
        <p:nvSpPr>
          <p:cNvPr id="60" name="TextBox 59"/>
          <p:cNvSpPr txBox="1"/>
          <p:nvPr/>
        </p:nvSpPr>
        <p:spPr>
          <a:xfrm>
            <a:off x="1654148" y="4797152"/>
            <a:ext cx="5294116" cy="685059"/>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pPr>
              <a:lnSpc>
                <a:spcPct val="107000"/>
              </a:lnSpc>
              <a:spcAft>
                <a:spcPts val="800"/>
              </a:spcAft>
            </a:pPr>
            <a:r>
              <a:rPr lang="en-GB" dirty="0">
                <a:solidFill>
                  <a:prstClr val="black"/>
                </a:solidFill>
                <a:ea typeface="Calibri" panose="020F0502020204030204" pitchFamily="34" charset="0"/>
                <a:cs typeface="Times New Roman" panose="02020603050405020304" pitchFamily="18" charset="0"/>
              </a:rPr>
              <a:t>Contribution to conferences, journals and research is carried out in partnership with others.</a:t>
            </a:r>
          </a:p>
        </p:txBody>
      </p:sp>
      <p:sp>
        <p:nvSpPr>
          <p:cNvPr id="65" name="TextBox 64"/>
          <p:cNvSpPr txBox="1"/>
          <p:nvPr/>
        </p:nvSpPr>
        <p:spPr>
          <a:xfrm>
            <a:off x="3154846" y="2780928"/>
            <a:ext cx="5382597" cy="1200329"/>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r>
              <a:rPr lang="en-GB" dirty="0">
                <a:solidFill>
                  <a:prstClr val="black"/>
                </a:solidFill>
                <a:ea typeface="Calibri" panose="020F0502020204030204" pitchFamily="34" charset="0"/>
                <a:cs typeface="Times New Roman" panose="02020603050405020304" pitchFamily="18" charset="0"/>
              </a:rPr>
              <a:t>The school plays an active role in the widest education community with planned contributions to journals, conferences or learning communities on the part of teachers and other staff, </a:t>
            </a:r>
            <a:r>
              <a:rPr lang="en-GB" dirty="0">
                <a:ea typeface="Calibri" panose="020F0502020204030204" pitchFamily="34" charset="0"/>
                <a:cs typeface="Times New Roman" panose="02020603050405020304" pitchFamily="18" charset="0"/>
              </a:rPr>
              <a:t>learners</a:t>
            </a:r>
            <a:r>
              <a:rPr lang="en-GB" dirty="0">
                <a:solidFill>
                  <a:prstClr val="black"/>
                </a:solidFill>
                <a:ea typeface="Calibri" panose="020F0502020204030204" pitchFamily="34" charset="0"/>
                <a:cs typeface="Times New Roman" panose="02020603050405020304" pitchFamily="18" charset="0"/>
              </a:rPr>
              <a:t>, and leaders.</a:t>
            </a:r>
            <a:endParaRPr lang="en-GB" dirty="0">
              <a:solidFill>
                <a:prstClr val="black"/>
              </a:solidFill>
            </a:endParaRPr>
          </a:p>
        </p:txBody>
      </p:sp>
      <p:sp>
        <p:nvSpPr>
          <p:cNvPr id="3" name="Slide Number Placeholder 2"/>
          <p:cNvSpPr>
            <a:spLocks noGrp="1"/>
          </p:cNvSpPr>
          <p:nvPr>
            <p:ph type="sldNum" sz="quarter" idx="12"/>
          </p:nvPr>
        </p:nvSpPr>
        <p:spPr/>
        <p:txBody>
          <a:bodyPr/>
          <a:lstStyle/>
          <a:p>
            <a:fld id="{C4009609-DC48-4DDF-96FA-41A39884BE33}" type="slidenum">
              <a:rPr lang="en-GB" smtClean="0">
                <a:solidFill>
                  <a:prstClr val="black">
                    <a:tint val="75000"/>
                  </a:prstClr>
                </a:solidFill>
              </a:rPr>
              <a:pPr/>
              <a:t>120</a:t>
            </a:fld>
            <a:endParaRPr lang="en-GB">
              <a:solidFill>
                <a:prstClr val="black">
                  <a:tint val="75000"/>
                </a:prstClr>
              </a:solidFill>
            </a:endParaRPr>
          </a:p>
        </p:txBody>
      </p:sp>
      <p:sp>
        <p:nvSpPr>
          <p:cNvPr id="18" name="TextBox 17"/>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Formal leadership roles</a:t>
            </a:r>
          </a:p>
        </p:txBody>
      </p:sp>
      <p:grpSp>
        <p:nvGrpSpPr>
          <p:cNvPr id="19" name="Group 18"/>
          <p:cNvGrpSpPr/>
          <p:nvPr/>
        </p:nvGrpSpPr>
        <p:grpSpPr>
          <a:xfrm rot="6694612">
            <a:off x="7840057" y="5951006"/>
            <a:ext cx="675567" cy="673752"/>
            <a:chOff x="581131" y="4820623"/>
            <a:chExt cx="2192659" cy="2186770"/>
          </a:xfrm>
        </p:grpSpPr>
        <p:sp>
          <p:nvSpPr>
            <p:cNvPr id="20" name="Pie 19">
              <a:hlinkClick r:id="rId3" action="ppaction://hlinksldjump"/>
            </p:cNvPr>
            <p:cNvSpPr/>
            <p:nvPr/>
          </p:nvSpPr>
          <p:spPr>
            <a:xfrm rot="4351073">
              <a:off x="581131" y="4820623"/>
              <a:ext cx="2185043" cy="2185043"/>
            </a:xfrm>
            <a:prstGeom prst="pie">
              <a:avLst>
                <a:gd name="adj1" fmla="val 14023263"/>
                <a:gd name="adj2" fmla="val 1188211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1" name="Pie 20"/>
            <p:cNvSpPr/>
            <p:nvPr/>
          </p:nvSpPr>
          <p:spPr>
            <a:xfrm rot="4351073">
              <a:off x="588746" y="4820623"/>
              <a:ext cx="2185043" cy="2185043"/>
            </a:xfrm>
            <a:prstGeom prst="pie">
              <a:avLst>
                <a:gd name="adj1" fmla="val 11910026"/>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2" name="Pie 21">
              <a:hlinkClick r:id="rId3" action="ppaction://hlinksldjump"/>
            </p:cNvPr>
            <p:cNvSpPr/>
            <p:nvPr/>
          </p:nvSpPr>
          <p:spPr>
            <a:xfrm rot="4351073">
              <a:off x="581329" y="4822350"/>
              <a:ext cx="2185043" cy="2185043"/>
            </a:xfrm>
            <a:prstGeom prst="pie">
              <a:avLst>
                <a:gd name="adj1" fmla="val 11956703"/>
                <a:gd name="adj2" fmla="val 14185533"/>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3" name="Pie 22"/>
            <p:cNvSpPr/>
            <p:nvPr/>
          </p:nvSpPr>
          <p:spPr>
            <a:xfrm rot="4351073">
              <a:off x="588747" y="4820623"/>
              <a:ext cx="2185043" cy="2185043"/>
            </a:xfrm>
            <a:prstGeom prst="pie">
              <a:avLst>
                <a:gd name="adj1" fmla="val 14260476"/>
                <a:gd name="adj2" fmla="val 1429002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Tree>
    <p:extLst>
      <p:ext uri="{BB962C8B-B14F-4D97-AF65-F5344CB8AC3E}">
        <p14:creationId xmlns:p14="http://schemas.microsoft.com/office/powerpoint/2010/main" val="21623792"/>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bg>
      <p:bgPr>
        <a:solidFill>
          <a:srgbClr val="FEECEC"/>
        </a:solidFill>
        <a:effectLst/>
      </p:bgPr>
    </p:bg>
    <p:spTree>
      <p:nvGrpSpPr>
        <p:cNvPr id="1" name=""/>
        <p:cNvGrpSpPr/>
        <p:nvPr/>
      </p:nvGrpSpPr>
      <p:grpSpPr>
        <a:xfrm>
          <a:off x="0" y="0"/>
          <a:ext cx="0" cy="0"/>
          <a:chOff x="0" y="0"/>
          <a:chExt cx="0" cy="0"/>
        </a:xfrm>
      </p:grpSpPr>
      <p:sp>
        <p:nvSpPr>
          <p:cNvPr id="17" name="Shape 16"/>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400110"/>
          </a:xfrm>
          <a:prstGeom prst="rect">
            <a:avLst/>
          </a:prstGeom>
          <a:noFill/>
        </p:spPr>
        <p:txBody>
          <a:bodyPr wrap="square" rtlCol="0">
            <a:spAutoFit/>
          </a:bodyPr>
          <a:lstStyle/>
          <a:p>
            <a:pPr>
              <a:defRPr/>
            </a:pPr>
            <a:r>
              <a:rPr lang="en-GB" sz="2000" b="1" dirty="0">
                <a:solidFill>
                  <a:srgbClr val="000099"/>
                </a:solidFill>
              </a:rPr>
              <a:t>Professional learning</a:t>
            </a:r>
          </a:p>
        </p:txBody>
      </p:sp>
      <p:sp>
        <p:nvSpPr>
          <p:cNvPr id="2" name="TextBox 1"/>
          <p:cNvSpPr txBox="1"/>
          <p:nvPr/>
        </p:nvSpPr>
        <p:spPr>
          <a:xfrm>
            <a:off x="473350" y="1776115"/>
            <a:ext cx="6258890" cy="830997"/>
          </a:xfrm>
          <a:prstGeom prst="rect">
            <a:avLst/>
          </a:prstGeom>
          <a:noFill/>
        </p:spPr>
        <p:txBody>
          <a:bodyPr wrap="square" rtlCol="0">
            <a:spAutoFit/>
          </a:bodyPr>
          <a:lstStyle/>
          <a:p>
            <a:pPr>
              <a:defRPr/>
            </a:pPr>
            <a:r>
              <a:rPr lang="en-GB" sz="2400" b="1" dirty="0">
                <a:solidFill>
                  <a:srgbClr val="000099"/>
                </a:solidFill>
              </a:rPr>
              <a:t>Supporting growth and system-wide</a:t>
            </a:r>
          </a:p>
          <a:p>
            <a:pPr>
              <a:defRPr/>
            </a:pPr>
            <a:r>
              <a:rPr lang="en-GB" sz="2400" b="1" dirty="0">
                <a:solidFill>
                  <a:srgbClr val="000099"/>
                </a:solidFill>
              </a:rPr>
              <a:t>leadership</a:t>
            </a:r>
          </a:p>
        </p:txBody>
      </p:sp>
      <p:sp>
        <p:nvSpPr>
          <p:cNvPr id="60" name="TextBox 59"/>
          <p:cNvSpPr txBox="1"/>
          <p:nvPr/>
        </p:nvSpPr>
        <p:spPr>
          <a:xfrm>
            <a:off x="773577" y="4257130"/>
            <a:ext cx="6984776" cy="981423"/>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pPr>
              <a:lnSpc>
                <a:spcPct val="107000"/>
              </a:lnSpc>
              <a:spcAft>
                <a:spcPts val="800"/>
              </a:spcAft>
              <a:defRPr/>
            </a:pPr>
            <a:r>
              <a:rPr lang="en-GB" dirty="0">
                <a:solidFill>
                  <a:prstClr val="black"/>
                </a:solidFill>
                <a:ea typeface="Calibri" panose="020F0502020204030204" pitchFamily="34" charset="0"/>
                <a:cs typeface="Times New Roman" panose="02020603050405020304" pitchFamily="18" charset="0"/>
              </a:rPr>
              <a:t>There is demonstrable commitment to engagement beyond the school and the school both benefits from and contributes to opportunities available, including the Leadership Academy.</a:t>
            </a:r>
          </a:p>
        </p:txBody>
      </p:sp>
      <p:sp>
        <p:nvSpPr>
          <p:cNvPr id="65" name="TextBox 64"/>
          <p:cNvSpPr txBox="1"/>
          <p:nvPr/>
        </p:nvSpPr>
        <p:spPr>
          <a:xfrm>
            <a:off x="3104728" y="2542646"/>
            <a:ext cx="5382597" cy="981423"/>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pPr>
              <a:lnSpc>
                <a:spcPct val="107000"/>
              </a:lnSpc>
              <a:spcAft>
                <a:spcPts val="800"/>
              </a:spcAft>
            </a:pPr>
            <a:r>
              <a:rPr lang="en-GB" dirty="0">
                <a:solidFill>
                  <a:prstClr val="black"/>
                </a:solidFill>
                <a:ea typeface="Calibri" panose="020F0502020204030204" pitchFamily="34" charset="0"/>
                <a:cs typeface="Times New Roman" panose="02020603050405020304" pitchFamily="18" charset="0"/>
              </a:rPr>
              <a:t>Leadership strives to build understanding, improved practice and better outcomes in other subjects, phases or learning environments.</a:t>
            </a:r>
          </a:p>
        </p:txBody>
      </p:sp>
      <p:sp>
        <p:nvSpPr>
          <p:cNvPr id="3" name="Slide Number Placeholder 2"/>
          <p:cNvSpPr>
            <a:spLocks noGrp="1"/>
          </p:cNvSpPr>
          <p:nvPr>
            <p:ph type="sldNum" sz="quarter" idx="12"/>
          </p:nvPr>
        </p:nvSpPr>
        <p:spPr/>
        <p:txBody>
          <a:bodyPr/>
          <a:lstStyle/>
          <a:p>
            <a:pPr>
              <a:defRPr/>
            </a:pPr>
            <a:fld id="{C4009609-DC48-4DDF-96FA-41A39884BE33}" type="slidenum">
              <a:rPr lang="en-GB" smtClean="0">
                <a:solidFill>
                  <a:prstClr val="black">
                    <a:tint val="75000"/>
                  </a:prstClr>
                </a:solidFill>
              </a:rPr>
              <a:pPr>
                <a:defRPr/>
              </a:pPr>
              <a:t>121</a:t>
            </a:fld>
            <a:endParaRPr lang="en-GB">
              <a:solidFill>
                <a:prstClr val="black">
                  <a:tint val="75000"/>
                </a:prstClr>
              </a:solidFill>
            </a:endParaRPr>
          </a:p>
        </p:txBody>
      </p:sp>
      <p:sp>
        <p:nvSpPr>
          <p:cNvPr id="18" name="TextBox 17"/>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Formal leadership roles</a:t>
            </a:r>
          </a:p>
        </p:txBody>
      </p:sp>
      <p:grpSp>
        <p:nvGrpSpPr>
          <p:cNvPr id="19" name="Group 18"/>
          <p:cNvGrpSpPr/>
          <p:nvPr/>
        </p:nvGrpSpPr>
        <p:grpSpPr>
          <a:xfrm rot="6694612">
            <a:off x="7840057" y="5951006"/>
            <a:ext cx="675567" cy="673752"/>
            <a:chOff x="581131" y="4820623"/>
            <a:chExt cx="2192659" cy="2186770"/>
          </a:xfrm>
        </p:grpSpPr>
        <p:sp>
          <p:nvSpPr>
            <p:cNvPr id="20" name="Pie 19">
              <a:hlinkClick r:id="rId3" action="ppaction://hlinksldjump"/>
            </p:cNvPr>
            <p:cNvSpPr/>
            <p:nvPr/>
          </p:nvSpPr>
          <p:spPr>
            <a:xfrm rot="4351073">
              <a:off x="581131" y="4820623"/>
              <a:ext cx="2185043" cy="2185043"/>
            </a:xfrm>
            <a:prstGeom prst="pie">
              <a:avLst>
                <a:gd name="adj1" fmla="val 14023263"/>
                <a:gd name="adj2" fmla="val 1188211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1" name="Pie 20"/>
            <p:cNvSpPr/>
            <p:nvPr/>
          </p:nvSpPr>
          <p:spPr>
            <a:xfrm rot="4351073">
              <a:off x="588746" y="4820623"/>
              <a:ext cx="2185043" cy="2185043"/>
            </a:xfrm>
            <a:prstGeom prst="pie">
              <a:avLst>
                <a:gd name="adj1" fmla="val 11910026"/>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2" name="Pie 21">
              <a:hlinkClick r:id="rId3" action="ppaction://hlinksldjump"/>
            </p:cNvPr>
            <p:cNvSpPr/>
            <p:nvPr/>
          </p:nvSpPr>
          <p:spPr>
            <a:xfrm rot="4351073">
              <a:off x="581329" y="4822350"/>
              <a:ext cx="2185043" cy="2185043"/>
            </a:xfrm>
            <a:prstGeom prst="pie">
              <a:avLst>
                <a:gd name="adj1" fmla="val 11956703"/>
                <a:gd name="adj2" fmla="val 14185533"/>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3" name="Pie 22"/>
            <p:cNvSpPr/>
            <p:nvPr/>
          </p:nvSpPr>
          <p:spPr>
            <a:xfrm rot="4351073">
              <a:off x="588747" y="4820623"/>
              <a:ext cx="2185043" cy="2185043"/>
            </a:xfrm>
            <a:prstGeom prst="pie">
              <a:avLst>
                <a:gd name="adj1" fmla="val 14260476"/>
                <a:gd name="adj2" fmla="val 1429002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Tree>
    <p:extLst>
      <p:ext uri="{BB962C8B-B14F-4D97-AF65-F5344CB8AC3E}">
        <p14:creationId xmlns:p14="http://schemas.microsoft.com/office/powerpoint/2010/main" val="3874295519"/>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bg>
      <p:bgPr>
        <a:solidFill>
          <a:srgbClr val="FEECEC"/>
        </a:solidFill>
        <a:effectLst/>
      </p:bgPr>
    </p:bg>
    <p:spTree>
      <p:nvGrpSpPr>
        <p:cNvPr id="1" name=""/>
        <p:cNvGrpSpPr/>
        <p:nvPr/>
      </p:nvGrpSpPr>
      <p:grpSpPr>
        <a:xfrm>
          <a:off x="0" y="0"/>
          <a:ext cx="0" cy="0"/>
          <a:chOff x="0" y="0"/>
          <a:chExt cx="0" cy="0"/>
        </a:xfrm>
      </p:grpSpPr>
      <p:sp>
        <p:nvSpPr>
          <p:cNvPr id="17" name="Shape 16"/>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400110"/>
          </a:xfrm>
          <a:prstGeom prst="rect">
            <a:avLst/>
          </a:prstGeom>
          <a:noFill/>
        </p:spPr>
        <p:txBody>
          <a:bodyPr wrap="square" rtlCol="0">
            <a:spAutoFit/>
          </a:bodyPr>
          <a:lstStyle/>
          <a:p>
            <a:pPr>
              <a:defRPr/>
            </a:pPr>
            <a:r>
              <a:rPr lang="en-GB" sz="2000" b="1" dirty="0">
                <a:solidFill>
                  <a:srgbClr val="000099"/>
                </a:solidFill>
              </a:rPr>
              <a:t>Professional learning</a:t>
            </a:r>
          </a:p>
        </p:txBody>
      </p:sp>
      <p:sp>
        <p:nvSpPr>
          <p:cNvPr id="2" name="TextBox 1"/>
          <p:cNvSpPr txBox="1"/>
          <p:nvPr/>
        </p:nvSpPr>
        <p:spPr>
          <a:xfrm>
            <a:off x="473350" y="1776115"/>
            <a:ext cx="5637819" cy="461665"/>
          </a:xfrm>
          <a:prstGeom prst="rect">
            <a:avLst/>
          </a:prstGeom>
          <a:noFill/>
        </p:spPr>
        <p:txBody>
          <a:bodyPr wrap="square" rtlCol="0">
            <a:spAutoFit/>
          </a:bodyPr>
          <a:lstStyle/>
          <a:p>
            <a:pPr>
              <a:defRPr/>
            </a:pPr>
            <a:r>
              <a:rPr lang="en-GB" sz="2400" b="1" dirty="0">
                <a:solidFill>
                  <a:srgbClr val="000099"/>
                </a:solidFill>
              </a:rPr>
              <a:t>Supporting growth in others</a:t>
            </a:r>
          </a:p>
        </p:txBody>
      </p:sp>
      <p:sp>
        <p:nvSpPr>
          <p:cNvPr id="60" name="TextBox 59"/>
          <p:cNvSpPr txBox="1"/>
          <p:nvPr/>
        </p:nvSpPr>
        <p:spPr>
          <a:xfrm>
            <a:off x="773577" y="4036019"/>
            <a:ext cx="6984776" cy="1277786"/>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pPr>
              <a:lnSpc>
                <a:spcPct val="107000"/>
              </a:lnSpc>
              <a:spcAft>
                <a:spcPts val="800"/>
              </a:spcAft>
              <a:defRPr/>
            </a:pPr>
            <a:r>
              <a:rPr lang="en-GB" dirty="0">
                <a:solidFill>
                  <a:prstClr val="black"/>
                </a:solidFill>
                <a:ea typeface="Calibri" panose="020F0502020204030204" pitchFamily="34" charset="0"/>
                <a:cs typeface="Times New Roman" panose="02020603050405020304" pitchFamily="18" charset="0"/>
              </a:rPr>
              <a:t>Leadership acts as a role model. Professional learning is connected and facilitated on an international scale to enable digital competence and the adoption of new technologies. Every effort is made to embrace the learning of the Welsh language as an example to others.</a:t>
            </a:r>
          </a:p>
        </p:txBody>
      </p:sp>
      <p:sp>
        <p:nvSpPr>
          <p:cNvPr id="65" name="TextBox 64"/>
          <p:cNvSpPr txBox="1"/>
          <p:nvPr/>
        </p:nvSpPr>
        <p:spPr>
          <a:xfrm>
            <a:off x="3118897" y="2708919"/>
            <a:ext cx="5382597" cy="981423"/>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pPr>
              <a:lnSpc>
                <a:spcPct val="107000"/>
              </a:lnSpc>
              <a:spcAft>
                <a:spcPts val="800"/>
              </a:spcAft>
            </a:pPr>
            <a:r>
              <a:rPr lang="en-GB" dirty="0">
                <a:ea typeface="Calibri" panose="020F0502020204030204" pitchFamily="34" charset="0"/>
                <a:cs typeface="Times New Roman" panose="02020603050405020304" pitchFamily="18" charset="0"/>
              </a:rPr>
              <a:t>Leadership enables all staff to become the best they can be, recognising and realising potential in a bilingual learning context.</a:t>
            </a:r>
          </a:p>
        </p:txBody>
      </p:sp>
      <p:sp>
        <p:nvSpPr>
          <p:cNvPr id="3" name="Slide Number Placeholder 2"/>
          <p:cNvSpPr>
            <a:spLocks noGrp="1"/>
          </p:cNvSpPr>
          <p:nvPr>
            <p:ph type="sldNum" sz="quarter" idx="12"/>
          </p:nvPr>
        </p:nvSpPr>
        <p:spPr/>
        <p:txBody>
          <a:bodyPr/>
          <a:lstStyle/>
          <a:p>
            <a:pPr>
              <a:defRPr/>
            </a:pPr>
            <a:fld id="{C4009609-DC48-4DDF-96FA-41A39884BE33}" type="slidenum">
              <a:rPr lang="en-GB" smtClean="0">
                <a:solidFill>
                  <a:prstClr val="black">
                    <a:tint val="75000"/>
                  </a:prstClr>
                </a:solidFill>
              </a:rPr>
              <a:pPr>
                <a:defRPr/>
              </a:pPr>
              <a:t>122</a:t>
            </a:fld>
            <a:endParaRPr lang="en-GB">
              <a:solidFill>
                <a:prstClr val="black">
                  <a:tint val="75000"/>
                </a:prstClr>
              </a:solidFill>
            </a:endParaRPr>
          </a:p>
        </p:txBody>
      </p:sp>
      <p:sp>
        <p:nvSpPr>
          <p:cNvPr id="18" name="TextBox 17"/>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Formal leadership roles</a:t>
            </a:r>
          </a:p>
        </p:txBody>
      </p:sp>
      <p:grpSp>
        <p:nvGrpSpPr>
          <p:cNvPr id="19" name="Group 18"/>
          <p:cNvGrpSpPr/>
          <p:nvPr/>
        </p:nvGrpSpPr>
        <p:grpSpPr>
          <a:xfrm rot="6694612">
            <a:off x="7840057" y="5951006"/>
            <a:ext cx="675567" cy="673752"/>
            <a:chOff x="581131" y="4820623"/>
            <a:chExt cx="2192659" cy="2186770"/>
          </a:xfrm>
        </p:grpSpPr>
        <p:sp>
          <p:nvSpPr>
            <p:cNvPr id="20" name="Pie 19">
              <a:hlinkClick r:id="rId3" action="ppaction://hlinksldjump"/>
            </p:cNvPr>
            <p:cNvSpPr/>
            <p:nvPr/>
          </p:nvSpPr>
          <p:spPr>
            <a:xfrm rot="4351073">
              <a:off x="581131" y="4820623"/>
              <a:ext cx="2185043" cy="2185043"/>
            </a:xfrm>
            <a:prstGeom prst="pie">
              <a:avLst>
                <a:gd name="adj1" fmla="val 14023263"/>
                <a:gd name="adj2" fmla="val 1188211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1" name="Pie 20"/>
            <p:cNvSpPr/>
            <p:nvPr/>
          </p:nvSpPr>
          <p:spPr>
            <a:xfrm rot="4351073">
              <a:off x="588746" y="4820623"/>
              <a:ext cx="2185043" cy="2185043"/>
            </a:xfrm>
            <a:prstGeom prst="pie">
              <a:avLst>
                <a:gd name="adj1" fmla="val 11910026"/>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2" name="Pie 21">
              <a:hlinkClick r:id="rId3" action="ppaction://hlinksldjump"/>
            </p:cNvPr>
            <p:cNvSpPr/>
            <p:nvPr/>
          </p:nvSpPr>
          <p:spPr>
            <a:xfrm rot="4351073">
              <a:off x="581329" y="4822350"/>
              <a:ext cx="2185043" cy="2185043"/>
            </a:xfrm>
            <a:prstGeom prst="pie">
              <a:avLst>
                <a:gd name="adj1" fmla="val 11956703"/>
                <a:gd name="adj2" fmla="val 14185533"/>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3" name="Pie 22"/>
            <p:cNvSpPr/>
            <p:nvPr/>
          </p:nvSpPr>
          <p:spPr>
            <a:xfrm rot="4351073">
              <a:off x="588747" y="4820623"/>
              <a:ext cx="2185043" cy="2185043"/>
            </a:xfrm>
            <a:prstGeom prst="pie">
              <a:avLst>
                <a:gd name="adj1" fmla="val 14260476"/>
                <a:gd name="adj2" fmla="val 1429002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Tree>
    <p:extLst>
      <p:ext uri="{BB962C8B-B14F-4D97-AF65-F5344CB8AC3E}">
        <p14:creationId xmlns:p14="http://schemas.microsoft.com/office/powerpoint/2010/main" val="80478623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bg>
      <p:bgPr>
        <a:solidFill>
          <a:srgbClr val="FEECEC"/>
        </a:solidFill>
        <a:effectLst/>
      </p:bgPr>
    </p:bg>
    <p:spTree>
      <p:nvGrpSpPr>
        <p:cNvPr id="1" name=""/>
        <p:cNvGrpSpPr/>
        <p:nvPr/>
      </p:nvGrpSpPr>
      <p:grpSpPr>
        <a:xfrm>
          <a:off x="0" y="0"/>
          <a:ext cx="0" cy="0"/>
          <a:chOff x="0" y="0"/>
          <a:chExt cx="0" cy="0"/>
        </a:xfrm>
      </p:grpSpPr>
      <p:sp>
        <p:nvSpPr>
          <p:cNvPr id="17" name="Shape 16"/>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400110"/>
          </a:xfrm>
          <a:prstGeom prst="rect">
            <a:avLst/>
          </a:prstGeom>
          <a:noFill/>
        </p:spPr>
        <p:txBody>
          <a:bodyPr wrap="square" rtlCol="0">
            <a:spAutoFit/>
          </a:bodyPr>
          <a:lstStyle/>
          <a:p>
            <a:r>
              <a:rPr lang="en-GB" sz="2000" b="1" dirty="0">
                <a:solidFill>
                  <a:srgbClr val="000099"/>
                </a:solidFill>
              </a:rPr>
              <a:t>Professional learning</a:t>
            </a:r>
          </a:p>
        </p:txBody>
      </p:sp>
      <p:sp>
        <p:nvSpPr>
          <p:cNvPr id="2" name="TextBox 1"/>
          <p:cNvSpPr txBox="1"/>
          <p:nvPr/>
        </p:nvSpPr>
        <p:spPr>
          <a:xfrm>
            <a:off x="473350" y="1776115"/>
            <a:ext cx="5637819" cy="830997"/>
          </a:xfrm>
          <a:prstGeom prst="rect">
            <a:avLst/>
          </a:prstGeom>
          <a:noFill/>
        </p:spPr>
        <p:txBody>
          <a:bodyPr wrap="square" rtlCol="0">
            <a:spAutoFit/>
          </a:bodyPr>
          <a:lstStyle/>
          <a:p>
            <a:r>
              <a:rPr lang="en-GB" sz="2400" b="1" dirty="0">
                <a:solidFill>
                  <a:srgbClr val="000099"/>
                </a:solidFill>
              </a:rPr>
              <a:t>Continuing professional learning</a:t>
            </a:r>
          </a:p>
          <a:p>
            <a:r>
              <a:rPr lang="en-GB" sz="2400" b="1" dirty="0">
                <a:solidFill>
                  <a:srgbClr val="000099"/>
                </a:solidFill>
              </a:rPr>
              <a:t>for all staff</a:t>
            </a:r>
          </a:p>
        </p:txBody>
      </p:sp>
      <p:sp>
        <p:nvSpPr>
          <p:cNvPr id="60" name="TextBox 59"/>
          <p:cNvSpPr txBox="1"/>
          <p:nvPr/>
        </p:nvSpPr>
        <p:spPr>
          <a:xfrm>
            <a:off x="552081" y="4653136"/>
            <a:ext cx="6984776" cy="1200329"/>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r>
              <a:rPr lang="en-GB" dirty="0">
                <a:solidFill>
                  <a:prstClr val="black"/>
                </a:solidFill>
                <a:ea typeface="Calibri" panose="020F0502020204030204" pitchFamily="34" charset="0"/>
                <a:cs typeface="Times New Roman" panose="02020603050405020304" pitchFamily="18" charset="0"/>
              </a:rPr>
              <a:t>Leadership ensures the sustained and focused professional learning of all staff, including self, carefully framing professional growth within the context of the four purposes and a commitment to create development opportunities for colleagues within and beyond the school.</a:t>
            </a:r>
            <a:endParaRPr lang="en-GB" dirty="0">
              <a:solidFill>
                <a:prstClr val="black"/>
              </a:solidFill>
            </a:endParaRPr>
          </a:p>
        </p:txBody>
      </p:sp>
      <p:sp>
        <p:nvSpPr>
          <p:cNvPr id="65" name="TextBox 64"/>
          <p:cNvSpPr txBox="1"/>
          <p:nvPr/>
        </p:nvSpPr>
        <p:spPr>
          <a:xfrm>
            <a:off x="3104728" y="2708920"/>
            <a:ext cx="5382597" cy="1200329"/>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r>
              <a:rPr lang="en-GB" dirty="0">
                <a:solidFill>
                  <a:prstClr val="black"/>
                </a:solidFill>
              </a:rPr>
              <a:t>Leadership ensures that colleagues feel confident that they are receiving guidance about appropriate career paths and development potential with the Professional Learning Passport being used as an exemplar.</a:t>
            </a:r>
          </a:p>
        </p:txBody>
      </p:sp>
      <p:sp>
        <p:nvSpPr>
          <p:cNvPr id="3" name="Slide Number Placeholder 2"/>
          <p:cNvSpPr>
            <a:spLocks noGrp="1"/>
          </p:cNvSpPr>
          <p:nvPr>
            <p:ph type="sldNum" sz="quarter" idx="12"/>
          </p:nvPr>
        </p:nvSpPr>
        <p:spPr/>
        <p:txBody>
          <a:bodyPr/>
          <a:lstStyle/>
          <a:p>
            <a:fld id="{C4009609-DC48-4DDF-96FA-41A39884BE33}" type="slidenum">
              <a:rPr lang="en-GB" smtClean="0">
                <a:solidFill>
                  <a:prstClr val="black">
                    <a:tint val="75000"/>
                  </a:prstClr>
                </a:solidFill>
              </a:rPr>
              <a:pPr/>
              <a:t>123</a:t>
            </a:fld>
            <a:endParaRPr lang="en-GB">
              <a:solidFill>
                <a:prstClr val="black">
                  <a:tint val="75000"/>
                </a:prstClr>
              </a:solidFill>
            </a:endParaRPr>
          </a:p>
        </p:txBody>
      </p:sp>
      <p:sp>
        <p:nvSpPr>
          <p:cNvPr id="18" name="TextBox 17"/>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Formal leadership roles</a:t>
            </a:r>
          </a:p>
        </p:txBody>
      </p:sp>
      <p:grpSp>
        <p:nvGrpSpPr>
          <p:cNvPr id="19" name="Group 18"/>
          <p:cNvGrpSpPr/>
          <p:nvPr/>
        </p:nvGrpSpPr>
        <p:grpSpPr>
          <a:xfrm rot="6694612">
            <a:off x="7840057" y="5951006"/>
            <a:ext cx="675567" cy="673752"/>
            <a:chOff x="581131" y="4820623"/>
            <a:chExt cx="2192659" cy="2186770"/>
          </a:xfrm>
        </p:grpSpPr>
        <p:sp>
          <p:nvSpPr>
            <p:cNvPr id="20" name="Pie 19">
              <a:hlinkClick r:id="rId3" action="ppaction://hlinksldjump"/>
            </p:cNvPr>
            <p:cNvSpPr/>
            <p:nvPr/>
          </p:nvSpPr>
          <p:spPr>
            <a:xfrm rot="4351073">
              <a:off x="581131" y="4820623"/>
              <a:ext cx="2185043" cy="2185043"/>
            </a:xfrm>
            <a:prstGeom prst="pie">
              <a:avLst>
                <a:gd name="adj1" fmla="val 14023263"/>
                <a:gd name="adj2" fmla="val 1188211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1" name="Pie 20"/>
            <p:cNvSpPr/>
            <p:nvPr/>
          </p:nvSpPr>
          <p:spPr>
            <a:xfrm rot="4351073">
              <a:off x="588746" y="4820623"/>
              <a:ext cx="2185043" cy="2185043"/>
            </a:xfrm>
            <a:prstGeom prst="pie">
              <a:avLst>
                <a:gd name="adj1" fmla="val 11910026"/>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2" name="Pie 21">
              <a:hlinkClick r:id="rId3" action="ppaction://hlinksldjump"/>
            </p:cNvPr>
            <p:cNvSpPr/>
            <p:nvPr/>
          </p:nvSpPr>
          <p:spPr>
            <a:xfrm rot="4351073">
              <a:off x="581329" y="4822350"/>
              <a:ext cx="2185043" cy="2185043"/>
            </a:xfrm>
            <a:prstGeom prst="pie">
              <a:avLst>
                <a:gd name="adj1" fmla="val 11956703"/>
                <a:gd name="adj2" fmla="val 14185533"/>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3" name="Pie 22"/>
            <p:cNvSpPr/>
            <p:nvPr/>
          </p:nvSpPr>
          <p:spPr>
            <a:xfrm rot="4351073">
              <a:off x="588747" y="4820623"/>
              <a:ext cx="2185043" cy="2185043"/>
            </a:xfrm>
            <a:prstGeom prst="pie">
              <a:avLst>
                <a:gd name="adj1" fmla="val 14260476"/>
                <a:gd name="adj2" fmla="val 1429002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Tree>
    <p:extLst>
      <p:ext uri="{BB962C8B-B14F-4D97-AF65-F5344CB8AC3E}">
        <p14:creationId xmlns:p14="http://schemas.microsoft.com/office/powerpoint/2010/main" val="170717481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bg>
      <p:bgPr>
        <a:solidFill>
          <a:srgbClr val="FEECEC"/>
        </a:solidFill>
        <a:effectLst/>
      </p:bgPr>
    </p:bg>
    <p:spTree>
      <p:nvGrpSpPr>
        <p:cNvPr id="1" name=""/>
        <p:cNvGrpSpPr/>
        <p:nvPr/>
      </p:nvGrpSpPr>
      <p:grpSpPr>
        <a:xfrm>
          <a:off x="0" y="0"/>
          <a:ext cx="0" cy="0"/>
          <a:chOff x="0" y="0"/>
          <a:chExt cx="0" cy="0"/>
        </a:xfrm>
      </p:grpSpPr>
      <p:sp>
        <p:nvSpPr>
          <p:cNvPr id="7" name="Pie 6"/>
          <p:cNvSpPr/>
          <p:nvPr/>
        </p:nvSpPr>
        <p:spPr>
          <a:xfrm rot="13195740">
            <a:off x="-3023127" y="-15291"/>
            <a:ext cx="7469671" cy="6869891"/>
          </a:xfrm>
          <a:prstGeom prst="pie">
            <a:avLst>
              <a:gd name="adj1" fmla="val 7842149"/>
              <a:gd name="adj2" fmla="val 9198706"/>
            </a:avLst>
          </a:prstGeom>
          <a:gradFill flip="none" rotWithShape="1">
            <a:gsLst>
              <a:gs pos="33000">
                <a:srgbClr val="CC99FF"/>
              </a:gs>
              <a:gs pos="50000">
                <a:srgbClr val="FFCCFF"/>
              </a:gs>
              <a:gs pos="100000">
                <a:srgbClr val="FFCCFF"/>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black"/>
              </a:solidFill>
            </a:endParaRPr>
          </a:p>
        </p:txBody>
      </p:sp>
      <p:sp>
        <p:nvSpPr>
          <p:cNvPr id="13" name="TextBox 12"/>
          <p:cNvSpPr txBox="1"/>
          <p:nvPr/>
        </p:nvSpPr>
        <p:spPr>
          <a:xfrm>
            <a:off x="467544" y="1268760"/>
            <a:ext cx="4680520" cy="523220"/>
          </a:xfrm>
          <a:prstGeom prst="rect">
            <a:avLst/>
          </a:prstGeom>
          <a:noFill/>
        </p:spPr>
        <p:txBody>
          <a:bodyPr wrap="square" rtlCol="0">
            <a:spAutoFit/>
          </a:bodyPr>
          <a:lstStyle/>
          <a:p>
            <a:pPr>
              <a:defRPr/>
            </a:pPr>
            <a:r>
              <a:rPr lang="en-GB" sz="2800" b="1" dirty="0">
                <a:solidFill>
                  <a:srgbClr val="000099"/>
                </a:solidFill>
              </a:rPr>
              <a:t>Innovation</a:t>
            </a:r>
          </a:p>
        </p:txBody>
      </p:sp>
      <p:cxnSp>
        <p:nvCxnSpPr>
          <p:cNvPr id="12" name="Straight Connector 11"/>
          <p:cNvCxnSpPr/>
          <p:nvPr/>
        </p:nvCxnSpPr>
        <p:spPr>
          <a:xfrm flipV="1">
            <a:off x="725430" y="2351131"/>
            <a:ext cx="6430641" cy="1062619"/>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725430" y="2920272"/>
            <a:ext cx="6654882" cy="499382"/>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725430" y="3419654"/>
            <a:ext cx="6654882" cy="874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11708" y="3419654"/>
            <a:ext cx="6568968" cy="72389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a:hlinkClick r:id="rId3" action="ppaction://hlinksldjump"/>
          </p:cNvPr>
          <p:cNvSpPr txBox="1"/>
          <p:nvPr/>
        </p:nvSpPr>
        <p:spPr>
          <a:xfrm rot="21173156">
            <a:off x="4385503" y="2638133"/>
            <a:ext cx="2823385" cy="357214"/>
          </a:xfrm>
          <a:prstGeom prst="rect">
            <a:avLst/>
          </a:prstGeom>
          <a:noFill/>
        </p:spPr>
        <p:txBody>
          <a:bodyPr wrap="square" rtlCol="0">
            <a:spAutoFit/>
          </a:bodyPr>
          <a:lstStyle/>
          <a:p>
            <a:pPr>
              <a:lnSpc>
                <a:spcPct val="115000"/>
              </a:lnSpc>
              <a:spcAft>
                <a:spcPts val="1000"/>
              </a:spcAft>
              <a:defRPr/>
            </a:pPr>
            <a:r>
              <a:rPr lang="en-GB" sz="1600" dirty="0">
                <a:solidFill>
                  <a:srgbClr val="8064A2">
                    <a:lumMod val="75000"/>
                  </a:srgbClr>
                </a:solidFill>
                <a:latin typeface="Arial"/>
                <a:ea typeface="Calibri"/>
                <a:cs typeface="Times New Roman"/>
              </a:rPr>
              <a:t> </a:t>
            </a:r>
            <a:r>
              <a:rPr lang="en-GB" sz="1600" dirty="0">
                <a:solidFill>
                  <a:srgbClr val="000099"/>
                </a:solidFill>
                <a:latin typeface="Arial"/>
                <a:ea typeface="Calibri"/>
                <a:cs typeface="Times New Roman"/>
              </a:rPr>
              <a:t>Towards 2025</a:t>
            </a:r>
            <a:endParaRPr lang="en-GB" sz="1600" dirty="0">
              <a:solidFill>
                <a:srgbClr val="000099"/>
              </a:solidFill>
              <a:ea typeface="Calibri"/>
              <a:cs typeface="Times New Roman"/>
            </a:endParaRPr>
          </a:p>
        </p:txBody>
      </p:sp>
      <p:sp>
        <p:nvSpPr>
          <p:cNvPr id="26" name="TextBox 25">
            <a:hlinkClick r:id="rId4" action="ppaction://hlinksldjump"/>
          </p:cNvPr>
          <p:cNvSpPr txBox="1"/>
          <p:nvPr/>
        </p:nvSpPr>
        <p:spPr>
          <a:xfrm rot="21419096">
            <a:off x="4470512" y="3029801"/>
            <a:ext cx="2912599" cy="357214"/>
          </a:xfrm>
          <a:prstGeom prst="rect">
            <a:avLst/>
          </a:prstGeom>
          <a:noFill/>
        </p:spPr>
        <p:txBody>
          <a:bodyPr wrap="square" rtlCol="0">
            <a:spAutoFit/>
          </a:bodyPr>
          <a:lstStyle/>
          <a:p>
            <a:pPr>
              <a:lnSpc>
                <a:spcPct val="115000"/>
              </a:lnSpc>
              <a:spcAft>
                <a:spcPts val="1000"/>
              </a:spcAft>
              <a:defRPr/>
            </a:pPr>
            <a:r>
              <a:rPr lang="en-GB" sz="1600" dirty="0">
                <a:solidFill>
                  <a:srgbClr val="000099"/>
                </a:solidFill>
                <a:latin typeface="Arial"/>
                <a:ea typeface="Calibri"/>
                <a:cs typeface="Times New Roman"/>
              </a:rPr>
              <a:t>Developing new techniques</a:t>
            </a:r>
            <a:endParaRPr lang="en-GB" sz="1600" dirty="0">
              <a:solidFill>
                <a:srgbClr val="000099"/>
              </a:solidFill>
              <a:ea typeface="Calibri"/>
              <a:cs typeface="Times New Roman"/>
            </a:endParaRPr>
          </a:p>
        </p:txBody>
      </p:sp>
      <p:sp>
        <p:nvSpPr>
          <p:cNvPr id="36" name="TextBox 35">
            <a:hlinkClick r:id="rId5" action="ppaction://hlinksldjump"/>
          </p:cNvPr>
          <p:cNvSpPr txBox="1"/>
          <p:nvPr/>
        </p:nvSpPr>
        <p:spPr>
          <a:xfrm rot="580894">
            <a:off x="4373000" y="4256348"/>
            <a:ext cx="4393561" cy="410882"/>
          </a:xfrm>
          <a:prstGeom prst="rect">
            <a:avLst/>
          </a:prstGeom>
          <a:noFill/>
        </p:spPr>
        <p:txBody>
          <a:bodyPr wrap="square" rtlCol="0">
            <a:spAutoFit/>
          </a:bodyPr>
          <a:lstStyle/>
          <a:p>
            <a:pPr>
              <a:lnSpc>
                <a:spcPct val="115000"/>
              </a:lnSpc>
              <a:spcAft>
                <a:spcPts val="1000"/>
              </a:spcAft>
              <a:defRPr/>
            </a:pPr>
            <a:r>
              <a:rPr lang="en-GB" dirty="0">
                <a:solidFill>
                  <a:srgbClr val="000099"/>
                </a:solidFill>
                <a:ea typeface="Calibri"/>
                <a:cs typeface="Times New Roman"/>
              </a:rPr>
              <a:t>Evaluating the impact of changes in practic</a:t>
            </a:r>
            <a:r>
              <a:rPr lang="en-GB" dirty="0">
                <a:solidFill>
                  <a:srgbClr val="8064A2">
                    <a:lumMod val="75000"/>
                  </a:srgbClr>
                </a:solidFill>
                <a:ea typeface="Calibri"/>
                <a:cs typeface="Times New Roman"/>
              </a:rPr>
              <a:t>e</a:t>
            </a:r>
          </a:p>
        </p:txBody>
      </p:sp>
      <p:grpSp>
        <p:nvGrpSpPr>
          <p:cNvPr id="19" name="Group 18"/>
          <p:cNvGrpSpPr/>
          <p:nvPr/>
        </p:nvGrpSpPr>
        <p:grpSpPr>
          <a:xfrm rot="11669501">
            <a:off x="480105" y="4729908"/>
            <a:ext cx="1595296" cy="1591011"/>
            <a:chOff x="581131" y="4820623"/>
            <a:chExt cx="2192659" cy="2186770"/>
          </a:xfrm>
        </p:grpSpPr>
        <p:sp>
          <p:nvSpPr>
            <p:cNvPr id="21" name="Pie 20"/>
            <p:cNvSpPr/>
            <p:nvPr/>
          </p:nvSpPr>
          <p:spPr>
            <a:xfrm rot="4351073">
              <a:off x="581131" y="4820623"/>
              <a:ext cx="2185043" cy="2185043"/>
            </a:xfrm>
            <a:prstGeom prst="pie">
              <a:avLst>
                <a:gd name="adj1" fmla="val 14023263"/>
                <a:gd name="adj2" fmla="val 1188211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black"/>
                </a:solidFill>
              </a:endParaRPr>
            </a:p>
          </p:txBody>
        </p:sp>
        <p:sp>
          <p:nvSpPr>
            <p:cNvPr id="22" name="Pie 21"/>
            <p:cNvSpPr/>
            <p:nvPr/>
          </p:nvSpPr>
          <p:spPr>
            <a:xfrm rot="4351073">
              <a:off x="588746" y="4820623"/>
              <a:ext cx="2185043" cy="2185043"/>
            </a:xfrm>
            <a:prstGeom prst="pie">
              <a:avLst>
                <a:gd name="adj1" fmla="val 11910026"/>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black"/>
                </a:solidFill>
              </a:endParaRPr>
            </a:p>
          </p:txBody>
        </p:sp>
        <p:sp>
          <p:nvSpPr>
            <p:cNvPr id="23" name="Pie 22"/>
            <p:cNvSpPr/>
            <p:nvPr/>
          </p:nvSpPr>
          <p:spPr>
            <a:xfrm rot="4351073">
              <a:off x="581329" y="4822350"/>
              <a:ext cx="2185043" cy="2185043"/>
            </a:xfrm>
            <a:prstGeom prst="pie">
              <a:avLst>
                <a:gd name="adj1" fmla="val 11956703"/>
                <a:gd name="adj2" fmla="val 14185533"/>
              </a:avLst>
            </a:prstGeom>
            <a:solidFill>
              <a:srgbClr val="CC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black"/>
                </a:solidFill>
              </a:endParaRPr>
            </a:p>
          </p:txBody>
        </p:sp>
        <p:sp>
          <p:nvSpPr>
            <p:cNvPr id="24" name="Pie 23"/>
            <p:cNvSpPr/>
            <p:nvPr/>
          </p:nvSpPr>
          <p:spPr>
            <a:xfrm rot="4351073">
              <a:off x="588747" y="4820623"/>
              <a:ext cx="2185043" cy="2185043"/>
            </a:xfrm>
            <a:prstGeom prst="pie">
              <a:avLst>
                <a:gd name="adj1" fmla="val 14260476"/>
                <a:gd name="adj2" fmla="val 1429002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black"/>
                </a:solidFill>
              </a:endParaRPr>
            </a:p>
          </p:txBody>
        </p:sp>
      </p:grpSp>
      <p:sp>
        <p:nvSpPr>
          <p:cNvPr id="2" name="Slide Number Placeholder 1"/>
          <p:cNvSpPr>
            <a:spLocks noGrp="1"/>
          </p:cNvSpPr>
          <p:nvPr>
            <p:ph type="sldNum" sz="quarter" idx="12"/>
          </p:nvPr>
        </p:nvSpPr>
        <p:spPr>
          <a:xfrm>
            <a:off x="6866459" y="6408701"/>
            <a:ext cx="2133600" cy="365125"/>
          </a:xfrm>
        </p:spPr>
        <p:txBody>
          <a:bodyPr/>
          <a:lstStyle/>
          <a:p>
            <a:pPr>
              <a:defRPr/>
            </a:pPr>
            <a:fld id="{C4009609-DC48-4DDF-96FA-41A39884BE33}" type="slidenum">
              <a:rPr lang="en-GB" smtClean="0">
                <a:solidFill>
                  <a:prstClr val="black">
                    <a:tint val="75000"/>
                  </a:prstClr>
                </a:solidFill>
              </a:rPr>
              <a:pPr>
                <a:defRPr/>
              </a:pPr>
              <a:t>124</a:t>
            </a:fld>
            <a:endParaRPr lang="en-GB" dirty="0">
              <a:solidFill>
                <a:prstClr val="black">
                  <a:tint val="75000"/>
                </a:prstClr>
              </a:solidFill>
            </a:endParaRPr>
          </a:p>
        </p:txBody>
      </p:sp>
      <p:cxnSp>
        <p:nvCxnSpPr>
          <p:cNvPr id="6" name="Straight Connector 5"/>
          <p:cNvCxnSpPr>
            <a:cxnSpLocks/>
          </p:cNvCxnSpPr>
          <p:nvPr/>
        </p:nvCxnSpPr>
        <p:spPr>
          <a:xfrm>
            <a:off x="725430" y="3419654"/>
            <a:ext cx="6555246" cy="1521514"/>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a:hlinkClick r:id="rId6" action="ppaction://hlinksldjump"/>
          </p:cNvPr>
          <p:cNvSpPr txBox="1"/>
          <p:nvPr/>
        </p:nvSpPr>
        <p:spPr>
          <a:xfrm rot="190947">
            <a:off x="4483806" y="3606444"/>
            <a:ext cx="3701560" cy="369332"/>
          </a:xfrm>
          <a:prstGeom prst="rect">
            <a:avLst/>
          </a:prstGeom>
          <a:noFill/>
        </p:spPr>
        <p:txBody>
          <a:bodyPr wrap="square" rtlCol="0">
            <a:spAutoFit/>
          </a:bodyPr>
          <a:lstStyle/>
          <a:p>
            <a:pPr>
              <a:defRPr/>
            </a:pPr>
            <a:r>
              <a:rPr lang="en-GB" dirty="0">
                <a:solidFill>
                  <a:srgbClr val="000099"/>
                </a:solidFill>
              </a:rPr>
              <a:t>Seeking and extending best practice</a:t>
            </a:r>
          </a:p>
        </p:txBody>
      </p:sp>
      <p:grpSp>
        <p:nvGrpSpPr>
          <p:cNvPr id="28" name="Group 27"/>
          <p:cNvGrpSpPr/>
          <p:nvPr/>
        </p:nvGrpSpPr>
        <p:grpSpPr>
          <a:xfrm>
            <a:off x="845976" y="1986727"/>
            <a:ext cx="3419989" cy="853435"/>
            <a:chOff x="1907704" y="1986727"/>
            <a:chExt cx="1894987" cy="853435"/>
          </a:xfrm>
        </p:grpSpPr>
        <p:sp>
          <p:nvSpPr>
            <p:cNvPr id="32" name="TextBox 31"/>
            <p:cNvSpPr txBox="1"/>
            <p:nvPr/>
          </p:nvSpPr>
          <p:spPr>
            <a:xfrm>
              <a:off x="1907704" y="2378497"/>
              <a:ext cx="796203" cy="461665"/>
            </a:xfrm>
            <a:prstGeom prst="rect">
              <a:avLst/>
            </a:prstGeom>
            <a:noFill/>
          </p:spPr>
          <p:txBody>
            <a:bodyPr wrap="square" rtlCol="0">
              <a:spAutoFit/>
            </a:bodyPr>
            <a:lstStyle/>
            <a:p>
              <a:r>
                <a:rPr lang="en-GB" sz="1200" b="1" dirty="0">
                  <a:solidFill>
                    <a:srgbClr val="000099"/>
                  </a:solidFill>
                </a:rPr>
                <a:t>New formal leadership role</a:t>
              </a:r>
            </a:p>
          </p:txBody>
        </p:sp>
        <p:sp>
          <p:nvSpPr>
            <p:cNvPr id="33" name="TextBox 32"/>
            <p:cNvSpPr txBox="1"/>
            <p:nvPr/>
          </p:nvSpPr>
          <p:spPr>
            <a:xfrm>
              <a:off x="3018934" y="1986727"/>
              <a:ext cx="783757" cy="646331"/>
            </a:xfrm>
            <a:prstGeom prst="rect">
              <a:avLst/>
            </a:prstGeom>
            <a:noFill/>
          </p:spPr>
          <p:txBody>
            <a:bodyPr wrap="square" rtlCol="0">
              <a:spAutoFit/>
            </a:bodyPr>
            <a:lstStyle/>
            <a:p>
              <a:r>
                <a:rPr lang="en-GB" sz="1200" b="1" dirty="0">
                  <a:solidFill>
                    <a:srgbClr val="000099"/>
                  </a:solidFill>
                </a:rPr>
                <a:t>Sustained highly effective leadership</a:t>
              </a:r>
            </a:p>
          </p:txBody>
        </p:sp>
      </p:grpSp>
      <p:sp>
        <p:nvSpPr>
          <p:cNvPr id="34" name="TextBox 33"/>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Formal leadership roles</a:t>
            </a:r>
          </a:p>
        </p:txBody>
      </p:sp>
      <p:grpSp>
        <p:nvGrpSpPr>
          <p:cNvPr id="35" name="Group 34"/>
          <p:cNvGrpSpPr/>
          <p:nvPr/>
        </p:nvGrpSpPr>
        <p:grpSpPr>
          <a:xfrm>
            <a:off x="8188754" y="5933694"/>
            <a:ext cx="582967" cy="591639"/>
            <a:chOff x="8188754" y="5933694"/>
            <a:chExt cx="582967" cy="591639"/>
          </a:xfrm>
        </p:grpSpPr>
        <p:sp>
          <p:nvSpPr>
            <p:cNvPr id="40" name="Freeform 6">
              <a:hlinkClick r:id="rId7" action="ppaction://hlinksldjump"/>
            </p:cNvPr>
            <p:cNvSpPr>
              <a:spLocks/>
            </p:cNvSpPr>
            <p:nvPr/>
          </p:nvSpPr>
          <p:spPr bwMode="auto">
            <a:xfrm>
              <a:off x="8222636" y="5933694"/>
              <a:ext cx="518407" cy="312586"/>
            </a:xfrm>
            <a:custGeom>
              <a:avLst/>
              <a:gdLst>
                <a:gd name="T0" fmla="*/ 3558 w 7173"/>
                <a:gd name="T1" fmla="*/ 4324 h 4324"/>
                <a:gd name="T2" fmla="*/ 7173 w 7173"/>
                <a:gd name="T3" fmla="*/ 3041 h 4324"/>
                <a:gd name="T4" fmla="*/ 2274 w 7173"/>
                <a:gd name="T5" fmla="*/ 708 h 4324"/>
                <a:gd name="T6" fmla="*/ 0 w 7173"/>
                <a:gd name="T7" fmla="*/ 2887 h 4324"/>
                <a:gd name="T8" fmla="*/ 3558 w 7173"/>
                <a:gd name="T9" fmla="*/ 4324 h 4324"/>
              </a:gdLst>
              <a:ahLst/>
              <a:cxnLst>
                <a:cxn ang="0">
                  <a:pos x="T0" y="T1"/>
                </a:cxn>
                <a:cxn ang="0">
                  <a:pos x="T2" y="T3"/>
                </a:cxn>
                <a:cxn ang="0">
                  <a:pos x="T4" y="T5"/>
                </a:cxn>
                <a:cxn ang="0">
                  <a:pos x="T6" y="T7"/>
                </a:cxn>
                <a:cxn ang="0">
                  <a:pos x="T8" y="T9"/>
                </a:cxn>
              </a:cxnLst>
              <a:rect l="0" t="0" r="r" b="b"/>
              <a:pathLst>
                <a:path w="7173" h="4324">
                  <a:moveTo>
                    <a:pt x="3558" y="4324"/>
                  </a:moveTo>
                  <a:lnTo>
                    <a:pt x="7173" y="3041"/>
                  </a:lnTo>
                  <a:cubicBezTo>
                    <a:pt x="6465" y="1044"/>
                    <a:pt x="4271" y="0"/>
                    <a:pt x="2274" y="708"/>
                  </a:cubicBezTo>
                  <a:cubicBezTo>
                    <a:pt x="1240" y="1076"/>
                    <a:pt x="412" y="1869"/>
                    <a:pt x="0" y="2887"/>
                  </a:cubicBezTo>
                  <a:lnTo>
                    <a:pt x="3558" y="4324"/>
                  </a:lnTo>
                  <a:close/>
                </a:path>
              </a:pathLst>
            </a:custGeom>
            <a:solidFill>
              <a:srgbClr val="4F81B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41" name="Freeform 7">
              <a:hlinkClick r:id="rId7" action="ppaction://hlinksldjump"/>
            </p:cNvPr>
            <p:cNvSpPr>
              <a:spLocks/>
            </p:cNvSpPr>
            <p:nvPr/>
          </p:nvSpPr>
          <p:spPr bwMode="auto">
            <a:xfrm>
              <a:off x="8479948" y="6153545"/>
              <a:ext cx="291773" cy="255156"/>
            </a:xfrm>
            <a:custGeom>
              <a:avLst/>
              <a:gdLst>
                <a:gd name="T0" fmla="*/ 0 w 4037"/>
                <a:gd name="T1" fmla="*/ 1283 h 3530"/>
                <a:gd name="T2" fmla="*/ 3110 w 4037"/>
                <a:gd name="T3" fmla="*/ 3530 h 3530"/>
                <a:gd name="T4" fmla="*/ 3616 w 4037"/>
                <a:gd name="T5" fmla="*/ 0 h 3530"/>
                <a:gd name="T6" fmla="*/ 0 w 4037"/>
                <a:gd name="T7" fmla="*/ 1283 h 3530"/>
              </a:gdLst>
              <a:ahLst/>
              <a:cxnLst>
                <a:cxn ang="0">
                  <a:pos x="T0" y="T1"/>
                </a:cxn>
                <a:cxn ang="0">
                  <a:pos x="T2" y="T3"/>
                </a:cxn>
                <a:cxn ang="0">
                  <a:pos x="T4" y="T5"/>
                </a:cxn>
                <a:cxn ang="0">
                  <a:pos x="T6" y="T7"/>
                </a:cxn>
              </a:cxnLst>
              <a:rect l="0" t="0" r="r" b="b"/>
              <a:pathLst>
                <a:path w="4037" h="3530">
                  <a:moveTo>
                    <a:pt x="0" y="1283"/>
                  </a:moveTo>
                  <a:lnTo>
                    <a:pt x="3110" y="3530"/>
                  </a:lnTo>
                  <a:cubicBezTo>
                    <a:pt x="3848" y="2508"/>
                    <a:pt x="4037" y="1189"/>
                    <a:pt x="3616" y="0"/>
                  </a:cubicBezTo>
                  <a:lnTo>
                    <a:pt x="0" y="1283"/>
                  </a:lnTo>
                  <a:close/>
                </a:path>
              </a:pathLst>
            </a:custGeom>
            <a:solidFill>
              <a:srgbClr val="C0504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42" name="Freeform 8">
              <a:hlinkClick r:id="rId7" action="ppaction://hlinksldjump"/>
            </p:cNvPr>
            <p:cNvSpPr>
              <a:spLocks/>
            </p:cNvSpPr>
            <p:nvPr/>
          </p:nvSpPr>
          <p:spPr bwMode="auto">
            <a:xfrm>
              <a:off x="8473572" y="6246280"/>
              <a:ext cx="230682" cy="279053"/>
            </a:xfrm>
            <a:custGeom>
              <a:avLst/>
              <a:gdLst>
                <a:gd name="T0" fmla="*/ 82 w 3192"/>
                <a:gd name="T1" fmla="*/ 0 h 3863"/>
                <a:gd name="T2" fmla="*/ 0 w 3192"/>
                <a:gd name="T3" fmla="*/ 3836 h 3863"/>
                <a:gd name="T4" fmla="*/ 3192 w 3192"/>
                <a:gd name="T5" fmla="*/ 2247 h 3863"/>
                <a:gd name="T6" fmla="*/ 82 w 3192"/>
                <a:gd name="T7" fmla="*/ 0 h 3863"/>
              </a:gdLst>
              <a:ahLst/>
              <a:cxnLst>
                <a:cxn ang="0">
                  <a:pos x="T0" y="T1"/>
                </a:cxn>
                <a:cxn ang="0">
                  <a:pos x="T2" y="T3"/>
                </a:cxn>
                <a:cxn ang="0">
                  <a:pos x="T4" y="T5"/>
                </a:cxn>
                <a:cxn ang="0">
                  <a:pos x="T6" y="T7"/>
                </a:cxn>
              </a:cxnLst>
              <a:rect l="0" t="0" r="r" b="b"/>
              <a:pathLst>
                <a:path w="3192" h="3863">
                  <a:moveTo>
                    <a:pt x="82" y="0"/>
                  </a:moveTo>
                  <a:lnTo>
                    <a:pt x="0" y="3836"/>
                  </a:lnTo>
                  <a:cubicBezTo>
                    <a:pt x="1261" y="3863"/>
                    <a:pt x="2454" y="3269"/>
                    <a:pt x="3192" y="2247"/>
                  </a:cubicBezTo>
                  <a:lnTo>
                    <a:pt x="82" y="0"/>
                  </a:lnTo>
                  <a:close/>
                </a:path>
              </a:pathLst>
            </a:custGeom>
            <a:solidFill>
              <a:srgbClr val="9BBB59"/>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43" name="Freeform 9">
              <a:hlinkClick r:id="rId7" action="ppaction://hlinksldjump"/>
            </p:cNvPr>
            <p:cNvSpPr>
              <a:spLocks/>
            </p:cNvSpPr>
            <p:nvPr/>
          </p:nvSpPr>
          <p:spPr bwMode="auto">
            <a:xfrm>
              <a:off x="8248496" y="6247086"/>
              <a:ext cx="231452" cy="277126"/>
            </a:xfrm>
            <a:custGeom>
              <a:avLst/>
              <a:gdLst>
                <a:gd name="T0" fmla="*/ 3203 w 3203"/>
                <a:gd name="T1" fmla="*/ 0 h 3836"/>
                <a:gd name="T2" fmla="*/ 0 w 3203"/>
                <a:gd name="T3" fmla="*/ 2111 h 3836"/>
                <a:gd name="T4" fmla="*/ 3121 w 3203"/>
                <a:gd name="T5" fmla="*/ 3836 h 3836"/>
                <a:gd name="T6" fmla="*/ 3203 w 3203"/>
                <a:gd name="T7" fmla="*/ 0 h 3836"/>
              </a:gdLst>
              <a:ahLst/>
              <a:cxnLst>
                <a:cxn ang="0">
                  <a:pos x="T0" y="T1"/>
                </a:cxn>
                <a:cxn ang="0">
                  <a:pos x="T2" y="T3"/>
                </a:cxn>
                <a:cxn ang="0">
                  <a:pos x="T4" y="T5"/>
                </a:cxn>
                <a:cxn ang="0">
                  <a:pos x="T6" y="T7"/>
                </a:cxn>
              </a:cxnLst>
              <a:rect l="0" t="0" r="r" b="b"/>
              <a:pathLst>
                <a:path w="3203" h="3836">
                  <a:moveTo>
                    <a:pt x="3203" y="0"/>
                  </a:moveTo>
                  <a:lnTo>
                    <a:pt x="0" y="2111"/>
                  </a:lnTo>
                  <a:cubicBezTo>
                    <a:pt x="694" y="3164"/>
                    <a:pt x="1860" y="3808"/>
                    <a:pt x="3121" y="3836"/>
                  </a:cubicBezTo>
                  <a:lnTo>
                    <a:pt x="3203" y="0"/>
                  </a:lnTo>
                  <a:close/>
                </a:path>
              </a:pathLst>
            </a:custGeom>
            <a:solidFill>
              <a:srgbClr val="8064A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44" name="Freeform 10">
              <a:hlinkClick r:id="rId7" action="ppaction://hlinksldjump"/>
            </p:cNvPr>
            <p:cNvSpPr>
              <a:spLocks/>
            </p:cNvSpPr>
            <p:nvPr/>
          </p:nvSpPr>
          <p:spPr bwMode="auto">
            <a:xfrm>
              <a:off x="8188754" y="6141920"/>
              <a:ext cx="291194" cy="256505"/>
            </a:xfrm>
            <a:custGeom>
              <a:avLst/>
              <a:gdLst>
                <a:gd name="T0" fmla="*/ 4030 w 4030"/>
                <a:gd name="T1" fmla="*/ 1438 h 3549"/>
                <a:gd name="T2" fmla="*/ 472 w 4030"/>
                <a:gd name="T3" fmla="*/ 0 h 3549"/>
                <a:gd name="T4" fmla="*/ 826 w 4030"/>
                <a:gd name="T5" fmla="*/ 3549 h 3549"/>
                <a:gd name="T6" fmla="*/ 4030 w 4030"/>
                <a:gd name="T7" fmla="*/ 1438 h 3549"/>
              </a:gdLst>
              <a:ahLst/>
              <a:cxnLst>
                <a:cxn ang="0">
                  <a:pos x="T0" y="T1"/>
                </a:cxn>
                <a:cxn ang="0">
                  <a:pos x="T2" y="T3"/>
                </a:cxn>
                <a:cxn ang="0">
                  <a:pos x="T4" y="T5"/>
                </a:cxn>
                <a:cxn ang="0">
                  <a:pos x="T6" y="T7"/>
                </a:cxn>
              </a:cxnLst>
              <a:rect l="0" t="0" r="r" b="b"/>
              <a:pathLst>
                <a:path w="4030" h="3549">
                  <a:moveTo>
                    <a:pt x="4030" y="1438"/>
                  </a:moveTo>
                  <a:lnTo>
                    <a:pt x="472" y="0"/>
                  </a:lnTo>
                  <a:cubicBezTo>
                    <a:pt x="0" y="1169"/>
                    <a:pt x="132" y="2496"/>
                    <a:pt x="826" y="3549"/>
                  </a:cubicBezTo>
                  <a:lnTo>
                    <a:pt x="4030" y="1438"/>
                  </a:lnTo>
                  <a:close/>
                </a:path>
              </a:pathLst>
            </a:custGeom>
            <a:solidFill>
              <a:srgbClr val="4BACC6"/>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grpSp>
      <p:sp>
        <p:nvSpPr>
          <p:cNvPr id="29" name="Rounded Rectangle 28">
            <a:hlinkClick r:id="rId8" action="ppaction://hlinksldjump"/>
          </p:cNvPr>
          <p:cNvSpPr/>
          <p:nvPr/>
        </p:nvSpPr>
        <p:spPr>
          <a:xfrm>
            <a:off x="6981429" y="6090574"/>
            <a:ext cx="951830" cy="3810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Teaching descriptors</a:t>
            </a:r>
          </a:p>
        </p:txBody>
      </p:sp>
    </p:spTree>
    <p:extLst>
      <p:ext uri="{BB962C8B-B14F-4D97-AF65-F5344CB8AC3E}">
        <p14:creationId xmlns:p14="http://schemas.microsoft.com/office/powerpoint/2010/main" val="3822851786"/>
      </p:ext>
    </p:extLst>
  </p:cSld>
  <p:clrMapOvr>
    <a:overrideClrMapping bg1="lt1" tx1="dk1" bg2="lt2" tx2="dk2" accent1="accent1" accent2="accent2" accent3="accent3" accent4="accent4" accent5="accent5" accent6="accent6" hlink="hlink" folHlink="folHlink"/>
  </p:clrMapOvr>
</p:sld>
</file>

<file path=ppt/slides/slide125.xml><?xml version="1.0" encoding="utf-8"?>
<p:sld xmlns:a="http://schemas.openxmlformats.org/drawingml/2006/main" xmlns:r="http://schemas.openxmlformats.org/officeDocument/2006/relationships" xmlns:p="http://schemas.openxmlformats.org/presentationml/2006/main">
  <p:cSld>
    <p:bg>
      <p:bgPr>
        <a:solidFill>
          <a:srgbClr val="FEECEC"/>
        </a:solidFill>
        <a:effectLst/>
      </p:bgPr>
    </p:bg>
    <p:spTree>
      <p:nvGrpSpPr>
        <p:cNvPr id="1" name=""/>
        <p:cNvGrpSpPr/>
        <p:nvPr/>
      </p:nvGrpSpPr>
      <p:grpSpPr>
        <a:xfrm>
          <a:off x="0" y="0"/>
          <a:ext cx="0" cy="0"/>
          <a:chOff x="0" y="0"/>
          <a:chExt cx="0" cy="0"/>
        </a:xfrm>
      </p:grpSpPr>
      <p:sp>
        <p:nvSpPr>
          <p:cNvPr id="17" name="Shape 16"/>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400110"/>
          </a:xfrm>
          <a:prstGeom prst="rect">
            <a:avLst/>
          </a:prstGeom>
          <a:noFill/>
        </p:spPr>
        <p:txBody>
          <a:bodyPr wrap="square" rtlCol="0">
            <a:spAutoFit/>
          </a:bodyPr>
          <a:lstStyle/>
          <a:p>
            <a:r>
              <a:rPr lang="en-GB" sz="2000" b="1" dirty="0">
                <a:solidFill>
                  <a:srgbClr val="000099"/>
                </a:solidFill>
              </a:rPr>
              <a:t>Innovation</a:t>
            </a:r>
          </a:p>
        </p:txBody>
      </p:sp>
      <p:sp>
        <p:nvSpPr>
          <p:cNvPr id="2" name="TextBox 1"/>
          <p:cNvSpPr txBox="1"/>
          <p:nvPr/>
        </p:nvSpPr>
        <p:spPr>
          <a:xfrm>
            <a:off x="473350" y="1776115"/>
            <a:ext cx="5637819" cy="461665"/>
          </a:xfrm>
          <a:prstGeom prst="rect">
            <a:avLst/>
          </a:prstGeom>
          <a:noFill/>
        </p:spPr>
        <p:txBody>
          <a:bodyPr wrap="square" rtlCol="0">
            <a:spAutoFit/>
          </a:bodyPr>
          <a:lstStyle/>
          <a:p>
            <a:r>
              <a:rPr lang="en-GB" sz="2400" b="1" dirty="0">
                <a:solidFill>
                  <a:srgbClr val="000099"/>
                </a:solidFill>
              </a:rPr>
              <a:t>Towards 2025</a:t>
            </a:r>
          </a:p>
        </p:txBody>
      </p:sp>
      <p:sp>
        <p:nvSpPr>
          <p:cNvPr id="60" name="TextBox 59"/>
          <p:cNvSpPr txBox="1"/>
          <p:nvPr/>
        </p:nvSpPr>
        <p:spPr>
          <a:xfrm>
            <a:off x="539552" y="4725144"/>
            <a:ext cx="6984776" cy="981423"/>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pPr>
              <a:lnSpc>
                <a:spcPct val="107000"/>
              </a:lnSpc>
              <a:spcAft>
                <a:spcPts val="800"/>
              </a:spcAft>
              <a:defRPr/>
            </a:pPr>
            <a:r>
              <a:rPr lang="en-GB" dirty="0">
                <a:solidFill>
                  <a:prstClr val="black"/>
                </a:solidFill>
                <a:ea typeface="Calibri" panose="020F0502020204030204" pitchFamily="34" charset="0"/>
                <a:cs typeface="Times New Roman" panose="02020603050405020304" pitchFamily="18" charset="0"/>
              </a:rPr>
              <a:t>Leadership directs attention to the long-term vision for Wales and </a:t>
            </a:r>
            <a:r>
              <a:rPr lang="en-GB" dirty="0" smtClean="0">
                <a:solidFill>
                  <a:prstClr val="black"/>
                </a:solidFill>
                <a:ea typeface="Calibri" panose="020F0502020204030204" pitchFamily="34" charset="0"/>
                <a:cs typeface="Times New Roman" panose="02020603050405020304" pitchFamily="18" charset="0"/>
              </a:rPr>
              <a:t>       co-ordinates </a:t>
            </a:r>
            <a:r>
              <a:rPr lang="en-GB" dirty="0">
                <a:solidFill>
                  <a:prstClr val="black"/>
                </a:solidFill>
                <a:ea typeface="Calibri" panose="020F0502020204030204" pitchFamily="34" charset="0"/>
                <a:cs typeface="Times New Roman" panose="02020603050405020304" pitchFamily="18" charset="0"/>
              </a:rPr>
              <a:t>innovation to ensure the school embraces and benefits from controlled approaches to innovation.</a:t>
            </a:r>
          </a:p>
        </p:txBody>
      </p:sp>
      <p:sp>
        <p:nvSpPr>
          <p:cNvPr id="65" name="TextBox 64"/>
          <p:cNvSpPr txBox="1"/>
          <p:nvPr/>
        </p:nvSpPr>
        <p:spPr>
          <a:xfrm>
            <a:off x="2915816" y="2708920"/>
            <a:ext cx="5760640" cy="981423"/>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pPr>
              <a:lnSpc>
                <a:spcPct val="107000"/>
              </a:lnSpc>
              <a:spcAft>
                <a:spcPts val="800"/>
              </a:spcAft>
              <a:defRPr/>
            </a:pPr>
            <a:r>
              <a:rPr lang="en-GB" dirty="0">
                <a:solidFill>
                  <a:prstClr val="black"/>
                </a:solidFill>
                <a:ea typeface="Calibri" panose="020F0502020204030204" pitchFamily="34" charset="0"/>
                <a:cs typeface="Times New Roman" panose="02020603050405020304" pitchFamily="18" charset="0"/>
              </a:rPr>
              <a:t>Leadership ensures that the school develops and refines twenty-first century systems to develop professional learning within and beyond the school community.</a:t>
            </a:r>
          </a:p>
        </p:txBody>
      </p:sp>
      <p:grpSp>
        <p:nvGrpSpPr>
          <p:cNvPr id="11" name="Group 10"/>
          <p:cNvGrpSpPr/>
          <p:nvPr/>
        </p:nvGrpSpPr>
        <p:grpSpPr>
          <a:xfrm rot="12464853">
            <a:off x="7786343" y="5994376"/>
            <a:ext cx="675567" cy="673752"/>
            <a:chOff x="581131" y="4820623"/>
            <a:chExt cx="2192659" cy="2186770"/>
          </a:xfrm>
        </p:grpSpPr>
        <p:sp>
          <p:nvSpPr>
            <p:cNvPr id="12" name="Pie 11">
              <a:hlinkClick r:id="rId3" action="ppaction://hlinksldjump"/>
            </p:cNvPr>
            <p:cNvSpPr/>
            <p:nvPr/>
          </p:nvSpPr>
          <p:spPr>
            <a:xfrm rot="4351073">
              <a:off x="581131" y="4820623"/>
              <a:ext cx="2185043" cy="2185043"/>
            </a:xfrm>
            <a:prstGeom prst="pie">
              <a:avLst>
                <a:gd name="adj1" fmla="val 14023263"/>
                <a:gd name="adj2" fmla="val 1188211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3" name="Pie 12"/>
            <p:cNvSpPr/>
            <p:nvPr/>
          </p:nvSpPr>
          <p:spPr>
            <a:xfrm rot="4351073">
              <a:off x="588746" y="4820623"/>
              <a:ext cx="2185043" cy="2185043"/>
            </a:xfrm>
            <a:prstGeom prst="pie">
              <a:avLst>
                <a:gd name="adj1" fmla="val 11910026"/>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4" name="Pie 13">
              <a:hlinkClick r:id="rId3" action="ppaction://hlinksldjump"/>
            </p:cNvPr>
            <p:cNvSpPr/>
            <p:nvPr/>
          </p:nvSpPr>
          <p:spPr>
            <a:xfrm rot="4351073">
              <a:off x="581329" y="4822350"/>
              <a:ext cx="2185043" cy="2185043"/>
            </a:xfrm>
            <a:prstGeom prst="pie">
              <a:avLst>
                <a:gd name="adj1" fmla="val 11956703"/>
                <a:gd name="adj2" fmla="val 14185533"/>
              </a:avLst>
            </a:prstGeom>
            <a:solidFill>
              <a:srgbClr val="CC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5" name="Pie 14"/>
            <p:cNvSpPr/>
            <p:nvPr/>
          </p:nvSpPr>
          <p:spPr>
            <a:xfrm rot="4351073">
              <a:off x="588747" y="4820623"/>
              <a:ext cx="2185043" cy="2185043"/>
            </a:xfrm>
            <a:prstGeom prst="pie">
              <a:avLst>
                <a:gd name="adj1" fmla="val 14260476"/>
                <a:gd name="adj2" fmla="val 14290020"/>
              </a:avLst>
            </a:prstGeom>
            <a:solidFill>
              <a:srgbClr val="CC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
        <p:nvSpPr>
          <p:cNvPr id="3" name="Slide Number Placeholder 2"/>
          <p:cNvSpPr>
            <a:spLocks noGrp="1"/>
          </p:cNvSpPr>
          <p:nvPr>
            <p:ph type="sldNum" sz="quarter" idx="12"/>
          </p:nvPr>
        </p:nvSpPr>
        <p:spPr/>
        <p:txBody>
          <a:bodyPr/>
          <a:lstStyle/>
          <a:p>
            <a:fld id="{C4009609-DC48-4DDF-96FA-41A39884BE33}" type="slidenum">
              <a:rPr lang="en-GB" smtClean="0">
                <a:solidFill>
                  <a:prstClr val="black">
                    <a:tint val="75000"/>
                  </a:prstClr>
                </a:solidFill>
              </a:rPr>
              <a:pPr/>
              <a:t>125</a:t>
            </a:fld>
            <a:endParaRPr lang="en-GB">
              <a:solidFill>
                <a:prstClr val="black">
                  <a:tint val="75000"/>
                </a:prstClr>
              </a:solidFill>
            </a:endParaRPr>
          </a:p>
        </p:txBody>
      </p:sp>
      <p:sp>
        <p:nvSpPr>
          <p:cNvPr id="19" name="TextBox 18"/>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Formal leadership roles</a:t>
            </a:r>
          </a:p>
        </p:txBody>
      </p:sp>
    </p:spTree>
    <p:extLst>
      <p:ext uri="{BB962C8B-B14F-4D97-AF65-F5344CB8AC3E}">
        <p14:creationId xmlns:p14="http://schemas.microsoft.com/office/powerpoint/2010/main" val="2230681072"/>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bg>
      <p:bgPr>
        <a:solidFill>
          <a:srgbClr val="FEECEC"/>
        </a:solidFill>
        <a:effectLst/>
      </p:bgPr>
    </p:bg>
    <p:spTree>
      <p:nvGrpSpPr>
        <p:cNvPr id="1" name=""/>
        <p:cNvGrpSpPr/>
        <p:nvPr/>
      </p:nvGrpSpPr>
      <p:grpSpPr>
        <a:xfrm>
          <a:off x="0" y="0"/>
          <a:ext cx="0" cy="0"/>
          <a:chOff x="0" y="0"/>
          <a:chExt cx="0" cy="0"/>
        </a:xfrm>
      </p:grpSpPr>
      <p:sp>
        <p:nvSpPr>
          <p:cNvPr id="17" name="Shape 16"/>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400110"/>
          </a:xfrm>
          <a:prstGeom prst="rect">
            <a:avLst/>
          </a:prstGeom>
          <a:noFill/>
        </p:spPr>
        <p:txBody>
          <a:bodyPr wrap="square" rtlCol="0">
            <a:spAutoFit/>
          </a:bodyPr>
          <a:lstStyle/>
          <a:p>
            <a:r>
              <a:rPr lang="en-GB" sz="2000" b="1" dirty="0">
                <a:solidFill>
                  <a:srgbClr val="000099"/>
                </a:solidFill>
              </a:rPr>
              <a:t>Innovation</a:t>
            </a:r>
          </a:p>
        </p:txBody>
      </p:sp>
      <p:sp>
        <p:nvSpPr>
          <p:cNvPr id="2" name="TextBox 1"/>
          <p:cNvSpPr txBox="1"/>
          <p:nvPr/>
        </p:nvSpPr>
        <p:spPr>
          <a:xfrm>
            <a:off x="473350" y="1776115"/>
            <a:ext cx="5637819" cy="461665"/>
          </a:xfrm>
          <a:prstGeom prst="rect">
            <a:avLst/>
          </a:prstGeom>
          <a:noFill/>
        </p:spPr>
        <p:txBody>
          <a:bodyPr wrap="square" rtlCol="0">
            <a:spAutoFit/>
          </a:bodyPr>
          <a:lstStyle/>
          <a:p>
            <a:r>
              <a:rPr lang="en-GB" sz="2400" b="1" dirty="0">
                <a:solidFill>
                  <a:srgbClr val="000099"/>
                </a:solidFill>
              </a:rPr>
              <a:t>Developing new techniques</a:t>
            </a:r>
          </a:p>
        </p:txBody>
      </p:sp>
      <p:sp>
        <p:nvSpPr>
          <p:cNvPr id="60" name="TextBox 59"/>
          <p:cNvSpPr txBox="1"/>
          <p:nvPr/>
        </p:nvSpPr>
        <p:spPr>
          <a:xfrm>
            <a:off x="606254" y="4719627"/>
            <a:ext cx="6984776" cy="981423"/>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pPr>
              <a:lnSpc>
                <a:spcPct val="107000"/>
              </a:lnSpc>
              <a:spcAft>
                <a:spcPts val="800"/>
              </a:spcAft>
            </a:pPr>
            <a:r>
              <a:rPr lang="en-GB" dirty="0">
                <a:solidFill>
                  <a:prstClr val="black"/>
                </a:solidFill>
                <a:ea typeface="Calibri" panose="020F0502020204030204" pitchFamily="34" charset="0"/>
                <a:cs typeface="Times New Roman" panose="02020603050405020304" pitchFamily="18" charset="0"/>
              </a:rPr>
              <a:t>A whole school long-term programme of evidence-based, structured innovation is in place to meet challenges, manage change and take learning forward effectively to improve outcomes.</a:t>
            </a:r>
          </a:p>
        </p:txBody>
      </p:sp>
      <p:sp>
        <p:nvSpPr>
          <p:cNvPr id="65" name="TextBox 64"/>
          <p:cNvSpPr txBox="1"/>
          <p:nvPr/>
        </p:nvSpPr>
        <p:spPr>
          <a:xfrm>
            <a:off x="3104727" y="2708920"/>
            <a:ext cx="5382597" cy="1277786"/>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pPr>
              <a:lnSpc>
                <a:spcPct val="107000"/>
              </a:lnSpc>
              <a:spcAft>
                <a:spcPts val="800"/>
              </a:spcAft>
            </a:pPr>
            <a:r>
              <a:rPr lang="en-GB" dirty="0">
                <a:solidFill>
                  <a:prstClr val="black"/>
                </a:solidFill>
                <a:ea typeface="Calibri" panose="020F0502020204030204" pitchFamily="34" charset="0"/>
                <a:cs typeface="Times New Roman" panose="02020603050405020304" pitchFamily="18" charset="0"/>
              </a:rPr>
              <a:t>Leadership is committed to structured use of pilot and prototype development in the most appropriate settings and to ensuring continuous and sustained success as far as possible. </a:t>
            </a:r>
          </a:p>
        </p:txBody>
      </p:sp>
      <p:sp>
        <p:nvSpPr>
          <p:cNvPr id="3" name="Slide Number Placeholder 2"/>
          <p:cNvSpPr>
            <a:spLocks noGrp="1"/>
          </p:cNvSpPr>
          <p:nvPr>
            <p:ph type="sldNum" sz="quarter" idx="12"/>
          </p:nvPr>
        </p:nvSpPr>
        <p:spPr/>
        <p:txBody>
          <a:bodyPr/>
          <a:lstStyle/>
          <a:p>
            <a:fld id="{C4009609-DC48-4DDF-96FA-41A39884BE33}" type="slidenum">
              <a:rPr lang="en-GB" smtClean="0">
                <a:solidFill>
                  <a:prstClr val="black">
                    <a:tint val="75000"/>
                  </a:prstClr>
                </a:solidFill>
              </a:rPr>
              <a:pPr/>
              <a:t>126</a:t>
            </a:fld>
            <a:endParaRPr lang="en-GB">
              <a:solidFill>
                <a:prstClr val="black">
                  <a:tint val="75000"/>
                </a:prstClr>
              </a:solidFill>
            </a:endParaRPr>
          </a:p>
        </p:txBody>
      </p:sp>
      <p:sp>
        <p:nvSpPr>
          <p:cNvPr id="18" name="TextBox 17"/>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Formal leadership roles</a:t>
            </a:r>
          </a:p>
        </p:txBody>
      </p:sp>
      <p:grpSp>
        <p:nvGrpSpPr>
          <p:cNvPr id="19" name="Group 18"/>
          <p:cNvGrpSpPr/>
          <p:nvPr/>
        </p:nvGrpSpPr>
        <p:grpSpPr>
          <a:xfrm rot="12464853">
            <a:off x="7786343" y="5994376"/>
            <a:ext cx="675567" cy="673752"/>
            <a:chOff x="581131" y="4820623"/>
            <a:chExt cx="2192659" cy="2186770"/>
          </a:xfrm>
        </p:grpSpPr>
        <p:sp>
          <p:nvSpPr>
            <p:cNvPr id="20" name="Pie 19">
              <a:hlinkClick r:id="rId3" action="ppaction://hlinksldjump"/>
            </p:cNvPr>
            <p:cNvSpPr/>
            <p:nvPr/>
          </p:nvSpPr>
          <p:spPr>
            <a:xfrm rot="4351073">
              <a:off x="581131" y="4820623"/>
              <a:ext cx="2185043" cy="2185043"/>
            </a:xfrm>
            <a:prstGeom prst="pie">
              <a:avLst>
                <a:gd name="adj1" fmla="val 14023263"/>
                <a:gd name="adj2" fmla="val 1188211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1" name="Pie 20"/>
            <p:cNvSpPr/>
            <p:nvPr/>
          </p:nvSpPr>
          <p:spPr>
            <a:xfrm rot="4351073">
              <a:off x="588746" y="4820623"/>
              <a:ext cx="2185043" cy="2185043"/>
            </a:xfrm>
            <a:prstGeom prst="pie">
              <a:avLst>
                <a:gd name="adj1" fmla="val 11910026"/>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2" name="Pie 21">
              <a:hlinkClick r:id="rId3" action="ppaction://hlinksldjump"/>
            </p:cNvPr>
            <p:cNvSpPr/>
            <p:nvPr/>
          </p:nvSpPr>
          <p:spPr>
            <a:xfrm rot="4351073">
              <a:off x="581329" y="4822350"/>
              <a:ext cx="2185043" cy="2185043"/>
            </a:xfrm>
            <a:prstGeom prst="pie">
              <a:avLst>
                <a:gd name="adj1" fmla="val 11956703"/>
                <a:gd name="adj2" fmla="val 14185533"/>
              </a:avLst>
            </a:prstGeom>
            <a:solidFill>
              <a:srgbClr val="CC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3" name="Pie 22"/>
            <p:cNvSpPr/>
            <p:nvPr/>
          </p:nvSpPr>
          <p:spPr>
            <a:xfrm rot="4351073">
              <a:off x="588747" y="4820623"/>
              <a:ext cx="2185043" cy="2185043"/>
            </a:xfrm>
            <a:prstGeom prst="pie">
              <a:avLst>
                <a:gd name="adj1" fmla="val 14260476"/>
                <a:gd name="adj2" fmla="val 14290020"/>
              </a:avLst>
            </a:prstGeom>
            <a:solidFill>
              <a:srgbClr val="CC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Tree>
    <p:extLst>
      <p:ext uri="{BB962C8B-B14F-4D97-AF65-F5344CB8AC3E}">
        <p14:creationId xmlns:p14="http://schemas.microsoft.com/office/powerpoint/2010/main" val="319710215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bg>
      <p:bgPr>
        <a:solidFill>
          <a:srgbClr val="FEECEC"/>
        </a:solidFill>
        <a:effectLst/>
      </p:bgPr>
    </p:bg>
    <p:spTree>
      <p:nvGrpSpPr>
        <p:cNvPr id="1" name=""/>
        <p:cNvGrpSpPr/>
        <p:nvPr/>
      </p:nvGrpSpPr>
      <p:grpSpPr>
        <a:xfrm>
          <a:off x="0" y="0"/>
          <a:ext cx="0" cy="0"/>
          <a:chOff x="0" y="0"/>
          <a:chExt cx="0" cy="0"/>
        </a:xfrm>
      </p:grpSpPr>
      <p:sp>
        <p:nvSpPr>
          <p:cNvPr id="17" name="Shape 16"/>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400110"/>
          </a:xfrm>
          <a:prstGeom prst="rect">
            <a:avLst/>
          </a:prstGeom>
          <a:noFill/>
        </p:spPr>
        <p:txBody>
          <a:bodyPr wrap="square" rtlCol="0">
            <a:spAutoFit/>
          </a:bodyPr>
          <a:lstStyle/>
          <a:p>
            <a:pPr>
              <a:defRPr/>
            </a:pPr>
            <a:r>
              <a:rPr lang="en-GB" sz="2000" b="1" dirty="0">
                <a:solidFill>
                  <a:srgbClr val="000099"/>
                </a:solidFill>
              </a:rPr>
              <a:t>Innovation</a:t>
            </a:r>
          </a:p>
        </p:txBody>
      </p:sp>
      <p:sp>
        <p:nvSpPr>
          <p:cNvPr id="2" name="TextBox 1"/>
          <p:cNvSpPr txBox="1"/>
          <p:nvPr/>
        </p:nvSpPr>
        <p:spPr>
          <a:xfrm>
            <a:off x="473350" y="1776115"/>
            <a:ext cx="5637819" cy="461665"/>
          </a:xfrm>
          <a:prstGeom prst="rect">
            <a:avLst/>
          </a:prstGeom>
          <a:noFill/>
        </p:spPr>
        <p:txBody>
          <a:bodyPr wrap="square" rtlCol="0">
            <a:spAutoFit/>
          </a:bodyPr>
          <a:lstStyle/>
          <a:p>
            <a:pPr>
              <a:defRPr/>
            </a:pPr>
            <a:r>
              <a:rPr lang="en-GB" sz="2400" b="1" dirty="0">
                <a:solidFill>
                  <a:srgbClr val="000099"/>
                </a:solidFill>
              </a:rPr>
              <a:t>Seeking and extending best practice</a:t>
            </a:r>
          </a:p>
        </p:txBody>
      </p:sp>
      <p:sp>
        <p:nvSpPr>
          <p:cNvPr id="60" name="TextBox 59"/>
          <p:cNvSpPr txBox="1"/>
          <p:nvPr/>
        </p:nvSpPr>
        <p:spPr>
          <a:xfrm>
            <a:off x="441658" y="4719627"/>
            <a:ext cx="6984776" cy="685059"/>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pPr>
              <a:lnSpc>
                <a:spcPct val="107000"/>
              </a:lnSpc>
              <a:spcAft>
                <a:spcPts val="800"/>
              </a:spcAft>
              <a:defRPr/>
            </a:pPr>
            <a:r>
              <a:rPr lang="en-GB" dirty="0">
                <a:solidFill>
                  <a:prstClr val="black"/>
                </a:solidFill>
                <a:ea typeface="Calibri" panose="020F0502020204030204" pitchFamily="34" charset="0"/>
                <a:cs typeface="Times New Roman" panose="02020603050405020304" pitchFamily="18" charset="0"/>
              </a:rPr>
              <a:t>Leadership ensures that the expertise and experience of the school is continually developed and shared across the school and beyond.</a:t>
            </a:r>
          </a:p>
        </p:txBody>
      </p:sp>
      <p:sp>
        <p:nvSpPr>
          <p:cNvPr id="65" name="TextBox 64"/>
          <p:cNvSpPr txBox="1"/>
          <p:nvPr/>
        </p:nvSpPr>
        <p:spPr>
          <a:xfrm>
            <a:off x="3104728" y="2708920"/>
            <a:ext cx="5382597" cy="1277786"/>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pPr>
              <a:lnSpc>
                <a:spcPct val="107000"/>
              </a:lnSpc>
              <a:spcAft>
                <a:spcPts val="800"/>
              </a:spcAft>
            </a:pPr>
            <a:r>
              <a:rPr lang="en-GB" dirty="0">
                <a:solidFill>
                  <a:prstClr val="black"/>
                </a:solidFill>
                <a:ea typeface="Calibri" panose="020F0502020204030204" pitchFamily="34" charset="0"/>
                <a:cs typeface="Times New Roman" panose="02020603050405020304" pitchFamily="18" charset="0"/>
              </a:rPr>
              <a:t>Leadership sets out to identify schools with better practice, interrogates that practice and implements approaches and techniques that will ensure sustained improvement.</a:t>
            </a:r>
          </a:p>
        </p:txBody>
      </p:sp>
      <p:sp>
        <p:nvSpPr>
          <p:cNvPr id="3" name="Slide Number Placeholder 2"/>
          <p:cNvSpPr>
            <a:spLocks noGrp="1"/>
          </p:cNvSpPr>
          <p:nvPr>
            <p:ph type="sldNum" sz="quarter" idx="12"/>
          </p:nvPr>
        </p:nvSpPr>
        <p:spPr/>
        <p:txBody>
          <a:bodyPr/>
          <a:lstStyle/>
          <a:p>
            <a:pPr>
              <a:defRPr/>
            </a:pPr>
            <a:fld id="{C4009609-DC48-4DDF-96FA-41A39884BE33}" type="slidenum">
              <a:rPr lang="en-GB" smtClean="0">
                <a:solidFill>
                  <a:prstClr val="black">
                    <a:tint val="75000"/>
                  </a:prstClr>
                </a:solidFill>
              </a:rPr>
              <a:pPr>
                <a:defRPr/>
              </a:pPr>
              <a:t>127</a:t>
            </a:fld>
            <a:endParaRPr lang="en-GB">
              <a:solidFill>
                <a:prstClr val="black">
                  <a:tint val="75000"/>
                </a:prstClr>
              </a:solidFill>
            </a:endParaRPr>
          </a:p>
        </p:txBody>
      </p:sp>
      <p:sp>
        <p:nvSpPr>
          <p:cNvPr id="18" name="TextBox 17"/>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Formal leadership roles</a:t>
            </a:r>
          </a:p>
        </p:txBody>
      </p:sp>
      <p:grpSp>
        <p:nvGrpSpPr>
          <p:cNvPr id="19" name="Group 18"/>
          <p:cNvGrpSpPr/>
          <p:nvPr/>
        </p:nvGrpSpPr>
        <p:grpSpPr>
          <a:xfrm rot="12464853">
            <a:off x="7786343" y="5994376"/>
            <a:ext cx="675567" cy="673752"/>
            <a:chOff x="581131" y="4820623"/>
            <a:chExt cx="2192659" cy="2186770"/>
          </a:xfrm>
        </p:grpSpPr>
        <p:sp>
          <p:nvSpPr>
            <p:cNvPr id="20" name="Pie 19">
              <a:hlinkClick r:id="rId3" action="ppaction://hlinksldjump"/>
            </p:cNvPr>
            <p:cNvSpPr/>
            <p:nvPr/>
          </p:nvSpPr>
          <p:spPr>
            <a:xfrm rot="4351073">
              <a:off x="581131" y="4820623"/>
              <a:ext cx="2185043" cy="2185043"/>
            </a:xfrm>
            <a:prstGeom prst="pie">
              <a:avLst>
                <a:gd name="adj1" fmla="val 14023263"/>
                <a:gd name="adj2" fmla="val 1188211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1" name="Pie 20"/>
            <p:cNvSpPr/>
            <p:nvPr/>
          </p:nvSpPr>
          <p:spPr>
            <a:xfrm rot="4351073">
              <a:off x="588746" y="4820623"/>
              <a:ext cx="2185043" cy="2185043"/>
            </a:xfrm>
            <a:prstGeom prst="pie">
              <a:avLst>
                <a:gd name="adj1" fmla="val 11910026"/>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2" name="Pie 21">
              <a:hlinkClick r:id="rId3" action="ppaction://hlinksldjump"/>
            </p:cNvPr>
            <p:cNvSpPr/>
            <p:nvPr/>
          </p:nvSpPr>
          <p:spPr>
            <a:xfrm rot="4351073">
              <a:off x="581329" y="4822350"/>
              <a:ext cx="2185043" cy="2185043"/>
            </a:xfrm>
            <a:prstGeom prst="pie">
              <a:avLst>
                <a:gd name="adj1" fmla="val 11956703"/>
                <a:gd name="adj2" fmla="val 14185533"/>
              </a:avLst>
            </a:prstGeom>
            <a:solidFill>
              <a:srgbClr val="CC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3" name="Pie 22"/>
            <p:cNvSpPr/>
            <p:nvPr/>
          </p:nvSpPr>
          <p:spPr>
            <a:xfrm rot="4351073">
              <a:off x="588747" y="4820623"/>
              <a:ext cx="2185043" cy="2185043"/>
            </a:xfrm>
            <a:prstGeom prst="pie">
              <a:avLst>
                <a:gd name="adj1" fmla="val 14260476"/>
                <a:gd name="adj2" fmla="val 14290020"/>
              </a:avLst>
            </a:prstGeom>
            <a:solidFill>
              <a:srgbClr val="CC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Tree>
    <p:extLst>
      <p:ext uri="{BB962C8B-B14F-4D97-AF65-F5344CB8AC3E}">
        <p14:creationId xmlns:p14="http://schemas.microsoft.com/office/powerpoint/2010/main" val="3815652714"/>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bg>
      <p:bgPr>
        <a:solidFill>
          <a:srgbClr val="FEECEC"/>
        </a:solidFill>
        <a:effectLst/>
      </p:bgPr>
    </p:bg>
    <p:spTree>
      <p:nvGrpSpPr>
        <p:cNvPr id="1" name=""/>
        <p:cNvGrpSpPr/>
        <p:nvPr/>
      </p:nvGrpSpPr>
      <p:grpSpPr>
        <a:xfrm>
          <a:off x="0" y="0"/>
          <a:ext cx="0" cy="0"/>
          <a:chOff x="0" y="0"/>
          <a:chExt cx="0" cy="0"/>
        </a:xfrm>
      </p:grpSpPr>
      <p:sp>
        <p:nvSpPr>
          <p:cNvPr id="17" name="Shape 16"/>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400110"/>
          </a:xfrm>
          <a:prstGeom prst="rect">
            <a:avLst/>
          </a:prstGeom>
          <a:noFill/>
        </p:spPr>
        <p:txBody>
          <a:bodyPr wrap="square" rtlCol="0">
            <a:spAutoFit/>
          </a:bodyPr>
          <a:lstStyle/>
          <a:p>
            <a:r>
              <a:rPr lang="en-GB" sz="2000" b="1" dirty="0">
                <a:solidFill>
                  <a:srgbClr val="000099"/>
                </a:solidFill>
              </a:rPr>
              <a:t>Innovation</a:t>
            </a:r>
          </a:p>
        </p:txBody>
      </p:sp>
      <p:sp>
        <p:nvSpPr>
          <p:cNvPr id="2" name="TextBox 1"/>
          <p:cNvSpPr txBox="1"/>
          <p:nvPr/>
        </p:nvSpPr>
        <p:spPr>
          <a:xfrm>
            <a:off x="473350" y="1776115"/>
            <a:ext cx="6690938" cy="830997"/>
          </a:xfrm>
          <a:prstGeom prst="rect">
            <a:avLst/>
          </a:prstGeom>
          <a:noFill/>
        </p:spPr>
        <p:txBody>
          <a:bodyPr wrap="square" rtlCol="0">
            <a:spAutoFit/>
          </a:bodyPr>
          <a:lstStyle/>
          <a:p>
            <a:r>
              <a:rPr lang="en-GB" sz="2400" b="1" dirty="0">
                <a:solidFill>
                  <a:srgbClr val="000099"/>
                </a:solidFill>
              </a:rPr>
              <a:t>Evaluating the impact of changes</a:t>
            </a:r>
          </a:p>
          <a:p>
            <a:r>
              <a:rPr lang="en-GB" sz="2400" b="1" dirty="0">
                <a:solidFill>
                  <a:srgbClr val="000099"/>
                </a:solidFill>
              </a:rPr>
              <a:t>in practice</a:t>
            </a:r>
          </a:p>
        </p:txBody>
      </p:sp>
      <p:sp>
        <p:nvSpPr>
          <p:cNvPr id="60" name="TextBox 59"/>
          <p:cNvSpPr txBox="1"/>
          <p:nvPr/>
        </p:nvSpPr>
        <p:spPr>
          <a:xfrm>
            <a:off x="541524" y="4725144"/>
            <a:ext cx="7095919" cy="923330"/>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r>
              <a:rPr lang="en-GB" dirty="0">
                <a:solidFill>
                  <a:prstClr val="black"/>
                </a:solidFill>
              </a:rPr>
              <a:t>Evidence deriving from innovative practice is collected and shared with others, both within and beyond the school community, to contribute to growing understandings and other related developments elsewhere.</a:t>
            </a:r>
          </a:p>
        </p:txBody>
      </p:sp>
      <p:sp>
        <p:nvSpPr>
          <p:cNvPr id="65" name="TextBox 64"/>
          <p:cNvSpPr txBox="1"/>
          <p:nvPr/>
        </p:nvSpPr>
        <p:spPr>
          <a:xfrm>
            <a:off x="3133067" y="2708920"/>
            <a:ext cx="5382597" cy="923330"/>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r>
              <a:rPr lang="en-GB" dirty="0">
                <a:solidFill>
                  <a:prstClr val="black"/>
                </a:solidFill>
              </a:rPr>
              <a:t>The school takes part in controlled relevant research to both learn from and contribute to </a:t>
            </a:r>
            <a:r>
              <a:rPr lang="en-GB" dirty="0" smtClean="0">
                <a:solidFill>
                  <a:prstClr val="black"/>
                </a:solidFill>
              </a:rPr>
              <a:t>evidence-based </a:t>
            </a:r>
            <a:r>
              <a:rPr lang="en-GB" dirty="0">
                <a:solidFill>
                  <a:prstClr val="black"/>
                </a:solidFill>
              </a:rPr>
              <a:t>practice in Wales and beyond.</a:t>
            </a:r>
          </a:p>
        </p:txBody>
      </p:sp>
      <p:sp>
        <p:nvSpPr>
          <p:cNvPr id="3" name="Slide Number Placeholder 2"/>
          <p:cNvSpPr>
            <a:spLocks noGrp="1"/>
          </p:cNvSpPr>
          <p:nvPr>
            <p:ph type="sldNum" sz="quarter" idx="12"/>
          </p:nvPr>
        </p:nvSpPr>
        <p:spPr/>
        <p:txBody>
          <a:bodyPr/>
          <a:lstStyle/>
          <a:p>
            <a:fld id="{C4009609-DC48-4DDF-96FA-41A39884BE33}" type="slidenum">
              <a:rPr lang="en-GB" smtClean="0">
                <a:solidFill>
                  <a:prstClr val="black">
                    <a:tint val="75000"/>
                  </a:prstClr>
                </a:solidFill>
              </a:rPr>
              <a:pPr/>
              <a:t>128</a:t>
            </a:fld>
            <a:endParaRPr lang="en-GB">
              <a:solidFill>
                <a:prstClr val="black">
                  <a:tint val="75000"/>
                </a:prstClr>
              </a:solidFill>
            </a:endParaRPr>
          </a:p>
        </p:txBody>
      </p:sp>
      <p:sp>
        <p:nvSpPr>
          <p:cNvPr id="18" name="TextBox 17"/>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Formal leadership roles</a:t>
            </a:r>
          </a:p>
        </p:txBody>
      </p:sp>
      <p:grpSp>
        <p:nvGrpSpPr>
          <p:cNvPr id="19" name="Group 18"/>
          <p:cNvGrpSpPr/>
          <p:nvPr/>
        </p:nvGrpSpPr>
        <p:grpSpPr>
          <a:xfrm rot="12464853">
            <a:off x="7786343" y="5994376"/>
            <a:ext cx="675567" cy="673752"/>
            <a:chOff x="581131" y="4820623"/>
            <a:chExt cx="2192659" cy="2186770"/>
          </a:xfrm>
        </p:grpSpPr>
        <p:sp>
          <p:nvSpPr>
            <p:cNvPr id="20" name="Pie 19">
              <a:hlinkClick r:id="rId3" action="ppaction://hlinksldjump"/>
            </p:cNvPr>
            <p:cNvSpPr/>
            <p:nvPr/>
          </p:nvSpPr>
          <p:spPr>
            <a:xfrm rot="4351073">
              <a:off x="581131" y="4820623"/>
              <a:ext cx="2185043" cy="2185043"/>
            </a:xfrm>
            <a:prstGeom prst="pie">
              <a:avLst>
                <a:gd name="adj1" fmla="val 14023263"/>
                <a:gd name="adj2" fmla="val 1188211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1" name="Pie 20"/>
            <p:cNvSpPr/>
            <p:nvPr/>
          </p:nvSpPr>
          <p:spPr>
            <a:xfrm rot="4351073">
              <a:off x="588746" y="4820623"/>
              <a:ext cx="2185043" cy="2185043"/>
            </a:xfrm>
            <a:prstGeom prst="pie">
              <a:avLst>
                <a:gd name="adj1" fmla="val 11910026"/>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2" name="Pie 21">
              <a:hlinkClick r:id="rId3" action="ppaction://hlinksldjump"/>
            </p:cNvPr>
            <p:cNvSpPr/>
            <p:nvPr/>
          </p:nvSpPr>
          <p:spPr>
            <a:xfrm rot="4351073">
              <a:off x="581329" y="4822350"/>
              <a:ext cx="2185043" cy="2185043"/>
            </a:xfrm>
            <a:prstGeom prst="pie">
              <a:avLst>
                <a:gd name="adj1" fmla="val 11956703"/>
                <a:gd name="adj2" fmla="val 14185533"/>
              </a:avLst>
            </a:prstGeom>
            <a:solidFill>
              <a:srgbClr val="CC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3" name="Pie 22"/>
            <p:cNvSpPr/>
            <p:nvPr/>
          </p:nvSpPr>
          <p:spPr>
            <a:xfrm rot="4351073">
              <a:off x="588747" y="4820623"/>
              <a:ext cx="2185043" cy="2185043"/>
            </a:xfrm>
            <a:prstGeom prst="pie">
              <a:avLst>
                <a:gd name="adj1" fmla="val 14260476"/>
                <a:gd name="adj2" fmla="val 14290020"/>
              </a:avLst>
            </a:prstGeom>
            <a:solidFill>
              <a:srgbClr val="CC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Tree>
    <p:extLst>
      <p:ext uri="{BB962C8B-B14F-4D97-AF65-F5344CB8AC3E}">
        <p14:creationId xmlns:p14="http://schemas.microsoft.com/office/powerpoint/2010/main" val="144051505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bg>
      <p:bgPr>
        <a:solidFill>
          <a:srgbClr val="FEECEC"/>
        </a:solidFill>
        <a:effectLst/>
      </p:bgPr>
    </p:bg>
    <p:spTree>
      <p:nvGrpSpPr>
        <p:cNvPr id="1" name=""/>
        <p:cNvGrpSpPr/>
        <p:nvPr/>
      </p:nvGrpSpPr>
      <p:grpSpPr>
        <a:xfrm>
          <a:off x="0" y="0"/>
          <a:ext cx="0" cy="0"/>
          <a:chOff x="0" y="0"/>
          <a:chExt cx="0" cy="0"/>
        </a:xfrm>
      </p:grpSpPr>
      <p:sp>
        <p:nvSpPr>
          <p:cNvPr id="7" name="Pie 6"/>
          <p:cNvSpPr/>
          <p:nvPr/>
        </p:nvSpPr>
        <p:spPr>
          <a:xfrm rot="13195740">
            <a:off x="-3023127" y="-15292"/>
            <a:ext cx="7469671" cy="6869891"/>
          </a:xfrm>
          <a:prstGeom prst="pie">
            <a:avLst>
              <a:gd name="adj1" fmla="val 7502782"/>
              <a:gd name="adj2" fmla="val 9167770"/>
            </a:avLst>
          </a:prstGeom>
          <a:gradFill flip="none" rotWithShape="1">
            <a:gsLst>
              <a:gs pos="33000">
                <a:srgbClr val="FF7A00">
                  <a:lumMod val="29000"/>
                  <a:lumOff val="71000"/>
                </a:srgbClr>
              </a:gs>
              <a:gs pos="50000">
                <a:srgbClr val="FF0300"/>
              </a:gs>
              <a:gs pos="100000">
                <a:srgbClr val="4D0808"/>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black"/>
              </a:solidFill>
            </a:endParaRPr>
          </a:p>
        </p:txBody>
      </p:sp>
      <p:sp>
        <p:nvSpPr>
          <p:cNvPr id="13" name="TextBox 12"/>
          <p:cNvSpPr txBox="1"/>
          <p:nvPr/>
        </p:nvSpPr>
        <p:spPr>
          <a:xfrm>
            <a:off x="467544" y="1268760"/>
            <a:ext cx="4680520" cy="461665"/>
          </a:xfrm>
          <a:prstGeom prst="rect">
            <a:avLst/>
          </a:prstGeom>
          <a:noFill/>
        </p:spPr>
        <p:txBody>
          <a:bodyPr wrap="square" rtlCol="0">
            <a:spAutoFit/>
          </a:bodyPr>
          <a:lstStyle/>
          <a:p>
            <a:pPr>
              <a:defRPr/>
            </a:pPr>
            <a:r>
              <a:rPr lang="en-GB" sz="2400" b="1" dirty="0">
                <a:solidFill>
                  <a:srgbClr val="000099"/>
                </a:solidFill>
              </a:rPr>
              <a:t>Leadership</a:t>
            </a:r>
          </a:p>
        </p:txBody>
      </p:sp>
      <p:cxnSp>
        <p:nvCxnSpPr>
          <p:cNvPr id="8" name="Straight Connector 7"/>
          <p:cNvCxnSpPr/>
          <p:nvPr/>
        </p:nvCxnSpPr>
        <p:spPr>
          <a:xfrm flipV="1">
            <a:off x="711708" y="1772816"/>
            <a:ext cx="6020532" cy="1646838"/>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737480" y="2357037"/>
            <a:ext cx="6430641" cy="106261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725430" y="2920272"/>
            <a:ext cx="6654882" cy="499382"/>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725430" y="3419654"/>
            <a:ext cx="6654882" cy="87424"/>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11708" y="3419654"/>
            <a:ext cx="6568968" cy="723898"/>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9" name="TextBox 28">
            <a:hlinkClick r:id="rId2" action="ppaction://hlinksldjump"/>
          </p:cNvPr>
          <p:cNvSpPr txBox="1"/>
          <p:nvPr/>
        </p:nvSpPr>
        <p:spPr>
          <a:xfrm rot="20878226">
            <a:off x="4264888" y="1973198"/>
            <a:ext cx="4520819" cy="375487"/>
          </a:xfrm>
          <a:prstGeom prst="rect">
            <a:avLst/>
          </a:prstGeom>
          <a:noFill/>
        </p:spPr>
        <p:txBody>
          <a:bodyPr wrap="square" rtlCol="0">
            <a:spAutoFit/>
          </a:bodyPr>
          <a:lstStyle/>
          <a:p>
            <a:pPr>
              <a:lnSpc>
                <a:spcPct val="115000"/>
              </a:lnSpc>
              <a:spcAft>
                <a:spcPts val="1000"/>
              </a:spcAft>
              <a:defRPr/>
            </a:pPr>
            <a:r>
              <a:rPr lang="en-GB" sz="1600" dirty="0">
                <a:solidFill>
                  <a:srgbClr val="000099"/>
                </a:solidFill>
                <a:latin typeface="Arial"/>
                <a:ea typeface="Calibri"/>
                <a:cs typeface="Times New Roman"/>
              </a:rPr>
              <a:t>Promoting teaching and leadership in Wales</a:t>
            </a:r>
            <a:r>
              <a:rPr lang="en-GB" sz="1050" dirty="0">
                <a:solidFill>
                  <a:prstClr val="black"/>
                </a:solidFill>
                <a:ea typeface="Calibri"/>
                <a:cs typeface="Times New Roman"/>
              </a:rPr>
              <a:t> </a:t>
            </a:r>
            <a:endParaRPr lang="en-GB" sz="1600" dirty="0">
              <a:solidFill>
                <a:prstClr val="black"/>
              </a:solidFill>
              <a:ea typeface="Calibri"/>
              <a:cs typeface="Times New Roman"/>
            </a:endParaRPr>
          </a:p>
        </p:txBody>
      </p:sp>
      <p:sp>
        <p:nvSpPr>
          <p:cNvPr id="4" name="TextBox 3">
            <a:hlinkClick r:id="rId3" action="ppaction://hlinksldjump"/>
          </p:cNvPr>
          <p:cNvSpPr txBox="1"/>
          <p:nvPr/>
        </p:nvSpPr>
        <p:spPr>
          <a:xfrm rot="578021">
            <a:off x="4346687" y="4219014"/>
            <a:ext cx="4497052" cy="357214"/>
          </a:xfrm>
          <a:prstGeom prst="rect">
            <a:avLst/>
          </a:prstGeom>
          <a:noFill/>
        </p:spPr>
        <p:txBody>
          <a:bodyPr wrap="square" rtlCol="0">
            <a:spAutoFit/>
          </a:bodyPr>
          <a:lstStyle/>
          <a:p>
            <a:pPr>
              <a:lnSpc>
                <a:spcPct val="115000"/>
              </a:lnSpc>
              <a:spcAft>
                <a:spcPts val="1000"/>
              </a:spcAft>
              <a:defRPr/>
            </a:pPr>
            <a:r>
              <a:rPr lang="en-GB" sz="1600" dirty="0">
                <a:solidFill>
                  <a:srgbClr val="FF0000"/>
                </a:solidFill>
                <a:latin typeface="Arial"/>
                <a:ea typeface="Calibri"/>
                <a:cs typeface="Times New Roman"/>
              </a:rPr>
              <a:t> </a:t>
            </a:r>
            <a:r>
              <a:rPr lang="en-GB" sz="1600" dirty="0">
                <a:solidFill>
                  <a:srgbClr val="000099"/>
                </a:solidFill>
                <a:latin typeface="Arial"/>
                <a:ea typeface="Calibri"/>
                <a:cs typeface="Times New Roman"/>
              </a:rPr>
              <a:t>Supporting other settings</a:t>
            </a:r>
            <a:endParaRPr lang="en-GB" sz="1600" dirty="0">
              <a:solidFill>
                <a:srgbClr val="000099"/>
              </a:solidFill>
              <a:ea typeface="Calibri"/>
              <a:cs typeface="Times New Roman"/>
            </a:endParaRPr>
          </a:p>
        </p:txBody>
      </p:sp>
      <p:grpSp>
        <p:nvGrpSpPr>
          <p:cNvPr id="23" name="Group 22"/>
          <p:cNvGrpSpPr/>
          <p:nvPr/>
        </p:nvGrpSpPr>
        <p:grpSpPr>
          <a:xfrm rot="3407618">
            <a:off x="480105" y="4729908"/>
            <a:ext cx="1595296" cy="1591011"/>
            <a:chOff x="581131" y="4820623"/>
            <a:chExt cx="2192659" cy="2186770"/>
          </a:xfrm>
        </p:grpSpPr>
        <p:sp>
          <p:nvSpPr>
            <p:cNvPr id="26" name="Pie 25"/>
            <p:cNvSpPr/>
            <p:nvPr/>
          </p:nvSpPr>
          <p:spPr>
            <a:xfrm rot="4351073">
              <a:off x="581131" y="4820623"/>
              <a:ext cx="2185043" cy="2185043"/>
            </a:xfrm>
            <a:prstGeom prst="pie">
              <a:avLst>
                <a:gd name="adj1" fmla="val 14023263"/>
                <a:gd name="adj2" fmla="val 1188211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black"/>
                </a:solidFill>
              </a:endParaRPr>
            </a:p>
          </p:txBody>
        </p:sp>
        <p:sp>
          <p:nvSpPr>
            <p:cNvPr id="28" name="Pie 27"/>
            <p:cNvSpPr/>
            <p:nvPr/>
          </p:nvSpPr>
          <p:spPr>
            <a:xfrm rot="4351073">
              <a:off x="588746" y="4820623"/>
              <a:ext cx="2185043" cy="2185043"/>
            </a:xfrm>
            <a:prstGeom prst="pie">
              <a:avLst>
                <a:gd name="adj1" fmla="val 11910026"/>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black"/>
                </a:solidFill>
              </a:endParaRPr>
            </a:p>
          </p:txBody>
        </p:sp>
        <p:sp>
          <p:nvSpPr>
            <p:cNvPr id="30" name="Pie 29"/>
            <p:cNvSpPr/>
            <p:nvPr/>
          </p:nvSpPr>
          <p:spPr>
            <a:xfrm rot="4351073">
              <a:off x="581329" y="4822350"/>
              <a:ext cx="2185043" cy="2185043"/>
            </a:xfrm>
            <a:prstGeom prst="pie">
              <a:avLst>
                <a:gd name="adj1" fmla="val 11956703"/>
                <a:gd name="adj2" fmla="val 14185533"/>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black"/>
                </a:solidFill>
              </a:endParaRPr>
            </a:p>
          </p:txBody>
        </p:sp>
        <p:sp>
          <p:nvSpPr>
            <p:cNvPr id="31" name="Pie 30"/>
            <p:cNvSpPr/>
            <p:nvPr/>
          </p:nvSpPr>
          <p:spPr>
            <a:xfrm rot="4351073">
              <a:off x="588747" y="4820623"/>
              <a:ext cx="2185043" cy="2185043"/>
            </a:xfrm>
            <a:prstGeom prst="pie">
              <a:avLst>
                <a:gd name="adj1" fmla="val 14260476"/>
                <a:gd name="adj2" fmla="val 1429002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black"/>
                </a:solidFill>
              </a:endParaRPr>
            </a:p>
          </p:txBody>
        </p:sp>
      </p:grpSp>
      <p:sp>
        <p:nvSpPr>
          <p:cNvPr id="32" name="TextBox 31">
            <a:hlinkClick r:id="rId4" action="ppaction://hlinksldjump"/>
          </p:cNvPr>
          <p:cNvSpPr txBox="1"/>
          <p:nvPr/>
        </p:nvSpPr>
        <p:spPr>
          <a:xfrm rot="21160165">
            <a:off x="4381356" y="2466062"/>
            <a:ext cx="4994403" cy="357214"/>
          </a:xfrm>
          <a:prstGeom prst="rect">
            <a:avLst/>
          </a:prstGeom>
          <a:noFill/>
        </p:spPr>
        <p:txBody>
          <a:bodyPr wrap="square" rtlCol="0">
            <a:spAutoFit/>
          </a:bodyPr>
          <a:lstStyle/>
          <a:p>
            <a:pPr>
              <a:lnSpc>
                <a:spcPct val="115000"/>
              </a:lnSpc>
              <a:spcAft>
                <a:spcPts val="1000"/>
              </a:spcAft>
              <a:defRPr/>
            </a:pPr>
            <a:r>
              <a:rPr lang="en-GB" sz="1600" dirty="0">
                <a:solidFill>
                  <a:srgbClr val="000099"/>
                </a:solidFill>
                <a:latin typeface="Arial"/>
                <a:ea typeface="Calibri"/>
                <a:cs typeface="Times New Roman"/>
              </a:rPr>
              <a:t>Exercising corporate responsibility in all colleagues</a:t>
            </a:r>
            <a:endParaRPr lang="en-GB" sz="1600" dirty="0">
              <a:solidFill>
                <a:srgbClr val="000099"/>
              </a:solidFill>
              <a:ea typeface="Calibri"/>
              <a:cs typeface="Times New Roman"/>
            </a:endParaRPr>
          </a:p>
        </p:txBody>
      </p:sp>
      <p:sp>
        <p:nvSpPr>
          <p:cNvPr id="33" name="TextBox 32">
            <a:hlinkClick r:id="rId5" action="ppaction://hlinksldjump"/>
          </p:cNvPr>
          <p:cNvSpPr txBox="1"/>
          <p:nvPr/>
        </p:nvSpPr>
        <p:spPr>
          <a:xfrm rot="21436990">
            <a:off x="4483713" y="3055718"/>
            <a:ext cx="4497052" cy="357214"/>
          </a:xfrm>
          <a:prstGeom prst="rect">
            <a:avLst/>
          </a:prstGeom>
          <a:noFill/>
        </p:spPr>
        <p:txBody>
          <a:bodyPr wrap="square" rtlCol="0">
            <a:spAutoFit/>
          </a:bodyPr>
          <a:lstStyle/>
          <a:p>
            <a:pPr>
              <a:lnSpc>
                <a:spcPct val="115000"/>
              </a:lnSpc>
              <a:spcAft>
                <a:spcPts val="1000"/>
              </a:spcAft>
              <a:defRPr/>
            </a:pPr>
            <a:r>
              <a:rPr lang="en-GB" sz="1600" dirty="0">
                <a:solidFill>
                  <a:srgbClr val="000099"/>
                </a:solidFill>
                <a:latin typeface="Arial"/>
                <a:ea typeface="Calibri"/>
                <a:cs typeface="Times New Roman"/>
              </a:rPr>
              <a:t>Empowering others</a:t>
            </a:r>
            <a:endParaRPr lang="en-GB" sz="1600" dirty="0">
              <a:solidFill>
                <a:srgbClr val="000099"/>
              </a:solidFill>
              <a:ea typeface="Calibri"/>
              <a:cs typeface="Times New Roman"/>
            </a:endParaRPr>
          </a:p>
        </p:txBody>
      </p:sp>
      <p:sp>
        <p:nvSpPr>
          <p:cNvPr id="2" name="Slide Number Placeholder 1"/>
          <p:cNvSpPr>
            <a:spLocks noGrp="1"/>
          </p:cNvSpPr>
          <p:nvPr>
            <p:ph type="sldNum" sz="quarter" idx="12"/>
          </p:nvPr>
        </p:nvSpPr>
        <p:spPr>
          <a:xfrm>
            <a:off x="6828816" y="6384558"/>
            <a:ext cx="2133600" cy="365125"/>
          </a:xfrm>
        </p:spPr>
        <p:txBody>
          <a:bodyPr/>
          <a:lstStyle/>
          <a:p>
            <a:pPr>
              <a:defRPr/>
            </a:pPr>
            <a:fld id="{C4009609-DC48-4DDF-96FA-41A39884BE33}" type="slidenum">
              <a:rPr lang="en-GB" smtClean="0">
                <a:solidFill>
                  <a:prstClr val="black">
                    <a:tint val="75000"/>
                  </a:prstClr>
                </a:solidFill>
              </a:rPr>
              <a:pPr>
                <a:defRPr/>
              </a:pPr>
              <a:t>129</a:t>
            </a:fld>
            <a:endParaRPr lang="en-GB" dirty="0">
              <a:solidFill>
                <a:prstClr val="black">
                  <a:tint val="75000"/>
                </a:prstClr>
              </a:solidFill>
            </a:endParaRPr>
          </a:p>
        </p:txBody>
      </p:sp>
      <p:cxnSp>
        <p:nvCxnSpPr>
          <p:cNvPr id="9" name="Straight Connector 8"/>
          <p:cNvCxnSpPr>
            <a:cxnSpLocks/>
          </p:cNvCxnSpPr>
          <p:nvPr/>
        </p:nvCxnSpPr>
        <p:spPr>
          <a:xfrm>
            <a:off x="737480" y="3429000"/>
            <a:ext cx="6543196" cy="144016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4" name="TextBox 13">
            <a:hlinkClick r:id="rId6" action="ppaction://hlinksldjump"/>
          </p:cNvPr>
          <p:cNvSpPr txBox="1"/>
          <p:nvPr/>
        </p:nvSpPr>
        <p:spPr>
          <a:xfrm rot="227503">
            <a:off x="4479023" y="3605295"/>
            <a:ext cx="4002090" cy="369332"/>
          </a:xfrm>
          <a:prstGeom prst="rect">
            <a:avLst/>
          </a:prstGeom>
          <a:noFill/>
        </p:spPr>
        <p:txBody>
          <a:bodyPr wrap="square" rtlCol="0">
            <a:spAutoFit/>
          </a:bodyPr>
          <a:lstStyle/>
          <a:p>
            <a:pPr>
              <a:defRPr/>
            </a:pPr>
            <a:r>
              <a:rPr lang="en-GB" dirty="0">
                <a:solidFill>
                  <a:srgbClr val="000099"/>
                </a:solidFill>
              </a:rPr>
              <a:t>Delegation and empowerment</a:t>
            </a:r>
          </a:p>
        </p:txBody>
      </p:sp>
      <p:grpSp>
        <p:nvGrpSpPr>
          <p:cNvPr id="27" name="Group 26"/>
          <p:cNvGrpSpPr/>
          <p:nvPr/>
        </p:nvGrpSpPr>
        <p:grpSpPr>
          <a:xfrm>
            <a:off x="845976" y="1986727"/>
            <a:ext cx="3419989" cy="853435"/>
            <a:chOff x="1907704" y="1986727"/>
            <a:chExt cx="1894987" cy="853435"/>
          </a:xfrm>
        </p:grpSpPr>
        <p:sp>
          <p:nvSpPr>
            <p:cNvPr id="34" name="TextBox 33"/>
            <p:cNvSpPr txBox="1"/>
            <p:nvPr/>
          </p:nvSpPr>
          <p:spPr>
            <a:xfrm>
              <a:off x="1907704" y="2378497"/>
              <a:ext cx="796203" cy="461665"/>
            </a:xfrm>
            <a:prstGeom prst="rect">
              <a:avLst/>
            </a:prstGeom>
            <a:noFill/>
          </p:spPr>
          <p:txBody>
            <a:bodyPr wrap="square" rtlCol="0">
              <a:spAutoFit/>
            </a:bodyPr>
            <a:lstStyle/>
            <a:p>
              <a:r>
                <a:rPr lang="en-GB" sz="1200" b="1" dirty="0">
                  <a:solidFill>
                    <a:srgbClr val="000099"/>
                  </a:solidFill>
                </a:rPr>
                <a:t>New formal leadership role</a:t>
              </a:r>
            </a:p>
          </p:txBody>
        </p:sp>
        <p:sp>
          <p:nvSpPr>
            <p:cNvPr id="35" name="TextBox 34"/>
            <p:cNvSpPr txBox="1"/>
            <p:nvPr/>
          </p:nvSpPr>
          <p:spPr>
            <a:xfrm>
              <a:off x="3018934" y="1986727"/>
              <a:ext cx="783757" cy="646331"/>
            </a:xfrm>
            <a:prstGeom prst="rect">
              <a:avLst/>
            </a:prstGeom>
            <a:noFill/>
          </p:spPr>
          <p:txBody>
            <a:bodyPr wrap="square" rtlCol="0">
              <a:spAutoFit/>
            </a:bodyPr>
            <a:lstStyle/>
            <a:p>
              <a:r>
                <a:rPr lang="en-GB" sz="1200" b="1" dirty="0">
                  <a:solidFill>
                    <a:srgbClr val="000099"/>
                  </a:solidFill>
                </a:rPr>
                <a:t>Sustained highly effective leadership</a:t>
              </a:r>
            </a:p>
          </p:txBody>
        </p:sp>
      </p:grpSp>
      <p:sp>
        <p:nvSpPr>
          <p:cNvPr id="36" name="TextBox 35"/>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Formal leadership roles</a:t>
            </a:r>
          </a:p>
        </p:txBody>
      </p:sp>
      <p:grpSp>
        <p:nvGrpSpPr>
          <p:cNvPr id="43" name="Group 42"/>
          <p:cNvGrpSpPr/>
          <p:nvPr/>
        </p:nvGrpSpPr>
        <p:grpSpPr>
          <a:xfrm>
            <a:off x="8188754" y="5933694"/>
            <a:ext cx="582967" cy="591639"/>
            <a:chOff x="8188754" y="5933694"/>
            <a:chExt cx="582967" cy="591639"/>
          </a:xfrm>
        </p:grpSpPr>
        <p:sp>
          <p:nvSpPr>
            <p:cNvPr id="44" name="Freeform 6">
              <a:hlinkClick r:id="rId7" action="ppaction://hlinksldjump"/>
            </p:cNvPr>
            <p:cNvSpPr>
              <a:spLocks/>
            </p:cNvSpPr>
            <p:nvPr/>
          </p:nvSpPr>
          <p:spPr bwMode="auto">
            <a:xfrm>
              <a:off x="8222636" y="5933694"/>
              <a:ext cx="518407" cy="312586"/>
            </a:xfrm>
            <a:custGeom>
              <a:avLst/>
              <a:gdLst>
                <a:gd name="T0" fmla="*/ 3558 w 7173"/>
                <a:gd name="T1" fmla="*/ 4324 h 4324"/>
                <a:gd name="T2" fmla="*/ 7173 w 7173"/>
                <a:gd name="T3" fmla="*/ 3041 h 4324"/>
                <a:gd name="T4" fmla="*/ 2274 w 7173"/>
                <a:gd name="T5" fmla="*/ 708 h 4324"/>
                <a:gd name="T6" fmla="*/ 0 w 7173"/>
                <a:gd name="T7" fmla="*/ 2887 h 4324"/>
                <a:gd name="T8" fmla="*/ 3558 w 7173"/>
                <a:gd name="T9" fmla="*/ 4324 h 4324"/>
              </a:gdLst>
              <a:ahLst/>
              <a:cxnLst>
                <a:cxn ang="0">
                  <a:pos x="T0" y="T1"/>
                </a:cxn>
                <a:cxn ang="0">
                  <a:pos x="T2" y="T3"/>
                </a:cxn>
                <a:cxn ang="0">
                  <a:pos x="T4" y="T5"/>
                </a:cxn>
                <a:cxn ang="0">
                  <a:pos x="T6" y="T7"/>
                </a:cxn>
                <a:cxn ang="0">
                  <a:pos x="T8" y="T9"/>
                </a:cxn>
              </a:cxnLst>
              <a:rect l="0" t="0" r="r" b="b"/>
              <a:pathLst>
                <a:path w="7173" h="4324">
                  <a:moveTo>
                    <a:pt x="3558" y="4324"/>
                  </a:moveTo>
                  <a:lnTo>
                    <a:pt x="7173" y="3041"/>
                  </a:lnTo>
                  <a:cubicBezTo>
                    <a:pt x="6465" y="1044"/>
                    <a:pt x="4271" y="0"/>
                    <a:pt x="2274" y="708"/>
                  </a:cubicBezTo>
                  <a:cubicBezTo>
                    <a:pt x="1240" y="1076"/>
                    <a:pt x="412" y="1869"/>
                    <a:pt x="0" y="2887"/>
                  </a:cubicBezTo>
                  <a:lnTo>
                    <a:pt x="3558" y="4324"/>
                  </a:lnTo>
                  <a:close/>
                </a:path>
              </a:pathLst>
            </a:custGeom>
            <a:solidFill>
              <a:srgbClr val="4F81B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45" name="Freeform 7">
              <a:hlinkClick r:id="rId7" action="ppaction://hlinksldjump"/>
            </p:cNvPr>
            <p:cNvSpPr>
              <a:spLocks/>
            </p:cNvSpPr>
            <p:nvPr/>
          </p:nvSpPr>
          <p:spPr bwMode="auto">
            <a:xfrm>
              <a:off x="8479948" y="6153545"/>
              <a:ext cx="291773" cy="255156"/>
            </a:xfrm>
            <a:custGeom>
              <a:avLst/>
              <a:gdLst>
                <a:gd name="T0" fmla="*/ 0 w 4037"/>
                <a:gd name="T1" fmla="*/ 1283 h 3530"/>
                <a:gd name="T2" fmla="*/ 3110 w 4037"/>
                <a:gd name="T3" fmla="*/ 3530 h 3530"/>
                <a:gd name="T4" fmla="*/ 3616 w 4037"/>
                <a:gd name="T5" fmla="*/ 0 h 3530"/>
                <a:gd name="T6" fmla="*/ 0 w 4037"/>
                <a:gd name="T7" fmla="*/ 1283 h 3530"/>
              </a:gdLst>
              <a:ahLst/>
              <a:cxnLst>
                <a:cxn ang="0">
                  <a:pos x="T0" y="T1"/>
                </a:cxn>
                <a:cxn ang="0">
                  <a:pos x="T2" y="T3"/>
                </a:cxn>
                <a:cxn ang="0">
                  <a:pos x="T4" y="T5"/>
                </a:cxn>
                <a:cxn ang="0">
                  <a:pos x="T6" y="T7"/>
                </a:cxn>
              </a:cxnLst>
              <a:rect l="0" t="0" r="r" b="b"/>
              <a:pathLst>
                <a:path w="4037" h="3530">
                  <a:moveTo>
                    <a:pt x="0" y="1283"/>
                  </a:moveTo>
                  <a:lnTo>
                    <a:pt x="3110" y="3530"/>
                  </a:lnTo>
                  <a:cubicBezTo>
                    <a:pt x="3848" y="2508"/>
                    <a:pt x="4037" y="1189"/>
                    <a:pt x="3616" y="0"/>
                  </a:cubicBezTo>
                  <a:lnTo>
                    <a:pt x="0" y="1283"/>
                  </a:lnTo>
                  <a:close/>
                </a:path>
              </a:pathLst>
            </a:custGeom>
            <a:solidFill>
              <a:srgbClr val="C0504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46" name="Freeform 8">
              <a:hlinkClick r:id="rId7" action="ppaction://hlinksldjump"/>
            </p:cNvPr>
            <p:cNvSpPr>
              <a:spLocks/>
            </p:cNvSpPr>
            <p:nvPr/>
          </p:nvSpPr>
          <p:spPr bwMode="auto">
            <a:xfrm>
              <a:off x="8473572" y="6246280"/>
              <a:ext cx="230682" cy="279053"/>
            </a:xfrm>
            <a:custGeom>
              <a:avLst/>
              <a:gdLst>
                <a:gd name="T0" fmla="*/ 82 w 3192"/>
                <a:gd name="T1" fmla="*/ 0 h 3863"/>
                <a:gd name="T2" fmla="*/ 0 w 3192"/>
                <a:gd name="T3" fmla="*/ 3836 h 3863"/>
                <a:gd name="T4" fmla="*/ 3192 w 3192"/>
                <a:gd name="T5" fmla="*/ 2247 h 3863"/>
                <a:gd name="T6" fmla="*/ 82 w 3192"/>
                <a:gd name="T7" fmla="*/ 0 h 3863"/>
              </a:gdLst>
              <a:ahLst/>
              <a:cxnLst>
                <a:cxn ang="0">
                  <a:pos x="T0" y="T1"/>
                </a:cxn>
                <a:cxn ang="0">
                  <a:pos x="T2" y="T3"/>
                </a:cxn>
                <a:cxn ang="0">
                  <a:pos x="T4" y="T5"/>
                </a:cxn>
                <a:cxn ang="0">
                  <a:pos x="T6" y="T7"/>
                </a:cxn>
              </a:cxnLst>
              <a:rect l="0" t="0" r="r" b="b"/>
              <a:pathLst>
                <a:path w="3192" h="3863">
                  <a:moveTo>
                    <a:pt x="82" y="0"/>
                  </a:moveTo>
                  <a:lnTo>
                    <a:pt x="0" y="3836"/>
                  </a:lnTo>
                  <a:cubicBezTo>
                    <a:pt x="1261" y="3863"/>
                    <a:pt x="2454" y="3269"/>
                    <a:pt x="3192" y="2247"/>
                  </a:cubicBezTo>
                  <a:lnTo>
                    <a:pt x="82" y="0"/>
                  </a:lnTo>
                  <a:close/>
                </a:path>
              </a:pathLst>
            </a:custGeom>
            <a:solidFill>
              <a:srgbClr val="9BBB59"/>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47" name="Freeform 9">
              <a:hlinkClick r:id="rId7" action="ppaction://hlinksldjump"/>
            </p:cNvPr>
            <p:cNvSpPr>
              <a:spLocks/>
            </p:cNvSpPr>
            <p:nvPr/>
          </p:nvSpPr>
          <p:spPr bwMode="auto">
            <a:xfrm>
              <a:off x="8248496" y="6247086"/>
              <a:ext cx="231452" cy="277126"/>
            </a:xfrm>
            <a:custGeom>
              <a:avLst/>
              <a:gdLst>
                <a:gd name="T0" fmla="*/ 3203 w 3203"/>
                <a:gd name="T1" fmla="*/ 0 h 3836"/>
                <a:gd name="T2" fmla="*/ 0 w 3203"/>
                <a:gd name="T3" fmla="*/ 2111 h 3836"/>
                <a:gd name="T4" fmla="*/ 3121 w 3203"/>
                <a:gd name="T5" fmla="*/ 3836 h 3836"/>
                <a:gd name="T6" fmla="*/ 3203 w 3203"/>
                <a:gd name="T7" fmla="*/ 0 h 3836"/>
              </a:gdLst>
              <a:ahLst/>
              <a:cxnLst>
                <a:cxn ang="0">
                  <a:pos x="T0" y="T1"/>
                </a:cxn>
                <a:cxn ang="0">
                  <a:pos x="T2" y="T3"/>
                </a:cxn>
                <a:cxn ang="0">
                  <a:pos x="T4" y="T5"/>
                </a:cxn>
                <a:cxn ang="0">
                  <a:pos x="T6" y="T7"/>
                </a:cxn>
              </a:cxnLst>
              <a:rect l="0" t="0" r="r" b="b"/>
              <a:pathLst>
                <a:path w="3203" h="3836">
                  <a:moveTo>
                    <a:pt x="3203" y="0"/>
                  </a:moveTo>
                  <a:lnTo>
                    <a:pt x="0" y="2111"/>
                  </a:lnTo>
                  <a:cubicBezTo>
                    <a:pt x="694" y="3164"/>
                    <a:pt x="1860" y="3808"/>
                    <a:pt x="3121" y="3836"/>
                  </a:cubicBezTo>
                  <a:lnTo>
                    <a:pt x="3203" y="0"/>
                  </a:lnTo>
                  <a:close/>
                </a:path>
              </a:pathLst>
            </a:custGeom>
            <a:solidFill>
              <a:srgbClr val="8064A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48" name="Freeform 10">
              <a:hlinkClick r:id="rId7" action="ppaction://hlinksldjump"/>
            </p:cNvPr>
            <p:cNvSpPr>
              <a:spLocks/>
            </p:cNvSpPr>
            <p:nvPr/>
          </p:nvSpPr>
          <p:spPr bwMode="auto">
            <a:xfrm>
              <a:off x="8188754" y="6141920"/>
              <a:ext cx="291194" cy="256505"/>
            </a:xfrm>
            <a:custGeom>
              <a:avLst/>
              <a:gdLst>
                <a:gd name="T0" fmla="*/ 4030 w 4030"/>
                <a:gd name="T1" fmla="*/ 1438 h 3549"/>
                <a:gd name="T2" fmla="*/ 472 w 4030"/>
                <a:gd name="T3" fmla="*/ 0 h 3549"/>
                <a:gd name="T4" fmla="*/ 826 w 4030"/>
                <a:gd name="T5" fmla="*/ 3549 h 3549"/>
                <a:gd name="T6" fmla="*/ 4030 w 4030"/>
                <a:gd name="T7" fmla="*/ 1438 h 3549"/>
              </a:gdLst>
              <a:ahLst/>
              <a:cxnLst>
                <a:cxn ang="0">
                  <a:pos x="T0" y="T1"/>
                </a:cxn>
                <a:cxn ang="0">
                  <a:pos x="T2" y="T3"/>
                </a:cxn>
                <a:cxn ang="0">
                  <a:pos x="T4" y="T5"/>
                </a:cxn>
                <a:cxn ang="0">
                  <a:pos x="T6" y="T7"/>
                </a:cxn>
              </a:cxnLst>
              <a:rect l="0" t="0" r="r" b="b"/>
              <a:pathLst>
                <a:path w="4030" h="3549">
                  <a:moveTo>
                    <a:pt x="4030" y="1438"/>
                  </a:moveTo>
                  <a:lnTo>
                    <a:pt x="472" y="0"/>
                  </a:lnTo>
                  <a:cubicBezTo>
                    <a:pt x="0" y="1169"/>
                    <a:pt x="132" y="2496"/>
                    <a:pt x="826" y="3549"/>
                  </a:cubicBezTo>
                  <a:lnTo>
                    <a:pt x="4030" y="1438"/>
                  </a:lnTo>
                  <a:close/>
                </a:path>
              </a:pathLst>
            </a:custGeom>
            <a:solidFill>
              <a:srgbClr val="4BACC6"/>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grpSp>
      <p:sp>
        <p:nvSpPr>
          <p:cNvPr id="37" name="Rounded Rectangle 36">
            <a:hlinkClick r:id="rId8" action="ppaction://hlinksldjump"/>
          </p:cNvPr>
          <p:cNvSpPr/>
          <p:nvPr/>
        </p:nvSpPr>
        <p:spPr>
          <a:xfrm>
            <a:off x="6981429" y="6090574"/>
            <a:ext cx="951830" cy="3810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Teaching descriptors</a:t>
            </a:r>
          </a:p>
        </p:txBody>
      </p:sp>
    </p:spTree>
    <p:extLst>
      <p:ext uri="{BB962C8B-B14F-4D97-AF65-F5344CB8AC3E}">
        <p14:creationId xmlns:p14="http://schemas.microsoft.com/office/powerpoint/2010/main" val="409759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7" name="Pie 6"/>
          <p:cNvSpPr/>
          <p:nvPr/>
        </p:nvSpPr>
        <p:spPr>
          <a:xfrm rot="13195740">
            <a:off x="-3023127" y="-15291"/>
            <a:ext cx="7469671" cy="6869891"/>
          </a:xfrm>
          <a:prstGeom prst="pie">
            <a:avLst>
              <a:gd name="adj1" fmla="val 7502782"/>
              <a:gd name="adj2" fmla="val 9537644"/>
            </a:avLst>
          </a:prstGeom>
          <a:gradFill flip="none" rotWithShape="1">
            <a:gsLst>
              <a:gs pos="17000">
                <a:schemeClr val="accent1">
                  <a:tint val="66000"/>
                  <a:satMod val="160000"/>
                  <a:lumMod val="83000"/>
                </a:schemeClr>
              </a:gs>
              <a:gs pos="59000">
                <a:schemeClr val="accent1">
                  <a:tint val="44500"/>
                  <a:satMod val="160000"/>
                  <a:lumMod val="92000"/>
                  <a:lumOff val="8000"/>
                </a:schemeClr>
              </a:gs>
              <a:gs pos="100000">
                <a:schemeClr val="accent1">
                  <a:tint val="23500"/>
                  <a:satMod val="160000"/>
                </a:schemeClr>
              </a:gs>
            </a:gsLst>
            <a:path path="circle">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sp>
        <p:nvSpPr>
          <p:cNvPr id="13" name="TextBox 12"/>
          <p:cNvSpPr txBox="1"/>
          <p:nvPr/>
        </p:nvSpPr>
        <p:spPr>
          <a:xfrm>
            <a:off x="143508" y="692696"/>
            <a:ext cx="8244915" cy="830997"/>
          </a:xfrm>
          <a:prstGeom prst="rect">
            <a:avLst/>
          </a:prstGeom>
          <a:noFill/>
        </p:spPr>
        <p:txBody>
          <a:bodyPr wrap="square" rtlCol="0">
            <a:spAutoFit/>
          </a:bodyPr>
          <a:lstStyle/>
          <a:p>
            <a:r>
              <a:rPr lang="en-GB" sz="2400" b="1" dirty="0">
                <a:solidFill>
                  <a:srgbClr val="000099"/>
                </a:solidFill>
              </a:rPr>
              <a:t>Advancing learning… through effective application of subject knowledge and discipline</a:t>
            </a:r>
          </a:p>
        </p:txBody>
      </p:sp>
      <p:cxnSp>
        <p:nvCxnSpPr>
          <p:cNvPr id="8" name="Straight Connector 7"/>
          <p:cNvCxnSpPr/>
          <p:nvPr/>
        </p:nvCxnSpPr>
        <p:spPr>
          <a:xfrm flipV="1">
            <a:off x="711708" y="1772816"/>
            <a:ext cx="6020532" cy="16468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11708" y="3419654"/>
            <a:ext cx="5876516" cy="202557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737480" y="2357037"/>
            <a:ext cx="6430641" cy="1062619"/>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725430" y="2920272"/>
            <a:ext cx="6654882" cy="499382"/>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725430" y="3419654"/>
            <a:ext cx="6654882" cy="874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11708" y="3419654"/>
            <a:ext cx="6568968" cy="723898"/>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Box 21">
            <a:hlinkClick r:id="rId2" action="ppaction://hlinksldjump"/>
          </p:cNvPr>
          <p:cNvSpPr txBox="1"/>
          <p:nvPr/>
        </p:nvSpPr>
        <p:spPr>
          <a:xfrm rot="20878423">
            <a:off x="4215982" y="2178430"/>
            <a:ext cx="2823385" cy="357214"/>
          </a:xfrm>
          <a:prstGeom prst="rect">
            <a:avLst/>
          </a:prstGeom>
          <a:noFill/>
        </p:spPr>
        <p:txBody>
          <a:bodyPr wrap="square" rtlCol="0">
            <a:spAutoFit/>
          </a:bodyPr>
          <a:lstStyle/>
          <a:p>
            <a:pPr>
              <a:lnSpc>
                <a:spcPct val="115000"/>
              </a:lnSpc>
              <a:spcAft>
                <a:spcPts val="1000"/>
              </a:spcAft>
            </a:pPr>
            <a:r>
              <a:rPr lang="en-GB" sz="1600" dirty="0">
                <a:solidFill>
                  <a:srgbClr val="000099"/>
                </a:solidFill>
                <a:latin typeface="Arial"/>
                <a:ea typeface="Calibri"/>
                <a:cs typeface="Times New Roman"/>
              </a:rPr>
              <a:t>Four purposes for learners </a:t>
            </a:r>
            <a:endParaRPr lang="en-GB" sz="1600" dirty="0">
              <a:solidFill>
                <a:srgbClr val="000099"/>
              </a:solidFill>
              <a:ea typeface="Calibri"/>
              <a:cs typeface="Times New Roman"/>
            </a:endParaRPr>
          </a:p>
        </p:txBody>
      </p:sp>
      <p:sp>
        <p:nvSpPr>
          <p:cNvPr id="25" name="TextBox 24">
            <a:hlinkClick r:id="rId3" action="ppaction://hlinksldjump"/>
          </p:cNvPr>
          <p:cNvSpPr txBox="1"/>
          <p:nvPr/>
        </p:nvSpPr>
        <p:spPr>
          <a:xfrm rot="21173156">
            <a:off x="4333484" y="2638132"/>
            <a:ext cx="2823385" cy="357214"/>
          </a:xfrm>
          <a:prstGeom prst="rect">
            <a:avLst/>
          </a:prstGeom>
          <a:noFill/>
        </p:spPr>
        <p:txBody>
          <a:bodyPr wrap="square" rtlCol="0">
            <a:spAutoFit/>
          </a:bodyPr>
          <a:lstStyle/>
          <a:p>
            <a:pPr>
              <a:lnSpc>
                <a:spcPct val="115000"/>
              </a:lnSpc>
              <a:spcAft>
                <a:spcPts val="1000"/>
              </a:spcAft>
            </a:pPr>
            <a:r>
              <a:rPr lang="en-GB" sz="1600" dirty="0">
                <a:solidFill>
                  <a:srgbClr val="000099"/>
                </a:solidFill>
                <a:latin typeface="Arial"/>
                <a:ea typeface="Calibri"/>
                <a:cs typeface="Times New Roman"/>
              </a:rPr>
              <a:t>Exploiting areas of learning </a:t>
            </a:r>
            <a:endParaRPr lang="en-GB" sz="1600" dirty="0">
              <a:solidFill>
                <a:srgbClr val="000099"/>
              </a:solidFill>
              <a:ea typeface="Calibri"/>
              <a:cs typeface="Times New Roman"/>
            </a:endParaRPr>
          </a:p>
        </p:txBody>
      </p:sp>
      <p:sp>
        <p:nvSpPr>
          <p:cNvPr id="28" name="TextBox 27">
            <a:hlinkClick r:id="rId4" action="ppaction://hlinksldjump"/>
          </p:cNvPr>
          <p:cNvSpPr txBox="1"/>
          <p:nvPr/>
        </p:nvSpPr>
        <p:spPr>
          <a:xfrm rot="509016">
            <a:off x="4368717" y="4062779"/>
            <a:ext cx="2823385" cy="338554"/>
          </a:xfrm>
          <a:prstGeom prst="rect">
            <a:avLst/>
          </a:prstGeom>
          <a:noFill/>
        </p:spPr>
        <p:txBody>
          <a:bodyPr wrap="square" rtlCol="0">
            <a:spAutoFit/>
          </a:bodyPr>
          <a:lstStyle/>
          <a:p>
            <a:r>
              <a:rPr lang="en-GB" sz="1600" dirty="0">
                <a:solidFill>
                  <a:srgbClr val="000099"/>
                </a:solidFill>
                <a:latin typeface="Arial" panose="020B0604020202020204" pitchFamily="34" charset="0"/>
                <a:cs typeface="Arial" panose="020B0604020202020204" pitchFamily="34" charset="0"/>
              </a:rPr>
              <a:t> Progression in learning</a:t>
            </a:r>
          </a:p>
        </p:txBody>
      </p:sp>
      <p:sp>
        <p:nvSpPr>
          <p:cNvPr id="29" name="TextBox 28">
            <a:hlinkClick r:id="rId5" action="ppaction://hlinksldjump"/>
          </p:cNvPr>
          <p:cNvSpPr txBox="1"/>
          <p:nvPr/>
        </p:nvSpPr>
        <p:spPr>
          <a:xfrm rot="884771">
            <a:off x="4258476" y="4591958"/>
            <a:ext cx="2883391" cy="357214"/>
          </a:xfrm>
          <a:prstGeom prst="rect">
            <a:avLst/>
          </a:prstGeom>
          <a:noFill/>
        </p:spPr>
        <p:txBody>
          <a:bodyPr wrap="square" rtlCol="0">
            <a:spAutoFit/>
          </a:bodyPr>
          <a:lstStyle/>
          <a:p>
            <a:pPr>
              <a:lnSpc>
                <a:spcPct val="115000"/>
              </a:lnSpc>
              <a:spcAft>
                <a:spcPts val="1000"/>
              </a:spcAft>
            </a:pPr>
            <a:r>
              <a:rPr lang="en-GB" sz="1600" dirty="0">
                <a:solidFill>
                  <a:srgbClr val="000099"/>
                </a:solidFill>
                <a:latin typeface="Arial"/>
                <a:ea typeface="Calibri"/>
                <a:cs typeface="Times New Roman"/>
              </a:rPr>
              <a:t> Cross-curricular themes </a:t>
            </a:r>
            <a:endParaRPr lang="en-GB" sz="1600" dirty="0">
              <a:solidFill>
                <a:srgbClr val="000099"/>
              </a:solidFill>
              <a:ea typeface="Calibri"/>
              <a:cs typeface="Times New Roman"/>
            </a:endParaRPr>
          </a:p>
        </p:txBody>
      </p:sp>
      <p:cxnSp>
        <p:nvCxnSpPr>
          <p:cNvPr id="24" name="Straight Connector 23"/>
          <p:cNvCxnSpPr/>
          <p:nvPr/>
        </p:nvCxnSpPr>
        <p:spPr>
          <a:xfrm>
            <a:off x="711708" y="3419656"/>
            <a:ext cx="6331946" cy="1383805"/>
          </a:xfrm>
          <a:prstGeom prst="line">
            <a:avLst/>
          </a:prstGeom>
        </p:spPr>
        <p:style>
          <a:lnRef idx="1">
            <a:schemeClr val="accent1"/>
          </a:lnRef>
          <a:fillRef idx="0">
            <a:schemeClr val="accent1"/>
          </a:fillRef>
          <a:effectRef idx="0">
            <a:schemeClr val="accent1"/>
          </a:effectRef>
          <a:fontRef idx="minor">
            <a:schemeClr val="tx1"/>
          </a:fontRef>
        </p:style>
      </p:cxnSp>
      <p:sp>
        <p:nvSpPr>
          <p:cNvPr id="36" name="TextBox 35">
            <a:hlinkClick r:id="rId6" action="ppaction://hlinksldjump"/>
          </p:cNvPr>
          <p:cNvSpPr txBox="1"/>
          <p:nvPr/>
        </p:nvSpPr>
        <p:spPr>
          <a:xfrm rot="211187">
            <a:off x="4409405" y="3541744"/>
            <a:ext cx="2912599" cy="357214"/>
          </a:xfrm>
          <a:prstGeom prst="rect">
            <a:avLst/>
          </a:prstGeom>
          <a:noFill/>
        </p:spPr>
        <p:txBody>
          <a:bodyPr wrap="square" rtlCol="0">
            <a:spAutoFit/>
          </a:bodyPr>
          <a:lstStyle/>
          <a:p>
            <a:pPr>
              <a:lnSpc>
                <a:spcPct val="115000"/>
              </a:lnSpc>
              <a:spcAft>
                <a:spcPts val="1000"/>
              </a:spcAft>
            </a:pPr>
            <a:r>
              <a:rPr lang="en-GB" sz="1600" dirty="0">
                <a:solidFill>
                  <a:srgbClr val="000099"/>
                </a:solidFill>
                <a:latin typeface="Arial"/>
                <a:ea typeface="Calibri"/>
                <a:cs typeface="Times New Roman"/>
              </a:rPr>
              <a:t>Real life, authentic contexts </a:t>
            </a:r>
            <a:endParaRPr lang="en-GB" sz="1600" dirty="0">
              <a:solidFill>
                <a:srgbClr val="000099"/>
              </a:solidFill>
              <a:ea typeface="Calibri"/>
              <a:cs typeface="Times New Roman"/>
            </a:endParaRPr>
          </a:p>
        </p:txBody>
      </p:sp>
      <p:sp>
        <p:nvSpPr>
          <p:cNvPr id="23" name="TextBox 22">
            <a:hlinkClick r:id="rId7" action="ppaction://hlinksldjump"/>
          </p:cNvPr>
          <p:cNvSpPr txBox="1"/>
          <p:nvPr/>
        </p:nvSpPr>
        <p:spPr>
          <a:xfrm rot="21434130">
            <a:off x="4408492" y="3049521"/>
            <a:ext cx="3007578" cy="375487"/>
          </a:xfrm>
          <a:prstGeom prst="rect">
            <a:avLst/>
          </a:prstGeom>
          <a:noFill/>
        </p:spPr>
        <p:txBody>
          <a:bodyPr wrap="square" rtlCol="0">
            <a:spAutoFit/>
          </a:bodyPr>
          <a:lstStyle/>
          <a:p>
            <a:pPr>
              <a:lnSpc>
                <a:spcPct val="115000"/>
              </a:lnSpc>
              <a:spcAft>
                <a:spcPts val="1000"/>
              </a:spcAft>
            </a:pPr>
            <a:r>
              <a:rPr lang="en-GB" sz="1600" dirty="0">
                <a:solidFill>
                  <a:srgbClr val="000099"/>
                </a:solidFill>
                <a:latin typeface="Arial"/>
                <a:ea typeface="Calibri"/>
                <a:cs typeface="Times New Roman"/>
              </a:rPr>
              <a:t>Blended learning experiences</a:t>
            </a:r>
            <a:endParaRPr lang="en-GB" sz="1600" dirty="0">
              <a:solidFill>
                <a:srgbClr val="000099"/>
              </a:solidFill>
              <a:ea typeface="Calibri"/>
              <a:cs typeface="Times New Roman"/>
            </a:endParaRPr>
          </a:p>
        </p:txBody>
      </p:sp>
      <p:sp>
        <p:nvSpPr>
          <p:cNvPr id="50" name="Freeform 6">
            <a:hlinkClick r:id="rId8" action="ppaction://hlinksldjump"/>
          </p:cNvPr>
          <p:cNvSpPr>
            <a:spLocks/>
          </p:cNvSpPr>
          <p:nvPr/>
        </p:nvSpPr>
        <p:spPr bwMode="auto">
          <a:xfrm>
            <a:off x="8222636" y="5933694"/>
            <a:ext cx="518407" cy="312586"/>
          </a:xfrm>
          <a:custGeom>
            <a:avLst/>
            <a:gdLst>
              <a:gd name="T0" fmla="*/ 3558 w 7173"/>
              <a:gd name="T1" fmla="*/ 4324 h 4324"/>
              <a:gd name="T2" fmla="*/ 7173 w 7173"/>
              <a:gd name="T3" fmla="*/ 3041 h 4324"/>
              <a:gd name="T4" fmla="*/ 2274 w 7173"/>
              <a:gd name="T5" fmla="*/ 708 h 4324"/>
              <a:gd name="T6" fmla="*/ 0 w 7173"/>
              <a:gd name="T7" fmla="*/ 2887 h 4324"/>
              <a:gd name="T8" fmla="*/ 3558 w 7173"/>
              <a:gd name="T9" fmla="*/ 4324 h 4324"/>
            </a:gdLst>
            <a:ahLst/>
            <a:cxnLst>
              <a:cxn ang="0">
                <a:pos x="T0" y="T1"/>
              </a:cxn>
              <a:cxn ang="0">
                <a:pos x="T2" y="T3"/>
              </a:cxn>
              <a:cxn ang="0">
                <a:pos x="T4" y="T5"/>
              </a:cxn>
              <a:cxn ang="0">
                <a:pos x="T6" y="T7"/>
              </a:cxn>
              <a:cxn ang="0">
                <a:pos x="T8" y="T9"/>
              </a:cxn>
            </a:cxnLst>
            <a:rect l="0" t="0" r="r" b="b"/>
            <a:pathLst>
              <a:path w="7173" h="4324">
                <a:moveTo>
                  <a:pt x="3558" y="4324"/>
                </a:moveTo>
                <a:lnTo>
                  <a:pt x="7173" y="3041"/>
                </a:lnTo>
                <a:cubicBezTo>
                  <a:pt x="6465" y="1044"/>
                  <a:pt x="4271" y="0"/>
                  <a:pt x="2274" y="708"/>
                </a:cubicBezTo>
                <a:cubicBezTo>
                  <a:pt x="1240" y="1076"/>
                  <a:pt x="412" y="1869"/>
                  <a:pt x="0" y="2887"/>
                </a:cubicBezTo>
                <a:lnTo>
                  <a:pt x="3558" y="4324"/>
                </a:lnTo>
                <a:close/>
              </a:path>
            </a:pathLst>
          </a:custGeom>
          <a:solidFill>
            <a:srgbClr val="4F81B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51" name="Freeform 7">
            <a:hlinkClick r:id="rId8" action="ppaction://hlinksldjump"/>
          </p:cNvPr>
          <p:cNvSpPr>
            <a:spLocks/>
          </p:cNvSpPr>
          <p:nvPr/>
        </p:nvSpPr>
        <p:spPr bwMode="auto">
          <a:xfrm>
            <a:off x="8479948" y="6153545"/>
            <a:ext cx="291773" cy="255156"/>
          </a:xfrm>
          <a:custGeom>
            <a:avLst/>
            <a:gdLst>
              <a:gd name="T0" fmla="*/ 0 w 4037"/>
              <a:gd name="T1" fmla="*/ 1283 h 3530"/>
              <a:gd name="T2" fmla="*/ 3110 w 4037"/>
              <a:gd name="T3" fmla="*/ 3530 h 3530"/>
              <a:gd name="T4" fmla="*/ 3616 w 4037"/>
              <a:gd name="T5" fmla="*/ 0 h 3530"/>
              <a:gd name="T6" fmla="*/ 0 w 4037"/>
              <a:gd name="T7" fmla="*/ 1283 h 3530"/>
            </a:gdLst>
            <a:ahLst/>
            <a:cxnLst>
              <a:cxn ang="0">
                <a:pos x="T0" y="T1"/>
              </a:cxn>
              <a:cxn ang="0">
                <a:pos x="T2" y="T3"/>
              </a:cxn>
              <a:cxn ang="0">
                <a:pos x="T4" y="T5"/>
              </a:cxn>
              <a:cxn ang="0">
                <a:pos x="T6" y="T7"/>
              </a:cxn>
            </a:cxnLst>
            <a:rect l="0" t="0" r="r" b="b"/>
            <a:pathLst>
              <a:path w="4037" h="3530">
                <a:moveTo>
                  <a:pt x="0" y="1283"/>
                </a:moveTo>
                <a:lnTo>
                  <a:pt x="3110" y="3530"/>
                </a:lnTo>
                <a:cubicBezTo>
                  <a:pt x="3848" y="2508"/>
                  <a:pt x="4037" y="1189"/>
                  <a:pt x="3616" y="0"/>
                </a:cubicBezTo>
                <a:lnTo>
                  <a:pt x="0" y="1283"/>
                </a:lnTo>
                <a:close/>
              </a:path>
            </a:pathLst>
          </a:custGeom>
          <a:solidFill>
            <a:srgbClr val="C0504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52" name="Freeform 8">
            <a:hlinkClick r:id="rId8" action="ppaction://hlinksldjump"/>
          </p:cNvPr>
          <p:cNvSpPr>
            <a:spLocks/>
          </p:cNvSpPr>
          <p:nvPr/>
        </p:nvSpPr>
        <p:spPr bwMode="auto">
          <a:xfrm>
            <a:off x="8473572" y="6246280"/>
            <a:ext cx="230682" cy="279053"/>
          </a:xfrm>
          <a:custGeom>
            <a:avLst/>
            <a:gdLst>
              <a:gd name="T0" fmla="*/ 82 w 3192"/>
              <a:gd name="T1" fmla="*/ 0 h 3863"/>
              <a:gd name="T2" fmla="*/ 0 w 3192"/>
              <a:gd name="T3" fmla="*/ 3836 h 3863"/>
              <a:gd name="T4" fmla="*/ 3192 w 3192"/>
              <a:gd name="T5" fmla="*/ 2247 h 3863"/>
              <a:gd name="T6" fmla="*/ 82 w 3192"/>
              <a:gd name="T7" fmla="*/ 0 h 3863"/>
            </a:gdLst>
            <a:ahLst/>
            <a:cxnLst>
              <a:cxn ang="0">
                <a:pos x="T0" y="T1"/>
              </a:cxn>
              <a:cxn ang="0">
                <a:pos x="T2" y="T3"/>
              </a:cxn>
              <a:cxn ang="0">
                <a:pos x="T4" y="T5"/>
              </a:cxn>
              <a:cxn ang="0">
                <a:pos x="T6" y="T7"/>
              </a:cxn>
            </a:cxnLst>
            <a:rect l="0" t="0" r="r" b="b"/>
            <a:pathLst>
              <a:path w="3192" h="3863">
                <a:moveTo>
                  <a:pt x="82" y="0"/>
                </a:moveTo>
                <a:lnTo>
                  <a:pt x="0" y="3836"/>
                </a:lnTo>
                <a:cubicBezTo>
                  <a:pt x="1261" y="3863"/>
                  <a:pt x="2454" y="3269"/>
                  <a:pt x="3192" y="2247"/>
                </a:cubicBezTo>
                <a:lnTo>
                  <a:pt x="82" y="0"/>
                </a:lnTo>
                <a:close/>
              </a:path>
            </a:pathLst>
          </a:custGeom>
          <a:solidFill>
            <a:srgbClr val="9BBB59"/>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53" name="Freeform 9">
            <a:hlinkClick r:id="rId8" action="ppaction://hlinksldjump"/>
          </p:cNvPr>
          <p:cNvSpPr>
            <a:spLocks/>
          </p:cNvSpPr>
          <p:nvPr/>
        </p:nvSpPr>
        <p:spPr bwMode="auto">
          <a:xfrm>
            <a:off x="8248496" y="6247086"/>
            <a:ext cx="231452" cy="277126"/>
          </a:xfrm>
          <a:custGeom>
            <a:avLst/>
            <a:gdLst>
              <a:gd name="T0" fmla="*/ 3203 w 3203"/>
              <a:gd name="T1" fmla="*/ 0 h 3836"/>
              <a:gd name="T2" fmla="*/ 0 w 3203"/>
              <a:gd name="T3" fmla="*/ 2111 h 3836"/>
              <a:gd name="T4" fmla="*/ 3121 w 3203"/>
              <a:gd name="T5" fmla="*/ 3836 h 3836"/>
              <a:gd name="T6" fmla="*/ 3203 w 3203"/>
              <a:gd name="T7" fmla="*/ 0 h 3836"/>
            </a:gdLst>
            <a:ahLst/>
            <a:cxnLst>
              <a:cxn ang="0">
                <a:pos x="T0" y="T1"/>
              </a:cxn>
              <a:cxn ang="0">
                <a:pos x="T2" y="T3"/>
              </a:cxn>
              <a:cxn ang="0">
                <a:pos x="T4" y="T5"/>
              </a:cxn>
              <a:cxn ang="0">
                <a:pos x="T6" y="T7"/>
              </a:cxn>
            </a:cxnLst>
            <a:rect l="0" t="0" r="r" b="b"/>
            <a:pathLst>
              <a:path w="3203" h="3836">
                <a:moveTo>
                  <a:pt x="3203" y="0"/>
                </a:moveTo>
                <a:lnTo>
                  <a:pt x="0" y="2111"/>
                </a:lnTo>
                <a:cubicBezTo>
                  <a:pt x="694" y="3164"/>
                  <a:pt x="1860" y="3808"/>
                  <a:pt x="3121" y="3836"/>
                </a:cubicBezTo>
                <a:lnTo>
                  <a:pt x="3203" y="0"/>
                </a:lnTo>
                <a:close/>
              </a:path>
            </a:pathLst>
          </a:custGeom>
          <a:solidFill>
            <a:srgbClr val="8064A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54" name="Freeform 10">
            <a:hlinkClick r:id="rId8" action="ppaction://hlinksldjump"/>
          </p:cNvPr>
          <p:cNvSpPr>
            <a:spLocks/>
          </p:cNvSpPr>
          <p:nvPr/>
        </p:nvSpPr>
        <p:spPr bwMode="auto">
          <a:xfrm>
            <a:off x="8188754" y="6141920"/>
            <a:ext cx="291194" cy="256505"/>
          </a:xfrm>
          <a:custGeom>
            <a:avLst/>
            <a:gdLst>
              <a:gd name="T0" fmla="*/ 4030 w 4030"/>
              <a:gd name="T1" fmla="*/ 1438 h 3549"/>
              <a:gd name="T2" fmla="*/ 472 w 4030"/>
              <a:gd name="T3" fmla="*/ 0 h 3549"/>
              <a:gd name="T4" fmla="*/ 826 w 4030"/>
              <a:gd name="T5" fmla="*/ 3549 h 3549"/>
              <a:gd name="T6" fmla="*/ 4030 w 4030"/>
              <a:gd name="T7" fmla="*/ 1438 h 3549"/>
            </a:gdLst>
            <a:ahLst/>
            <a:cxnLst>
              <a:cxn ang="0">
                <a:pos x="T0" y="T1"/>
              </a:cxn>
              <a:cxn ang="0">
                <a:pos x="T2" y="T3"/>
              </a:cxn>
              <a:cxn ang="0">
                <a:pos x="T4" y="T5"/>
              </a:cxn>
              <a:cxn ang="0">
                <a:pos x="T6" y="T7"/>
              </a:cxn>
            </a:cxnLst>
            <a:rect l="0" t="0" r="r" b="b"/>
            <a:pathLst>
              <a:path w="4030" h="3549">
                <a:moveTo>
                  <a:pt x="4030" y="1438"/>
                </a:moveTo>
                <a:lnTo>
                  <a:pt x="472" y="0"/>
                </a:lnTo>
                <a:cubicBezTo>
                  <a:pt x="0" y="1169"/>
                  <a:pt x="132" y="2496"/>
                  <a:pt x="826" y="3549"/>
                </a:cubicBezTo>
                <a:lnTo>
                  <a:pt x="4030" y="1438"/>
                </a:lnTo>
                <a:close/>
              </a:path>
            </a:pathLst>
          </a:custGeom>
          <a:solidFill>
            <a:srgbClr val="4BACC6"/>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58" name="Freeform 6">
            <a:hlinkClick r:id="rId9" action="ppaction://hlinksldjump"/>
          </p:cNvPr>
          <p:cNvSpPr>
            <a:spLocks/>
          </p:cNvSpPr>
          <p:nvPr/>
        </p:nvSpPr>
        <p:spPr bwMode="auto">
          <a:xfrm>
            <a:off x="7380312" y="6017328"/>
            <a:ext cx="704664" cy="456940"/>
          </a:xfrm>
          <a:custGeom>
            <a:avLst/>
            <a:gdLst>
              <a:gd name="T0" fmla="*/ 3558 w 7173"/>
              <a:gd name="T1" fmla="*/ 4324 h 4324"/>
              <a:gd name="T2" fmla="*/ 7173 w 7173"/>
              <a:gd name="T3" fmla="*/ 3041 h 4324"/>
              <a:gd name="T4" fmla="*/ 2274 w 7173"/>
              <a:gd name="T5" fmla="*/ 708 h 4324"/>
              <a:gd name="T6" fmla="*/ 0 w 7173"/>
              <a:gd name="T7" fmla="*/ 2887 h 4324"/>
              <a:gd name="T8" fmla="*/ 3558 w 7173"/>
              <a:gd name="T9" fmla="*/ 4324 h 4324"/>
            </a:gdLst>
            <a:ahLst/>
            <a:cxnLst>
              <a:cxn ang="0">
                <a:pos x="T0" y="T1"/>
              </a:cxn>
              <a:cxn ang="0">
                <a:pos x="T2" y="T3"/>
              </a:cxn>
              <a:cxn ang="0">
                <a:pos x="T4" y="T5"/>
              </a:cxn>
              <a:cxn ang="0">
                <a:pos x="T6" y="T7"/>
              </a:cxn>
              <a:cxn ang="0">
                <a:pos x="T8" y="T9"/>
              </a:cxn>
            </a:cxnLst>
            <a:rect l="0" t="0" r="r" b="b"/>
            <a:pathLst>
              <a:path w="7173" h="4324">
                <a:moveTo>
                  <a:pt x="3558" y="4324"/>
                </a:moveTo>
                <a:lnTo>
                  <a:pt x="7173" y="3041"/>
                </a:lnTo>
                <a:cubicBezTo>
                  <a:pt x="6465" y="1044"/>
                  <a:pt x="4271" y="0"/>
                  <a:pt x="2274" y="708"/>
                </a:cubicBezTo>
                <a:cubicBezTo>
                  <a:pt x="1240" y="1076"/>
                  <a:pt x="412" y="1869"/>
                  <a:pt x="0" y="2887"/>
                </a:cubicBezTo>
                <a:lnTo>
                  <a:pt x="3558" y="4324"/>
                </a:lnTo>
                <a:close/>
              </a:path>
            </a:pathLst>
          </a:custGeom>
          <a:solidFill>
            <a:srgbClr val="4F81B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cxnSp>
        <p:nvCxnSpPr>
          <p:cNvPr id="59" name="Straight Connector 58"/>
          <p:cNvCxnSpPr>
            <a:stCxn id="58" idx="0"/>
          </p:cNvCxnSpPr>
          <p:nvPr/>
        </p:nvCxnSpPr>
        <p:spPr>
          <a:xfrm flipV="1">
            <a:off x="7729844" y="6103086"/>
            <a:ext cx="171143" cy="371182"/>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58" idx="0"/>
          </p:cNvCxnSpPr>
          <p:nvPr/>
        </p:nvCxnSpPr>
        <p:spPr>
          <a:xfrm flipH="1" flipV="1">
            <a:off x="7557955" y="6118678"/>
            <a:ext cx="171889" cy="35559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1" name="Isosceles Triangle 60">
            <a:hlinkClick r:id="rId9" action="ppaction://hlinksldjump"/>
          </p:cNvPr>
          <p:cNvSpPr/>
          <p:nvPr/>
        </p:nvSpPr>
        <p:spPr>
          <a:xfrm rot="7768195">
            <a:off x="7466942" y="6153710"/>
            <a:ext cx="269836" cy="351793"/>
          </a:xfrm>
          <a:prstGeom prst="triangle">
            <a:avLst>
              <a:gd name="adj" fmla="val 5997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2" name="Isosceles Triangle 61">
            <a:hlinkClick r:id="rId9" action="ppaction://hlinksldjump"/>
          </p:cNvPr>
          <p:cNvSpPr/>
          <p:nvPr/>
        </p:nvSpPr>
        <p:spPr>
          <a:xfrm rot="10800000">
            <a:off x="7557955" y="6113643"/>
            <a:ext cx="335236" cy="350720"/>
          </a:xfrm>
          <a:prstGeom prst="triangle">
            <a:avLst>
              <a:gd name="adj" fmla="val 48475"/>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7" name="Isosceles Triangle 56">
            <a:hlinkClick r:id="rId9" action="ppaction://hlinksldjump"/>
          </p:cNvPr>
          <p:cNvSpPr/>
          <p:nvPr/>
        </p:nvSpPr>
        <p:spPr>
          <a:xfrm rot="13839083">
            <a:off x="7714715" y="6162511"/>
            <a:ext cx="278893" cy="349772"/>
          </a:xfrm>
          <a:prstGeom prst="triangle">
            <a:avLst>
              <a:gd name="adj" fmla="val 4037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5" name="Arc 34"/>
          <p:cNvSpPr/>
          <p:nvPr/>
        </p:nvSpPr>
        <p:spPr>
          <a:xfrm rot="3174905">
            <a:off x="1013112" y="2929200"/>
            <a:ext cx="1025850" cy="929544"/>
          </a:xfrm>
          <a:prstGeom prst="arc">
            <a:avLst>
              <a:gd name="adj1" fmla="val 16200000"/>
              <a:gd name="adj2" fmla="val 21584617"/>
            </a:avLst>
          </a:prstGeom>
          <a:ln w="190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grpSp>
        <p:nvGrpSpPr>
          <p:cNvPr id="37" name="Group 36"/>
          <p:cNvGrpSpPr/>
          <p:nvPr/>
        </p:nvGrpSpPr>
        <p:grpSpPr>
          <a:xfrm>
            <a:off x="845976" y="1986727"/>
            <a:ext cx="3419989" cy="668769"/>
            <a:chOff x="1907704" y="1986727"/>
            <a:chExt cx="1894987" cy="668769"/>
          </a:xfrm>
        </p:grpSpPr>
        <p:sp>
          <p:nvSpPr>
            <p:cNvPr id="44" name="TextBox 43"/>
            <p:cNvSpPr txBox="1"/>
            <p:nvPr/>
          </p:nvSpPr>
          <p:spPr>
            <a:xfrm>
              <a:off x="1907704" y="2378497"/>
              <a:ext cx="796203" cy="276999"/>
            </a:xfrm>
            <a:prstGeom prst="rect">
              <a:avLst/>
            </a:prstGeom>
            <a:noFill/>
          </p:spPr>
          <p:txBody>
            <a:bodyPr wrap="square" rtlCol="0">
              <a:spAutoFit/>
            </a:bodyPr>
            <a:lstStyle/>
            <a:p>
              <a:r>
                <a:rPr lang="en-GB" sz="1200" b="1" dirty="0">
                  <a:solidFill>
                    <a:srgbClr val="000099"/>
                  </a:solidFill>
                </a:rPr>
                <a:t>QTS/Induction</a:t>
              </a:r>
            </a:p>
          </p:txBody>
        </p:sp>
        <p:sp>
          <p:nvSpPr>
            <p:cNvPr id="45" name="TextBox 44"/>
            <p:cNvSpPr txBox="1"/>
            <p:nvPr/>
          </p:nvSpPr>
          <p:spPr>
            <a:xfrm>
              <a:off x="3018934" y="1986727"/>
              <a:ext cx="783757" cy="461665"/>
            </a:xfrm>
            <a:prstGeom prst="rect">
              <a:avLst/>
            </a:prstGeom>
            <a:noFill/>
          </p:spPr>
          <p:txBody>
            <a:bodyPr wrap="square" rtlCol="0">
              <a:spAutoFit/>
            </a:bodyPr>
            <a:lstStyle/>
            <a:p>
              <a:r>
                <a:rPr lang="en-GB" sz="1200" b="1" dirty="0">
                  <a:solidFill>
                    <a:srgbClr val="000099"/>
                  </a:solidFill>
                </a:rPr>
                <a:t>Sustained highly effective practice</a:t>
              </a:r>
            </a:p>
          </p:txBody>
        </p:sp>
      </p:grpSp>
      <p:sp>
        <p:nvSpPr>
          <p:cNvPr id="2" name="Slide Number Placeholder 1"/>
          <p:cNvSpPr>
            <a:spLocks noGrp="1"/>
          </p:cNvSpPr>
          <p:nvPr>
            <p:ph type="sldNum" sz="quarter" idx="12"/>
          </p:nvPr>
        </p:nvSpPr>
        <p:spPr>
          <a:xfrm>
            <a:off x="6826391" y="6366712"/>
            <a:ext cx="2133600" cy="365125"/>
          </a:xfrm>
        </p:spPr>
        <p:txBody>
          <a:bodyPr/>
          <a:lstStyle/>
          <a:p>
            <a:fld id="{C4009609-DC48-4DDF-96FA-41A39884BE33}" type="slidenum">
              <a:rPr lang="en-GB" b="1" smtClean="0">
                <a:solidFill>
                  <a:prstClr val="black">
                    <a:tint val="75000"/>
                  </a:prstClr>
                </a:solidFill>
              </a:rPr>
              <a:pPr/>
              <a:t>13</a:t>
            </a:fld>
            <a:endParaRPr lang="en-GB" b="1" dirty="0">
              <a:solidFill>
                <a:prstClr val="black">
                  <a:tint val="75000"/>
                </a:prstClr>
              </a:solidFill>
            </a:endParaRPr>
          </a:p>
        </p:txBody>
      </p:sp>
      <p:sp>
        <p:nvSpPr>
          <p:cNvPr id="3" name="Rounded Rectangle 2">
            <a:hlinkClick r:id="rId10" action="ppaction://hlinksldjump"/>
          </p:cNvPr>
          <p:cNvSpPr/>
          <p:nvPr/>
        </p:nvSpPr>
        <p:spPr>
          <a:xfrm>
            <a:off x="6112309" y="6079623"/>
            <a:ext cx="951830" cy="3810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Formal</a:t>
            </a:r>
          </a:p>
          <a:p>
            <a:pPr algn="ctr"/>
            <a:r>
              <a:rPr lang="en-GB" sz="1200" dirty="0"/>
              <a:t>leadership</a:t>
            </a:r>
          </a:p>
        </p:txBody>
      </p:sp>
      <p:sp>
        <p:nvSpPr>
          <p:cNvPr id="46" name="TextBox 45"/>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Teaching</a:t>
            </a:r>
          </a:p>
        </p:txBody>
      </p:sp>
      <p:grpSp>
        <p:nvGrpSpPr>
          <p:cNvPr id="43" name="Group 42"/>
          <p:cNvGrpSpPr/>
          <p:nvPr/>
        </p:nvGrpSpPr>
        <p:grpSpPr>
          <a:xfrm rot="1070389">
            <a:off x="468122" y="4924806"/>
            <a:ext cx="2192659" cy="2185044"/>
            <a:chOff x="581131" y="4820622"/>
            <a:chExt cx="2192659" cy="2185044"/>
          </a:xfrm>
        </p:grpSpPr>
        <p:sp>
          <p:nvSpPr>
            <p:cNvPr id="47" name="Pie 46"/>
            <p:cNvSpPr/>
            <p:nvPr/>
          </p:nvSpPr>
          <p:spPr>
            <a:xfrm rot="4351073">
              <a:off x="581131" y="4820623"/>
              <a:ext cx="2185043" cy="2185043"/>
            </a:xfrm>
            <a:prstGeom prst="pie">
              <a:avLst>
                <a:gd name="adj1" fmla="val 9605001"/>
                <a:gd name="adj2" fmla="val 1196643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sp>
          <p:nvSpPr>
            <p:cNvPr id="48" name="Pie 47"/>
            <p:cNvSpPr/>
            <p:nvPr/>
          </p:nvSpPr>
          <p:spPr>
            <a:xfrm rot="4351073">
              <a:off x="588744" y="4820622"/>
              <a:ext cx="2185043" cy="2185043"/>
            </a:xfrm>
            <a:prstGeom prst="pie">
              <a:avLst>
                <a:gd name="adj1" fmla="val 11956703"/>
                <a:gd name="adj2" fmla="val 141855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sp>
          <p:nvSpPr>
            <p:cNvPr id="49" name="Pie 48"/>
            <p:cNvSpPr/>
            <p:nvPr/>
          </p:nvSpPr>
          <p:spPr>
            <a:xfrm rot="4351073">
              <a:off x="588747" y="4820623"/>
              <a:ext cx="2185043" cy="2185043"/>
            </a:xfrm>
            <a:prstGeom prst="pie">
              <a:avLst>
                <a:gd name="adj1" fmla="val 6871817"/>
                <a:gd name="adj2" fmla="val 959071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grpSp>
    </p:spTree>
    <p:extLst>
      <p:ext uri="{BB962C8B-B14F-4D97-AF65-F5344CB8AC3E}">
        <p14:creationId xmlns:p14="http://schemas.microsoft.com/office/powerpoint/2010/main" val="92984690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bg>
      <p:bgPr>
        <a:solidFill>
          <a:srgbClr val="FEECEC"/>
        </a:solidFill>
        <a:effectLst/>
      </p:bgPr>
    </p:bg>
    <p:spTree>
      <p:nvGrpSpPr>
        <p:cNvPr id="1" name=""/>
        <p:cNvGrpSpPr/>
        <p:nvPr/>
      </p:nvGrpSpPr>
      <p:grpSpPr>
        <a:xfrm>
          <a:off x="0" y="0"/>
          <a:ext cx="0" cy="0"/>
          <a:chOff x="0" y="0"/>
          <a:chExt cx="0" cy="0"/>
        </a:xfrm>
      </p:grpSpPr>
      <p:sp>
        <p:nvSpPr>
          <p:cNvPr id="17" name="Shape 16"/>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400110"/>
          </a:xfrm>
          <a:prstGeom prst="rect">
            <a:avLst/>
          </a:prstGeom>
          <a:noFill/>
        </p:spPr>
        <p:txBody>
          <a:bodyPr wrap="square" rtlCol="0">
            <a:spAutoFit/>
          </a:bodyPr>
          <a:lstStyle/>
          <a:p>
            <a:r>
              <a:rPr lang="en-GB" sz="2000" b="1" dirty="0">
                <a:solidFill>
                  <a:srgbClr val="000099"/>
                </a:solidFill>
              </a:rPr>
              <a:t>Leadership</a:t>
            </a:r>
          </a:p>
        </p:txBody>
      </p:sp>
      <p:sp>
        <p:nvSpPr>
          <p:cNvPr id="2" name="TextBox 1"/>
          <p:cNvSpPr txBox="1"/>
          <p:nvPr/>
        </p:nvSpPr>
        <p:spPr>
          <a:xfrm>
            <a:off x="473350" y="1776115"/>
            <a:ext cx="6690938" cy="830997"/>
          </a:xfrm>
          <a:prstGeom prst="rect">
            <a:avLst/>
          </a:prstGeom>
          <a:noFill/>
        </p:spPr>
        <p:txBody>
          <a:bodyPr wrap="square" rtlCol="0">
            <a:spAutoFit/>
          </a:bodyPr>
          <a:lstStyle/>
          <a:p>
            <a:r>
              <a:rPr lang="en-GB" sz="2400" b="1" dirty="0">
                <a:solidFill>
                  <a:srgbClr val="000099"/>
                </a:solidFill>
              </a:rPr>
              <a:t>Promoting teaching and leadership </a:t>
            </a:r>
          </a:p>
          <a:p>
            <a:r>
              <a:rPr lang="en-GB" sz="2400" b="1" dirty="0">
                <a:solidFill>
                  <a:srgbClr val="000099"/>
                </a:solidFill>
              </a:rPr>
              <a:t>in Wales</a:t>
            </a:r>
          </a:p>
        </p:txBody>
      </p:sp>
      <p:sp>
        <p:nvSpPr>
          <p:cNvPr id="60" name="TextBox 59"/>
          <p:cNvSpPr txBox="1"/>
          <p:nvPr/>
        </p:nvSpPr>
        <p:spPr>
          <a:xfrm>
            <a:off x="548132" y="4725144"/>
            <a:ext cx="6984776" cy="646331"/>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r>
              <a:rPr lang="en-GB" dirty="0">
                <a:solidFill>
                  <a:prstClr val="black"/>
                </a:solidFill>
              </a:rPr>
              <a:t>Leadership promotes teaching in Wales as a professional commitment of stature, integrity and respect.</a:t>
            </a:r>
          </a:p>
        </p:txBody>
      </p:sp>
      <p:sp>
        <p:nvSpPr>
          <p:cNvPr id="65" name="TextBox 64"/>
          <p:cNvSpPr txBox="1"/>
          <p:nvPr/>
        </p:nvSpPr>
        <p:spPr>
          <a:xfrm>
            <a:off x="3104728" y="2708920"/>
            <a:ext cx="5382597" cy="981423"/>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pPr>
              <a:lnSpc>
                <a:spcPct val="107000"/>
              </a:lnSpc>
              <a:spcAft>
                <a:spcPts val="800"/>
              </a:spcAft>
            </a:pPr>
            <a:r>
              <a:rPr lang="en-GB" dirty="0">
                <a:solidFill>
                  <a:prstClr val="black"/>
                </a:solidFill>
              </a:rPr>
              <a:t>Optimism prevails and is reinforced with the resolve to ensure the achievement of the four purposes is a reality for all schools.</a:t>
            </a:r>
          </a:p>
        </p:txBody>
      </p:sp>
      <p:grpSp>
        <p:nvGrpSpPr>
          <p:cNvPr id="11" name="Group 10"/>
          <p:cNvGrpSpPr/>
          <p:nvPr/>
        </p:nvGrpSpPr>
        <p:grpSpPr>
          <a:xfrm rot="2854976">
            <a:off x="7804976" y="5972760"/>
            <a:ext cx="693782" cy="676019"/>
            <a:chOff x="522012" y="4820623"/>
            <a:chExt cx="2251778" cy="2194128"/>
          </a:xfrm>
        </p:grpSpPr>
        <p:sp>
          <p:nvSpPr>
            <p:cNvPr id="12" name="Pie 11">
              <a:hlinkClick r:id="rId3" action="ppaction://hlinksldjump"/>
            </p:cNvPr>
            <p:cNvSpPr/>
            <p:nvPr/>
          </p:nvSpPr>
          <p:spPr>
            <a:xfrm rot="4351073">
              <a:off x="552270" y="4799450"/>
              <a:ext cx="2185043" cy="2245560"/>
            </a:xfrm>
            <a:prstGeom prst="pie">
              <a:avLst>
                <a:gd name="adj1" fmla="val 14023263"/>
                <a:gd name="adj2" fmla="val 1188211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3" name="Pie 12"/>
            <p:cNvSpPr/>
            <p:nvPr/>
          </p:nvSpPr>
          <p:spPr>
            <a:xfrm rot="4351073">
              <a:off x="588746" y="4820623"/>
              <a:ext cx="2185043" cy="2185043"/>
            </a:xfrm>
            <a:prstGeom prst="pie">
              <a:avLst>
                <a:gd name="adj1" fmla="val 11910026"/>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4" name="Pie 13">
              <a:hlinkClick r:id="rId3" action="ppaction://hlinksldjump"/>
            </p:cNvPr>
            <p:cNvSpPr/>
            <p:nvPr/>
          </p:nvSpPr>
          <p:spPr>
            <a:xfrm rot="4351073">
              <a:off x="581329" y="4822350"/>
              <a:ext cx="2185043" cy="2185043"/>
            </a:xfrm>
            <a:prstGeom prst="pie">
              <a:avLst>
                <a:gd name="adj1" fmla="val 11956703"/>
                <a:gd name="adj2" fmla="val 14185533"/>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5" name="Pie 14"/>
            <p:cNvSpPr/>
            <p:nvPr/>
          </p:nvSpPr>
          <p:spPr>
            <a:xfrm rot="4351073">
              <a:off x="588747" y="4820623"/>
              <a:ext cx="2185043" cy="2185043"/>
            </a:xfrm>
            <a:prstGeom prst="pie">
              <a:avLst>
                <a:gd name="adj1" fmla="val 14260476"/>
                <a:gd name="adj2" fmla="val 14290020"/>
              </a:avLst>
            </a:prstGeom>
            <a:solidFill>
              <a:srgbClr val="CC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
        <p:nvSpPr>
          <p:cNvPr id="3" name="Slide Number Placeholder 2"/>
          <p:cNvSpPr>
            <a:spLocks noGrp="1"/>
          </p:cNvSpPr>
          <p:nvPr>
            <p:ph type="sldNum" sz="quarter" idx="12"/>
          </p:nvPr>
        </p:nvSpPr>
        <p:spPr/>
        <p:txBody>
          <a:bodyPr/>
          <a:lstStyle/>
          <a:p>
            <a:fld id="{C4009609-DC48-4DDF-96FA-41A39884BE33}" type="slidenum">
              <a:rPr lang="en-GB" smtClean="0">
                <a:solidFill>
                  <a:prstClr val="black">
                    <a:tint val="75000"/>
                  </a:prstClr>
                </a:solidFill>
              </a:rPr>
              <a:pPr/>
              <a:t>130</a:t>
            </a:fld>
            <a:endParaRPr lang="en-GB">
              <a:solidFill>
                <a:prstClr val="black">
                  <a:tint val="75000"/>
                </a:prstClr>
              </a:solidFill>
            </a:endParaRPr>
          </a:p>
        </p:txBody>
      </p:sp>
      <p:sp>
        <p:nvSpPr>
          <p:cNvPr id="18" name="TextBox 17"/>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Formal leadership roles</a:t>
            </a:r>
          </a:p>
        </p:txBody>
      </p:sp>
    </p:spTree>
    <p:extLst>
      <p:ext uri="{BB962C8B-B14F-4D97-AF65-F5344CB8AC3E}">
        <p14:creationId xmlns:p14="http://schemas.microsoft.com/office/powerpoint/2010/main" val="2375756437"/>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bg>
      <p:bgPr>
        <a:solidFill>
          <a:srgbClr val="FEECEC"/>
        </a:solidFill>
        <a:effectLst/>
      </p:bgPr>
    </p:bg>
    <p:spTree>
      <p:nvGrpSpPr>
        <p:cNvPr id="1" name=""/>
        <p:cNvGrpSpPr/>
        <p:nvPr/>
      </p:nvGrpSpPr>
      <p:grpSpPr>
        <a:xfrm>
          <a:off x="0" y="0"/>
          <a:ext cx="0" cy="0"/>
          <a:chOff x="0" y="0"/>
          <a:chExt cx="0" cy="0"/>
        </a:xfrm>
      </p:grpSpPr>
      <p:sp>
        <p:nvSpPr>
          <p:cNvPr id="17" name="Shape 16"/>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400110"/>
          </a:xfrm>
          <a:prstGeom prst="rect">
            <a:avLst/>
          </a:prstGeom>
          <a:noFill/>
        </p:spPr>
        <p:txBody>
          <a:bodyPr wrap="square" rtlCol="0">
            <a:spAutoFit/>
          </a:bodyPr>
          <a:lstStyle/>
          <a:p>
            <a:r>
              <a:rPr lang="en-GB" sz="2000" b="1" dirty="0">
                <a:solidFill>
                  <a:srgbClr val="000099"/>
                </a:solidFill>
              </a:rPr>
              <a:t>Leadership</a:t>
            </a:r>
          </a:p>
        </p:txBody>
      </p:sp>
      <p:sp>
        <p:nvSpPr>
          <p:cNvPr id="2" name="TextBox 1"/>
          <p:cNvSpPr txBox="1"/>
          <p:nvPr/>
        </p:nvSpPr>
        <p:spPr>
          <a:xfrm>
            <a:off x="473350" y="1776115"/>
            <a:ext cx="6690938" cy="830997"/>
          </a:xfrm>
          <a:prstGeom prst="rect">
            <a:avLst/>
          </a:prstGeom>
          <a:noFill/>
        </p:spPr>
        <p:txBody>
          <a:bodyPr wrap="square" rtlCol="0">
            <a:spAutoFit/>
          </a:bodyPr>
          <a:lstStyle/>
          <a:p>
            <a:r>
              <a:rPr lang="en-GB" sz="2400" b="1" dirty="0">
                <a:solidFill>
                  <a:srgbClr val="000099"/>
                </a:solidFill>
              </a:rPr>
              <a:t>Exercising corporate responsibility </a:t>
            </a:r>
          </a:p>
          <a:p>
            <a:r>
              <a:rPr lang="en-GB" sz="2400" b="1" dirty="0">
                <a:solidFill>
                  <a:srgbClr val="000099"/>
                </a:solidFill>
              </a:rPr>
              <a:t>in all colleagues</a:t>
            </a:r>
          </a:p>
        </p:txBody>
      </p:sp>
      <p:sp>
        <p:nvSpPr>
          <p:cNvPr id="60" name="TextBox 59"/>
          <p:cNvSpPr txBox="1"/>
          <p:nvPr/>
        </p:nvSpPr>
        <p:spPr>
          <a:xfrm>
            <a:off x="899592" y="4560657"/>
            <a:ext cx="6984776" cy="1277786"/>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pPr>
              <a:lnSpc>
                <a:spcPct val="107000"/>
              </a:lnSpc>
              <a:spcAft>
                <a:spcPts val="800"/>
              </a:spcAft>
            </a:pPr>
            <a:r>
              <a:rPr lang="en-GB" dirty="0">
                <a:solidFill>
                  <a:prstClr val="black"/>
                </a:solidFill>
              </a:rPr>
              <a:t>Agreed policies, whether school, local or national, are checked for compliance in practice and any shortcomings are addressed and appropriate action taken. Where specific support is offered, further checks are implemented.</a:t>
            </a:r>
          </a:p>
        </p:txBody>
      </p:sp>
      <p:sp>
        <p:nvSpPr>
          <p:cNvPr id="3" name="Slide Number Placeholder 2"/>
          <p:cNvSpPr>
            <a:spLocks noGrp="1"/>
          </p:cNvSpPr>
          <p:nvPr>
            <p:ph type="sldNum" sz="quarter" idx="12"/>
          </p:nvPr>
        </p:nvSpPr>
        <p:spPr/>
        <p:txBody>
          <a:bodyPr/>
          <a:lstStyle/>
          <a:p>
            <a:fld id="{C4009609-DC48-4DDF-96FA-41A39884BE33}" type="slidenum">
              <a:rPr lang="en-GB" smtClean="0">
                <a:solidFill>
                  <a:prstClr val="black">
                    <a:tint val="75000"/>
                  </a:prstClr>
                </a:solidFill>
              </a:rPr>
              <a:pPr/>
              <a:t>131</a:t>
            </a:fld>
            <a:endParaRPr lang="en-GB">
              <a:solidFill>
                <a:prstClr val="black">
                  <a:tint val="75000"/>
                </a:prstClr>
              </a:solidFill>
            </a:endParaRPr>
          </a:p>
        </p:txBody>
      </p:sp>
      <p:sp>
        <p:nvSpPr>
          <p:cNvPr id="18" name="TextBox 17"/>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Formal leadership roles</a:t>
            </a:r>
          </a:p>
        </p:txBody>
      </p:sp>
      <p:sp>
        <p:nvSpPr>
          <p:cNvPr id="19" name="TextBox 18"/>
          <p:cNvSpPr txBox="1"/>
          <p:nvPr/>
        </p:nvSpPr>
        <p:spPr>
          <a:xfrm>
            <a:off x="3125431" y="2708920"/>
            <a:ext cx="5382597" cy="1561005"/>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pPr>
              <a:lnSpc>
                <a:spcPct val="107000"/>
              </a:lnSpc>
              <a:spcAft>
                <a:spcPts val="800"/>
              </a:spcAft>
            </a:pPr>
            <a:r>
              <a:rPr lang="en-GB" dirty="0">
                <a:solidFill>
                  <a:prstClr val="black"/>
                </a:solidFill>
              </a:rPr>
              <a:t>Corporate responsibility is highly developed because a pride in being ‘on top of the job’ is fundamental to the culture of the team or school. The shared outlook of ensuring efficiency and regulation does not intrude upon vision but reinforces its effectiveness.</a:t>
            </a:r>
          </a:p>
        </p:txBody>
      </p:sp>
      <p:grpSp>
        <p:nvGrpSpPr>
          <p:cNvPr id="20" name="Group 19"/>
          <p:cNvGrpSpPr/>
          <p:nvPr/>
        </p:nvGrpSpPr>
        <p:grpSpPr>
          <a:xfrm rot="2854976">
            <a:off x="7804976" y="5972760"/>
            <a:ext cx="693782" cy="676019"/>
            <a:chOff x="522012" y="4820623"/>
            <a:chExt cx="2251778" cy="2194128"/>
          </a:xfrm>
        </p:grpSpPr>
        <p:sp>
          <p:nvSpPr>
            <p:cNvPr id="21" name="Pie 20">
              <a:hlinkClick r:id="rId3" action="ppaction://hlinksldjump"/>
            </p:cNvPr>
            <p:cNvSpPr/>
            <p:nvPr/>
          </p:nvSpPr>
          <p:spPr>
            <a:xfrm rot="4351073">
              <a:off x="552270" y="4799450"/>
              <a:ext cx="2185043" cy="2245560"/>
            </a:xfrm>
            <a:prstGeom prst="pie">
              <a:avLst>
                <a:gd name="adj1" fmla="val 14023263"/>
                <a:gd name="adj2" fmla="val 1188211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2" name="Pie 21"/>
            <p:cNvSpPr/>
            <p:nvPr/>
          </p:nvSpPr>
          <p:spPr>
            <a:xfrm rot="4351073">
              <a:off x="588746" y="4820623"/>
              <a:ext cx="2185043" cy="2185043"/>
            </a:xfrm>
            <a:prstGeom prst="pie">
              <a:avLst>
                <a:gd name="adj1" fmla="val 11910026"/>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3" name="Pie 22">
              <a:hlinkClick r:id="rId3" action="ppaction://hlinksldjump"/>
            </p:cNvPr>
            <p:cNvSpPr/>
            <p:nvPr/>
          </p:nvSpPr>
          <p:spPr>
            <a:xfrm rot="4351073">
              <a:off x="581329" y="4822350"/>
              <a:ext cx="2185043" cy="2185043"/>
            </a:xfrm>
            <a:prstGeom prst="pie">
              <a:avLst>
                <a:gd name="adj1" fmla="val 11956703"/>
                <a:gd name="adj2" fmla="val 14185533"/>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4" name="Pie 23"/>
            <p:cNvSpPr/>
            <p:nvPr/>
          </p:nvSpPr>
          <p:spPr>
            <a:xfrm rot="4351073">
              <a:off x="588747" y="4820623"/>
              <a:ext cx="2185043" cy="2185043"/>
            </a:xfrm>
            <a:prstGeom prst="pie">
              <a:avLst>
                <a:gd name="adj1" fmla="val 14260476"/>
                <a:gd name="adj2" fmla="val 14290020"/>
              </a:avLst>
            </a:prstGeom>
            <a:solidFill>
              <a:srgbClr val="CC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Tree>
    <p:extLst>
      <p:ext uri="{BB962C8B-B14F-4D97-AF65-F5344CB8AC3E}">
        <p14:creationId xmlns:p14="http://schemas.microsoft.com/office/powerpoint/2010/main" val="192008646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bg>
      <p:bgPr>
        <a:solidFill>
          <a:srgbClr val="FEECEC"/>
        </a:solidFill>
        <a:effectLst/>
      </p:bgPr>
    </p:bg>
    <p:spTree>
      <p:nvGrpSpPr>
        <p:cNvPr id="1" name=""/>
        <p:cNvGrpSpPr/>
        <p:nvPr/>
      </p:nvGrpSpPr>
      <p:grpSpPr>
        <a:xfrm>
          <a:off x="0" y="0"/>
          <a:ext cx="0" cy="0"/>
          <a:chOff x="0" y="0"/>
          <a:chExt cx="0" cy="0"/>
        </a:xfrm>
      </p:grpSpPr>
      <p:sp>
        <p:nvSpPr>
          <p:cNvPr id="17" name="Shape 16"/>
          <p:cNvSpPr/>
          <p:nvPr/>
        </p:nvSpPr>
        <p:spPr>
          <a:xfrm rot="17313022" flipV="1">
            <a:off x="1573927" y="1982596"/>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400110"/>
          </a:xfrm>
          <a:prstGeom prst="rect">
            <a:avLst/>
          </a:prstGeom>
          <a:noFill/>
        </p:spPr>
        <p:txBody>
          <a:bodyPr wrap="square" rtlCol="0">
            <a:spAutoFit/>
          </a:bodyPr>
          <a:lstStyle/>
          <a:p>
            <a:r>
              <a:rPr lang="en-GB" sz="2000" b="1" dirty="0">
                <a:solidFill>
                  <a:srgbClr val="000099"/>
                </a:solidFill>
              </a:rPr>
              <a:t>Leadership</a:t>
            </a:r>
          </a:p>
        </p:txBody>
      </p:sp>
      <p:sp>
        <p:nvSpPr>
          <p:cNvPr id="2" name="TextBox 1"/>
          <p:cNvSpPr txBox="1"/>
          <p:nvPr/>
        </p:nvSpPr>
        <p:spPr>
          <a:xfrm>
            <a:off x="473350" y="1473161"/>
            <a:ext cx="6258890" cy="461665"/>
          </a:xfrm>
          <a:prstGeom prst="rect">
            <a:avLst/>
          </a:prstGeom>
          <a:noFill/>
        </p:spPr>
        <p:txBody>
          <a:bodyPr wrap="square" rtlCol="0">
            <a:spAutoFit/>
          </a:bodyPr>
          <a:lstStyle/>
          <a:p>
            <a:r>
              <a:rPr lang="en-GB" sz="2400" b="1" dirty="0">
                <a:solidFill>
                  <a:srgbClr val="000099"/>
                </a:solidFill>
              </a:rPr>
              <a:t>Empowering others</a:t>
            </a:r>
          </a:p>
        </p:txBody>
      </p:sp>
      <p:sp>
        <p:nvSpPr>
          <p:cNvPr id="60" name="TextBox 59"/>
          <p:cNvSpPr txBox="1"/>
          <p:nvPr/>
        </p:nvSpPr>
        <p:spPr>
          <a:xfrm>
            <a:off x="506931" y="3852627"/>
            <a:ext cx="6984776" cy="1754326"/>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r>
              <a:rPr lang="en-GB" dirty="0">
                <a:solidFill>
                  <a:prstClr val="black"/>
                </a:solidFill>
              </a:rPr>
              <a:t>Leadership identifies and promotes </a:t>
            </a:r>
            <a:r>
              <a:rPr lang="en-GB" dirty="0" smtClean="0">
                <a:solidFill>
                  <a:prstClr val="black"/>
                </a:solidFill>
              </a:rPr>
              <a:t>highly effective </a:t>
            </a:r>
            <a:r>
              <a:rPr lang="en-GB" dirty="0">
                <a:solidFill>
                  <a:prstClr val="black"/>
                </a:solidFill>
              </a:rPr>
              <a:t>practice based on the four purposes at school, local and national level. Leadership is evident as an integral part of teaching involving the example, support, guidance and demand necessary to achieve required outcomes. It takes account of the experience of other colleagues, the challenges they face and encourages them to flourish.</a:t>
            </a:r>
          </a:p>
        </p:txBody>
      </p:sp>
      <p:sp>
        <p:nvSpPr>
          <p:cNvPr id="65" name="TextBox 64"/>
          <p:cNvSpPr txBox="1"/>
          <p:nvPr/>
        </p:nvSpPr>
        <p:spPr>
          <a:xfrm>
            <a:off x="2123729" y="2247536"/>
            <a:ext cx="6477528" cy="981423"/>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pPr>
              <a:lnSpc>
                <a:spcPct val="107000"/>
              </a:lnSpc>
              <a:spcAft>
                <a:spcPts val="800"/>
              </a:spcAft>
            </a:pPr>
            <a:r>
              <a:rPr lang="en-GB" dirty="0">
                <a:solidFill>
                  <a:prstClr val="black"/>
                </a:solidFill>
              </a:rPr>
              <a:t>The approach to leadership generates an image in teachers and others of what it feels like to work in a well-led school. Aspects of leadership are made explicit to inspire future leaders.</a:t>
            </a:r>
          </a:p>
        </p:txBody>
      </p:sp>
      <p:sp>
        <p:nvSpPr>
          <p:cNvPr id="3" name="Slide Number Placeholder 2"/>
          <p:cNvSpPr>
            <a:spLocks noGrp="1"/>
          </p:cNvSpPr>
          <p:nvPr>
            <p:ph type="sldNum" sz="quarter" idx="12"/>
          </p:nvPr>
        </p:nvSpPr>
        <p:spPr/>
        <p:txBody>
          <a:bodyPr/>
          <a:lstStyle/>
          <a:p>
            <a:fld id="{C4009609-DC48-4DDF-96FA-41A39884BE33}" type="slidenum">
              <a:rPr lang="en-GB" smtClean="0">
                <a:solidFill>
                  <a:prstClr val="black">
                    <a:tint val="75000"/>
                  </a:prstClr>
                </a:solidFill>
              </a:rPr>
              <a:pPr/>
              <a:t>132</a:t>
            </a:fld>
            <a:endParaRPr lang="en-GB">
              <a:solidFill>
                <a:prstClr val="black">
                  <a:tint val="75000"/>
                </a:prstClr>
              </a:solidFill>
            </a:endParaRPr>
          </a:p>
        </p:txBody>
      </p:sp>
      <p:sp>
        <p:nvSpPr>
          <p:cNvPr id="18" name="TextBox 17"/>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Formal leadership roles</a:t>
            </a:r>
          </a:p>
        </p:txBody>
      </p:sp>
      <p:grpSp>
        <p:nvGrpSpPr>
          <p:cNvPr id="19" name="Group 18"/>
          <p:cNvGrpSpPr/>
          <p:nvPr/>
        </p:nvGrpSpPr>
        <p:grpSpPr>
          <a:xfrm rot="2854976">
            <a:off x="7804976" y="5972760"/>
            <a:ext cx="693782" cy="676019"/>
            <a:chOff x="522012" y="4820623"/>
            <a:chExt cx="2251778" cy="2194128"/>
          </a:xfrm>
        </p:grpSpPr>
        <p:sp>
          <p:nvSpPr>
            <p:cNvPr id="20" name="Pie 19">
              <a:hlinkClick r:id="rId3" action="ppaction://hlinksldjump"/>
            </p:cNvPr>
            <p:cNvSpPr/>
            <p:nvPr/>
          </p:nvSpPr>
          <p:spPr>
            <a:xfrm rot="4351073">
              <a:off x="552270" y="4799450"/>
              <a:ext cx="2185043" cy="2245560"/>
            </a:xfrm>
            <a:prstGeom prst="pie">
              <a:avLst>
                <a:gd name="adj1" fmla="val 14023263"/>
                <a:gd name="adj2" fmla="val 1188211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1" name="Pie 20"/>
            <p:cNvSpPr/>
            <p:nvPr/>
          </p:nvSpPr>
          <p:spPr>
            <a:xfrm rot="4351073">
              <a:off x="588746" y="4820623"/>
              <a:ext cx="2185043" cy="2185043"/>
            </a:xfrm>
            <a:prstGeom prst="pie">
              <a:avLst>
                <a:gd name="adj1" fmla="val 11910026"/>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2" name="Pie 21">
              <a:hlinkClick r:id="rId3" action="ppaction://hlinksldjump"/>
            </p:cNvPr>
            <p:cNvSpPr/>
            <p:nvPr/>
          </p:nvSpPr>
          <p:spPr>
            <a:xfrm rot="4351073">
              <a:off x="581329" y="4822350"/>
              <a:ext cx="2185043" cy="2185043"/>
            </a:xfrm>
            <a:prstGeom prst="pie">
              <a:avLst>
                <a:gd name="adj1" fmla="val 11956703"/>
                <a:gd name="adj2" fmla="val 14185533"/>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3" name="Pie 22"/>
            <p:cNvSpPr/>
            <p:nvPr/>
          </p:nvSpPr>
          <p:spPr>
            <a:xfrm rot="4351073">
              <a:off x="588747" y="4820623"/>
              <a:ext cx="2185043" cy="2185043"/>
            </a:xfrm>
            <a:prstGeom prst="pie">
              <a:avLst>
                <a:gd name="adj1" fmla="val 14260476"/>
                <a:gd name="adj2" fmla="val 14290020"/>
              </a:avLst>
            </a:prstGeom>
            <a:solidFill>
              <a:srgbClr val="CC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Tree>
    <p:extLst>
      <p:ext uri="{BB962C8B-B14F-4D97-AF65-F5344CB8AC3E}">
        <p14:creationId xmlns:p14="http://schemas.microsoft.com/office/powerpoint/2010/main" val="2041490408"/>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bg>
      <p:bgPr>
        <a:solidFill>
          <a:srgbClr val="FEECEC"/>
        </a:solidFill>
        <a:effectLst/>
      </p:bgPr>
    </p:bg>
    <p:spTree>
      <p:nvGrpSpPr>
        <p:cNvPr id="1" name=""/>
        <p:cNvGrpSpPr/>
        <p:nvPr/>
      </p:nvGrpSpPr>
      <p:grpSpPr>
        <a:xfrm>
          <a:off x="0" y="0"/>
          <a:ext cx="0" cy="0"/>
          <a:chOff x="0" y="0"/>
          <a:chExt cx="0" cy="0"/>
        </a:xfrm>
      </p:grpSpPr>
      <p:sp>
        <p:nvSpPr>
          <p:cNvPr id="17" name="Shape 16"/>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400110"/>
          </a:xfrm>
          <a:prstGeom prst="rect">
            <a:avLst/>
          </a:prstGeom>
          <a:noFill/>
        </p:spPr>
        <p:txBody>
          <a:bodyPr wrap="square" rtlCol="0">
            <a:spAutoFit/>
          </a:bodyPr>
          <a:lstStyle/>
          <a:p>
            <a:pPr>
              <a:defRPr/>
            </a:pPr>
            <a:r>
              <a:rPr lang="en-GB" sz="2000" b="1" dirty="0">
                <a:solidFill>
                  <a:srgbClr val="000099"/>
                </a:solidFill>
              </a:rPr>
              <a:t>Leadership</a:t>
            </a:r>
          </a:p>
        </p:txBody>
      </p:sp>
      <p:sp>
        <p:nvSpPr>
          <p:cNvPr id="2" name="TextBox 1"/>
          <p:cNvSpPr txBox="1"/>
          <p:nvPr/>
        </p:nvSpPr>
        <p:spPr>
          <a:xfrm>
            <a:off x="473350" y="1776115"/>
            <a:ext cx="6690938" cy="461665"/>
          </a:xfrm>
          <a:prstGeom prst="rect">
            <a:avLst/>
          </a:prstGeom>
          <a:noFill/>
        </p:spPr>
        <p:txBody>
          <a:bodyPr wrap="square" rtlCol="0">
            <a:spAutoFit/>
          </a:bodyPr>
          <a:lstStyle/>
          <a:p>
            <a:pPr>
              <a:defRPr/>
            </a:pPr>
            <a:r>
              <a:rPr lang="en-GB" sz="2400" b="1" dirty="0">
                <a:solidFill>
                  <a:srgbClr val="000099"/>
                </a:solidFill>
              </a:rPr>
              <a:t>Delegation and empowerment</a:t>
            </a:r>
          </a:p>
        </p:txBody>
      </p:sp>
      <p:sp>
        <p:nvSpPr>
          <p:cNvPr id="60" name="TextBox 59"/>
          <p:cNvSpPr txBox="1"/>
          <p:nvPr/>
        </p:nvSpPr>
        <p:spPr>
          <a:xfrm>
            <a:off x="539552" y="4725144"/>
            <a:ext cx="6984776" cy="685059"/>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pPr>
              <a:lnSpc>
                <a:spcPct val="107000"/>
              </a:lnSpc>
              <a:spcAft>
                <a:spcPts val="800"/>
              </a:spcAft>
              <a:defRPr/>
            </a:pPr>
            <a:r>
              <a:rPr lang="en-GB" dirty="0">
                <a:solidFill>
                  <a:prstClr val="black"/>
                </a:solidFill>
              </a:rPr>
              <a:t>Leadership effectively delegates responsibility and employs appropriate skills in managing people to achieve effectiveness. </a:t>
            </a:r>
          </a:p>
        </p:txBody>
      </p:sp>
      <p:sp>
        <p:nvSpPr>
          <p:cNvPr id="65" name="TextBox 64"/>
          <p:cNvSpPr txBox="1"/>
          <p:nvPr/>
        </p:nvSpPr>
        <p:spPr>
          <a:xfrm>
            <a:off x="3117170" y="2708920"/>
            <a:ext cx="5382597" cy="981423"/>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pPr>
              <a:lnSpc>
                <a:spcPct val="107000"/>
              </a:lnSpc>
              <a:spcAft>
                <a:spcPts val="800"/>
              </a:spcAft>
            </a:pPr>
            <a:r>
              <a:rPr lang="en-GB" dirty="0">
                <a:solidFill>
                  <a:prstClr val="black"/>
                </a:solidFill>
              </a:rPr>
              <a:t>Leadership empowers colleagues to develop ability in others, systematically encouraging reflection on practice and techniques for development.</a:t>
            </a:r>
          </a:p>
        </p:txBody>
      </p:sp>
      <p:sp>
        <p:nvSpPr>
          <p:cNvPr id="3" name="Slide Number Placeholder 2"/>
          <p:cNvSpPr>
            <a:spLocks noGrp="1"/>
          </p:cNvSpPr>
          <p:nvPr>
            <p:ph type="sldNum" sz="quarter" idx="12"/>
          </p:nvPr>
        </p:nvSpPr>
        <p:spPr/>
        <p:txBody>
          <a:bodyPr/>
          <a:lstStyle/>
          <a:p>
            <a:pPr>
              <a:defRPr/>
            </a:pPr>
            <a:fld id="{C4009609-DC48-4DDF-96FA-41A39884BE33}" type="slidenum">
              <a:rPr lang="en-GB" smtClean="0">
                <a:solidFill>
                  <a:prstClr val="black">
                    <a:tint val="75000"/>
                  </a:prstClr>
                </a:solidFill>
              </a:rPr>
              <a:pPr>
                <a:defRPr/>
              </a:pPr>
              <a:t>133</a:t>
            </a:fld>
            <a:endParaRPr lang="en-GB">
              <a:solidFill>
                <a:prstClr val="black">
                  <a:tint val="75000"/>
                </a:prstClr>
              </a:solidFill>
            </a:endParaRPr>
          </a:p>
        </p:txBody>
      </p:sp>
      <p:sp>
        <p:nvSpPr>
          <p:cNvPr id="18" name="TextBox 17"/>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Formal leadership roles</a:t>
            </a:r>
          </a:p>
        </p:txBody>
      </p:sp>
      <p:grpSp>
        <p:nvGrpSpPr>
          <p:cNvPr id="19" name="Group 18"/>
          <p:cNvGrpSpPr/>
          <p:nvPr/>
        </p:nvGrpSpPr>
        <p:grpSpPr>
          <a:xfrm rot="2854976">
            <a:off x="7804976" y="5972760"/>
            <a:ext cx="693782" cy="676019"/>
            <a:chOff x="522012" y="4820623"/>
            <a:chExt cx="2251778" cy="2194128"/>
          </a:xfrm>
        </p:grpSpPr>
        <p:sp>
          <p:nvSpPr>
            <p:cNvPr id="20" name="Pie 19">
              <a:hlinkClick r:id="rId3" action="ppaction://hlinksldjump"/>
            </p:cNvPr>
            <p:cNvSpPr/>
            <p:nvPr/>
          </p:nvSpPr>
          <p:spPr>
            <a:xfrm rot="4351073">
              <a:off x="552270" y="4799450"/>
              <a:ext cx="2185043" cy="2245560"/>
            </a:xfrm>
            <a:prstGeom prst="pie">
              <a:avLst>
                <a:gd name="adj1" fmla="val 14023263"/>
                <a:gd name="adj2" fmla="val 1188211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1" name="Pie 20"/>
            <p:cNvSpPr/>
            <p:nvPr/>
          </p:nvSpPr>
          <p:spPr>
            <a:xfrm rot="4351073">
              <a:off x="588746" y="4820623"/>
              <a:ext cx="2185043" cy="2185043"/>
            </a:xfrm>
            <a:prstGeom prst="pie">
              <a:avLst>
                <a:gd name="adj1" fmla="val 11910026"/>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2" name="Pie 21">
              <a:hlinkClick r:id="rId3" action="ppaction://hlinksldjump"/>
            </p:cNvPr>
            <p:cNvSpPr/>
            <p:nvPr/>
          </p:nvSpPr>
          <p:spPr>
            <a:xfrm rot="4351073">
              <a:off x="581329" y="4822350"/>
              <a:ext cx="2185043" cy="2185043"/>
            </a:xfrm>
            <a:prstGeom prst="pie">
              <a:avLst>
                <a:gd name="adj1" fmla="val 11956703"/>
                <a:gd name="adj2" fmla="val 14185533"/>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3" name="Pie 22"/>
            <p:cNvSpPr/>
            <p:nvPr/>
          </p:nvSpPr>
          <p:spPr>
            <a:xfrm rot="4351073">
              <a:off x="588747" y="4820623"/>
              <a:ext cx="2185043" cy="2185043"/>
            </a:xfrm>
            <a:prstGeom prst="pie">
              <a:avLst>
                <a:gd name="adj1" fmla="val 14260476"/>
                <a:gd name="adj2" fmla="val 14290020"/>
              </a:avLst>
            </a:prstGeom>
            <a:solidFill>
              <a:srgbClr val="CC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Tree>
    <p:extLst>
      <p:ext uri="{BB962C8B-B14F-4D97-AF65-F5344CB8AC3E}">
        <p14:creationId xmlns:p14="http://schemas.microsoft.com/office/powerpoint/2010/main" val="3995632991"/>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bg>
      <p:bgPr>
        <a:solidFill>
          <a:srgbClr val="FEECEC"/>
        </a:solidFill>
        <a:effectLst/>
      </p:bgPr>
    </p:bg>
    <p:spTree>
      <p:nvGrpSpPr>
        <p:cNvPr id="1" name=""/>
        <p:cNvGrpSpPr/>
        <p:nvPr/>
      </p:nvGrpSpPr>
      <p:grpSpPr>
        <a:xfrm>
          <a:off x="0" y="0"/>
          <a:ext cx="0" cy="0"/>
          <a:chOff x="0" y="0"/>
          <a:chExt cx="0" cy="0"/>
        </a:xfrm>
      </p:grpSpPr>
      <p:sp>
        <p:nvSpPr>
          <p:cNvPr id="17" name="Shape 16"/>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400110"/>
          </a:xfrm>
          <a:prstGeom prst="rect">
            <a:avLst/>
          </a:prstGeom>
          <a:noFill/>
        </p:spPr>
        <p:txBody>
          <a:bodyPr wrap="square" rtlCol="0">
            <a:spAutoFit/>
          </a:bodyPr>
          <a:lstStyle/>
          <a:p>
            <a:r>
              <a:rPr lang="en-GB" sz="2000" b="1" dirty="0">
                <a:solidFill>
                  <a:srgbClr val="000099"/>
                </a:solidFill>
              </a:rPr>
              <a:t>Leadership</a:t>
            </a:r>
          </a:p>
        </p:txBody>
      </p:sp>
      <p:sp>
        <p:nvSpPr>
          <p:cNvPr id="2" name="TextBox 1"/>
          <p:cNvSpPr txBox="1"/>
          <p:nvPr/>
        </p:nvSpPr>
        <p:spPr>
          <a:xfrm>
            <a:off x="473350" y="1776115"/>
            <a:ext cx="6690938" cy="461665"/>
          </a:xfrm>
          <a:prstGeom prst="rect">
            <a:avLst/>
          </a:prstGeom>
          <a:noFill/>
        </p:spPr>
        <p:txBody>
          <a:bodyPr wrap="square" rtlCol="0">
            <a:spAutoFit/>
          </a:bodyPr>
          <a:lstStyle/>
          <a:p>
            <a:r>
              <a:rPr lang="en-GB" sz="2400" b="1" dirty="0">
                <a:solidFill>
                  <a:srgbClr val="000099"/>
                </a:solidFill>
              </a:rPr>
              <a:t>Supporting other settings</a:t>
            </a:r>
          </a:p>
        </p:txBody>
      </p:sp>
      <p:sp>
        <p:nvSpPr>
          <p:cNvPr id="60" name="TextBox 59"/>
          <p:cNvSpPr txBox="1"/>
          <p:nvPr/>
        </p:nvSpPr>
        <p:spPr>
          <a:xfrm>
            <a:off x="539552" y="4725144"/>
            <a:ext cx="6984776" cy="923330"/>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r>
              <a:rPr lang="en-GB" dirty="0">
                <a:solidFill>
                  <a:prstClr val="black"/>
                </a:solidFill>
              </a:rPr>
              <a:t>Leadership seeks to offer its strengths to support other departments and schools as a role model and exemplar. Where appropriate, collaborative teaching or support provides tangible guidance.</a:t>
            </a:r>
          </a:p>
        </p:txBody>
      </p:sp>
      <p:sp>
        <p:nvSpPr>
          <p:cNvPr id="65" name="TextBox 64"/>
          <p:cNvSpPr txBox="1"/>
          <p:nvPr/>
        </p:nvSpPr>
        <p:spPr>
          <a:xfrm>
            <a:off x="3117169" y="2685552"/>
            <a:ext cx="5382597" cy="1200329"/>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r>
              <a:rPr lang="en-GB" dirty="0">
                <a:solidFill>
                  <a:prstClr val="black"/>
                </a:solidFill>
              </a:rPr>
              <a:t>Leadership builds effective networks of knowledge, research, and practical expertise to enable other schools and settings to benefit through mutual collaboration. </a:t>
            </a:r>
          </a:p>
        </p:txBody>
      </p:sp>
      <p:sp>
        <p:nvSpPr>
          <p:cNvPr id="3" name="Slide Number Placeholder 2"/>
          <p:cNvSpPr>
            <a:spLocks noGrp="1"/>
          </p:cNvSpPr>
          <p:nvPr>
            <p:ph type="sldNum" sz="quarter" idx="12"/>
          </p:nvPr>
        </p:nvSpPr>
        <p:spPr/>
        <p:txBody>
          <a:bodyPr/>
          <a:lstStyle/>
          <a:p>
            <a:fld id="{C4009609-DC48-4DDF-96FA-41A39884BE33}" type="slidenum">
              <a:rPr lang="en-GB" smtClean="0">
                <a:solidFill>
                  <a:prstClr val="black">
                    <a:tint val="75000"/>
                  </a:prstClr>
                </a:solidFill>
              </a:rPr>
              <a:pPr/>
              <a:t>134</a:t>
            </a:fld>
            <a:endParaRPr lang="en-GB">
              <a:solidFill>
                <a:prstClr val="black">
                  <a:tint val="75000"/>
                </a:prstClr>
              </a:solidFill>
            </a:endParaRPr>
          </a:p>
        </p:txBody>
      </p:sp>
      <p:sp>
        <p:nvSpPr>
          <p:cNvPr id="18" name="TextBox 17"/>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Formal leadership roles</a:t>
            </a:r>
          </a:p>
        </p:txBody>
      </p:sp>
      <p:grpSp>
        <p:nvGrpSpPr>
          <p:cNvPr id="19" name="Group 18"/>
          <p:cNvGrpSpPr/>
          <p:nvPr/>
        </p:nvGrpSpPr>
        <p:grpSpPr>
          <a:xfrm rot="2854976">
            <a:off x="7804976" y="5972760"/>
            <a:ext cx="693782" cy="676019"/>
            <a:chOff x="522012" y="4820623"/>
            <a:chExt cx="2251778" cy="2194128"/>
          </a:xfrm>
        </p:grpSpPr>
        <p:sp>
          <p:nvSpPr>
            <p:cNvPr id="20" name="Pie 19">
              <a:hlinkClick r:id="rId3" action="ppaction://hlinksldjump"/>
            </p:cNvPr>
            <p:cNvSpPr/>
            <p:nvPr/>
          </p:nvSpPr>
          <p:spPr>
            <a:xfrm rot="4351073">
              <a:off x="552270" y="4799450"/>
              <a:ext cx="2185043" cy="2245560"/>
            </a:xfrm>
            <a:prstGeom prst="pie">
              <a:avLst>
                <a:gd name="adj1" fmla="val 14023263"/>
                <a:gd name="adj2" fmla="val 1188211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1" name="Pie 20"/>
            <p:cNvSpPr/>
            <p:nvPr/>
          </p:nvSpPr>
          <p:spPr>
            <a:xfrm rot="4351073">
              <a:off x="588746" y="4820623"/>
              <a:ext cx="2185043" cy="2185043"/>
            </a:xfrm>
            <a:prstGeom prst="pie">
              <a:avLst>
                <a:gd name="adj1" fmla="val 11910026"/>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2" name="Pie 21">
              <a:hlinkClick r:id="rId3" action="ppaction://hlinksldjump"/>
            </p:cNvPr>
            <p:cNvSpPr/>
            <p:nvPr/>
          </p:nvSpPr>
          <p:spPr>
            <a:xfrm rot="4351073">
              <a:off x="581329" y="4822350"/>
              <a:ext cx="2185043" cy="2185043"/>
            </a:xfrm>
            <a:prstGeom prst="pie">
              <a:avLst>
                <a:gd name="adj1" fmla="val 11956703"/>
                <a:gd name="adj2" fmla="val 14185533"/>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3" name="Pie 22"/>
            <p:cNvSpPr/>
            <p:nvPr/>
          </p:nvSpPr>
          <p:spPr>
            <a:xfrm rot="4351073">
              <a:off x="588747" y="4820623"/>
              <a:ext cx="2185043" cy="2185043"/>
            </a:xfrm>
            <a:prstGeom prst="pie">
              <a:avLst>
                <a:gd name="adj1" fmla="val 14260476"/>
                <a:gd name="adj2" fmla="val 14290020"/>
              </a:avLst>
            </a:prstGeom>
            <a:solidFill>
              <a:srgbClr val="CC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Tree>
    <p:extLst>
      <p:ext uri="{BB962C8B-B14F-4D97-AF65-F5344CB8AC3E}">
        <p14:creationId xmlns:p14="http://schemas.microsoft.com/office/powerpoint/2010/main" val="14261435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grpSp>
        <p:nvGrpSpPr>
          <p:cNvPr id="22" name="Group 21"/>
          <p:cNvGrpSpPr/>
          <p:nvPr/>
        </p:nvGrpSpPr>
        <p:grpSpPr>
          <a:xfrm rot="786723">
            <a:off x="439554" y="4822873"/>
            <a:ext cx="2192659" cy="2185044"/>
            <a:chOff x="581131" y="4820622"/>
            <a:chExt cx="2192659" cy="2185044"/>
          </a:xfrm>
        </p:grpSpPr>
        <p:sp>
          <p:nvSpPr>
            <p:cNvPr id="27" name="Pie 26"/>
            <p:cNvSpPr/>
            <p:nvPr/>
          </p:nvSpPr>
          <p:spPr>
            <a:xfrm rot="4351073">
              <a:off x="581131" y="4820623"/>
              <a:ext cx="2185043" cy="2185043"/>
            </a:xfrm>
            <a:prstGeom prst="pie">
              <a:avLst>
                <a:gd name="adj1" fmla="val 7703813"/>
                <a:gd name="adj2" fmla="val 977021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sp>
          <p:nvSpPr>
            <p:cNvPr id="30" name="Pie 29"/>
            <p:cNvSpPr/>
            <p:nvPr/>
          </p:nvSpPr>
          <p:spPr>
            <a:xfrm rot="4351073">
              <a:off x="588746" y="4820623"/>
              <a:ext cx="2185043" cy="2185043"/>
            </a:xfrm>
            <a:prstGeom prst="pie">
              <a:avLst>
                <a:gd name="adj1" fmla="val 9790000"/>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sp>
          <p:nvSpPr>
            <p:cNvPr id="37" name="Pie 36"/>
            <p:cNvSpPr/>
            <p:nvPr/>
          </p:nvSpPr>
          <p:spPr>
            <a:xfrm rot="4351073">
              <a:off x="588744" y="4820622"/>
              <a:ext cx="2185043" cy="2185043"/>
            </a:xfrm>
            <a:prstGeom prst="pie">
              <a:avLst>
                <a:gd name="adj1" fmla="val 11956703"/>
                <a:gd name="adj2" fmla="val 14185533"/>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sp>
          <p:nvSpPr>
            <p:cNvPr id="38" name="Pie 37"/>
            <p:cNvSpPr/>
            <p:nvPr/>
          </p:nvSpPr>
          <p:spPr>
            <a:xfrm rot="4351073">
              <a:off x="588747" y="4820623"/>
              <a:ext cx="2185043" cy="2185043"/>
            </a:xfrm>
            <a:prstGeom prst="pie">
              <a:avLst>
                <a:gd name="adj1" fmla="val 14260476"/>
                <a:gd name="adj2" fmla="val 1429002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grpSp>
      <p:sp>
        <p:nvSpPr>
          <p:cNvPr id="7" name="Pie 6"/>
          <p:cNvSpPr/>
          <p:nvPr/>
        </p:nvSpPr>
        <p:spPr>
          <a:xfrm rot="13195740">
            <a:off x="-3023127" y="-15291"/>
            <a:ext cx="7469671" cy="6869891"/>
          </a:xfrm>
          <a:prstGeom prst="pie">
            <a:avLst>
              <a:gd name="adj1" fmla="val 7502782"/>
              <a:gd name="adj2" fmla="val 9537644"/>
            </a:avLst>
          </a:prstGeom>
          <a:gradFill flip="none" rotWithShape="1">
            <a:gsLst>
              <a:gs pos="17000">
                <a:schemeClr val="accent1">
                  <a:tint val="66000"/>
                  <a:satMod val="160000"/>
                  <a:lumMod val="83000"/>
                </a:schemeClr>
              </a:gs>
              <a:gs pos="59000">
                <a:schemeClr val="accent1">
                  <a:tint val="44500"/>
                  <a:satMod val="160000"/>
                  <a:lumMod val="92000"/>
                  <a:lumOff val="8000"/>
                </a:schemeClr>
              </a:gs>
              <a:gs pos="100000">
                <a:schemeClr val="accent1">
                  <a:tint val="23500"/>
                  <a:satMod val="160000"/>
                </a:schemeClr>
              </a:gs>
            </a:gsLst>
            <a:path path="circle">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sp>
        <p:nvSpPr>
          <p:cNvPr id="13" name="TextBox 12"/>
          <p:cNvSpPr txBox="1"/>
          <p:nvPr/>
        </p:nvSpPr>
        <p:spPr>
          <a:xfrm>
            <a:off x="402825" y="620688"/>
            <a:ext cx="8496944" cy="461665"/>
          </a:xfrm>
          <a:prstGeom prst="rect">
            <a:avLst/>
          </a:prstGeom>
          <a:noFill/>
        </p:spPr>
        <p:txBody>
          <a:bodyPr wrap="square" rtlCol="0">
            <a:spAutoFit/>
          </a:bodyPr>
          <a:lstStyle/>
          <a:p>
            <a:r>
              <a:rPr lang="en-GB" sz="2400" b="1" dirty="0">
                <a:solidFill>
                  <a:srgbClr val="000099"/>
                </a:solidFill>
              </a:rPr>
              <a:t>Influencing learners… building positive learner disposition</a:t>
            </a:r>
          </a:p>
        </p:txBody>
      </p:sp>
      <p:cxnSp>
        <p:nvCxnSpPr>
          <p:cNvPr id="8" name="Straight Connector 7"/>
          <p:cNvCxnSpPr/>
          <p:nvPr/>
        </p:nvCxnSpPr>
        <p:spPr>
          <a:xfrm flipV="1">
            <a:off x="711708" y="1765562"/>
            <a:ext cx="6020532" cy="16468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11708" y="3419654"/>
            <a:ext cx="5876516" cy="202557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737480" y="2357037"/>
            <a:ext cx="6430641" cy="1062619"/>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725430" y="2920272"/>
            <a:ext cx="6654882" cy="499382"/>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725430" y="3419654"/>
            <a:ext cx="6654882" cy="874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11708" y="3419654"/>
            <a:ext cx="6568968" cy="72389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a:hlinkClick r:id="rId2" action="ppaction://hlinksldjump"/>
          </p:cNvPr>
          <p:cNvSpPr txBox="1"/>
          <p:nvPr/>
        </p:nvSpPr>
        <p:spPr>
          <a:xfrm rot="21173156">
            <a:off x="4340489" y="2631795"/>
            <a:ext cx="2868573" cy="375487"/>
          </a:xfrm>
          <a:prstGeom prst="rect">
            <a:avLst/>
          </a:prstGeom>
          <a:noFill/>
        </p:spPr>
        <p:txBody>
          <a:bodyPr wrap="square" rtlCol="0">
            <a:spAutoFit/>
          </a:bodyPr>
          <a:lstStyle/>
          <a:p>
            <a:pPr>
              <a:lnSpc>
                <a:spcPct val="115000"/>
              </a:lnSpc>
              <a:spcAft>
                <a:spcPts val="1000"/>
              </a:spcAft>
            </a:pPr>
            <a:r>
              <a:rPr lang="en-GB" sz="1600" dirty="0">
                <a:solidFill>
                  <a:srgbClr val="000099"/>
                </a:solidFill>
                <a:latin typeface="Arial"/>
                <a:ea typeface="Calibri"/>
                <a:cs typeface="Times New Roman"/>
              </a:rPr>
              <a:t>Listening to learners</a:t>
            </a:r>
            <a:endParaRPr lang="en-GB" sz="1600" dirty="0">
              <a:solidFill>
                <a:srgbClr val="000099"/>
              </a:solidFill>
              <a:ea typeface="Calibri"/>
              <a:cs typeface="Times New Roman"/>
            </a:endParaRPr>
          </a:p>
        </p:txBody>
      </p:sp>
      <p:sp>
        <p:nvSpPr>
          <p:cNvPr id="26" name="TextBox 25">
            <a:hlinkClick r:id="rId3" action="ppaction://hlinksldjump"/>
          </p:cNvPr>
          <p:cNvSpPr txBox="1"/>
          <p:nvPr/>
        </p:nvSpPr>
        <p:spPr>
          <a:xfrm rot="21419096">
            <a:off x="4365407" y="3076460"/>
            <a:ext cx="3017777" cy="375487"/>
          </a:xfrm>
          <a:prstGeom prst="rect">
            <a:avLst/>
          </a:prstGeom>
          <a:noFill/>
        </p:spPr>
        <p:txBody>
          <a:bodyPr wrap="square" rtlCol="0">
            <a:spAutoFit/>
          </a:bodyPr>
          <a:lstStyle/>
          <a:p>
            <a:pPr>
              <a:lnSpc>
                <a:spcPct val="115000"/>
              </a:lnSpc>
              <a:spcAft>
                <a:spcPts val="1000"/>
              </a:spcAft>
            </a:pPr>
            <a:r>
              <a:rPr lang="en-GB" sz="1600" dirty="0">
                <a:solidFill>
                  <a:srgbClr val="000099"/>
                </a:solidFill>
                <a:latin typeface="Arial"/>
                <a:ea typeface="Calibri"/>
                <a:cs typeface="Times New Roman"/>
              </a:rPr>
              <a:t>Learners leading learning</a:t>
            </a:r>
            <a:endParaRPr lang="en-GB" sz="1600" dirty="0">
              <a:solidFill>
                <a:srgbClr val="000099"/>
              </a:solidFill>
              <a:ea typeface="Calibri"/>
              <a:cs typeface="Times New Roman"/>
            </a:endParaRPr>
          </a:p>
        </p:txBody>
      </p:sp>
      <p:sp>
        <p:nvSpPr>
          <p:cNvPr id="28" name="TextBox 27">
            <a:hlinkClick r:id="rId4" action="ppaction://hlinksldjump"/>
          </p:cNvPr>
          <p:cNvSpPr txBox="1"/>
          <p:nvPr/>
        </p:nvSpPr>
        <p:spPr>
          <a:xfrm rot="509016">
            <a:off x="4352232" y="4103360"/>
            <a:ext cx="2929021" cy="338554"/>
          </a:xfrm>
          <a:prstGeom prst="rect">
            <a:avLst/>
          </a:prstGeom>
          <a:noFill/>
        </p:spPr>
        <p:txBody>
          <a:bodyPr wrap="square" rtlCol="0">
            <a:spAutoFit/>
          </a:bodyPr>
          <a:lstStyle/>
          <a:p>
            <a:r>
              <a:rPr lang="en-GB" sz="1600" dirty="0">
                <a:solidFill>
                  <a:srgbClr val="000099"/>
                </a:solidFill>
                <a:latin typeface="Arial"/>
                <a:ea typeface="Calibri"/>
              </a:rPr>
              <a:t>Reflection</a:t>
            </a:r>
            <a:endParaRPr lang="en-GB" sz="1600" dirty="0">
              <a:solidFill>
                <a:srgbClr val="000099"/>
              </a:solidFill>
            </a:endParaRPr>
          </a:p>
        </p:txBody>
      </p:sp>
      <p:sp>
        <p:nvSpPr>
          <p:cNvPr id="29" name="TextBox 28">
            <a:hlinkClick r:id="rId5" action="ppaction://hlinksldjump"/>
          </p:cNvPr>
          <p:cNvSpPr txBox="1"/>
          <p:nvPr/>
        </p:nvSpPr>
        <p:spPr>
          <a:xfrm rot="884771">
            <a:off x="4265378" y="4754842"/>
            <a:ext cx="3905745" cy="338554"/>
          </a:xfrm>
          <a:prstGeom prst="rect">
            <a:avLst/>
          </a:prstGeom>
          <a:noFill/>
        </p:spPr>
        <p:txBody>
          <a:bodyPr wrap="square" rtlCol="0">
            <a:spAutoFit/>
          </a:bodyPr>
          <a:lstStyle/>
          <a:p>
            <a:r>
              <a:rPr lang="en-GB" sz="1600" dirty="0">
                <a:solidFill>
                  <a:srgbClr val="000099"/>
                </a:solidFill>
                <a:latin typeface="Arial" panose="020B0604020202020204" pitchFamily="34" charset="0"/>
                <a:cs typeface="Arial" panose="020B0604020202020204" pitchFamily="34" charset="0"/>
              </a:rPr>
              <a:t>Learning outcomes and well-being</a:t>
            </a:r>
          </a:p>
        </p:txBody>
      </p:sp>
      <p:cxnSp>
        <p:nvCxnSpPr>
          <p:cNvPr id="24" name="Straight Connector 23"/>
          <p:cNvCxnSpPr/>
          <p:nvPr/>
        </p:nvCxnSpPr>
        <p:spPr>
          <a:xfrm>
            <a:off x="711708" y="3419656"/>
            <a:ext cx="6331946" cy="1383805"/>
          </a:xfrm>
          <a:prstGeom prst="line">
            <a:avLst/>
          </a:prstGeom>
        </p:spPr>
        <p:style>
          <a:lnRef idx="1">
            <a:schemeClr val="accent1"/>
          </a:lnRef>
          <a:fillRef idx="0">
            <a:schemeClr val="accent1"/>
          </a:fillRef>
          <a:effectRef idx="0">
            <a:schemeClr val="accent1"/>
          </a:effectRef>
          <a:fontRef idx="minor">
            <a:schemeClr val="tx1"/>
          </a:fontRef>
        </p:style>
      </p:cxnSp>
      <p:sp>
        <p:nvSpPr>
          <p:cNvPr id="36" name="TextBox 35">
            <a:hlinkClick r:id="rId6" action="ppaction://hlinksldjump"/>
          </p:cNvPr>
          <p:cNvSpPr txBox="1"/>
          <p:nvPr/>
        </p:nvSpPr>
        <p:spPr>
          <a:xfrm rot="211187">
            <a:off x="4370618" y="3582792"/>
            <a:ext cx="4324828" cy="375487"/>
          </a:xfrm>
          <a:prstGeom prst="rect">
            <a:avLst/>
          </a:prstGeom>
          <a:noFill/>
        </p:spPr>
        <p:txBody>
          <a:bodyPr wrap="square" rtlCol="0">
            <a:spAutoFit/>
          </a:bodyPr>
          <a:lstStyle/>
          <a:p>
            <a:pPr>
              <a:lnSpc>
                <a:spcPct val="115000"/>
              </a:lnSpc>
              <a:spcAft>
                <a:spcPts val="1000"/>
              </a:spcAft>
            </a:pPr>
            <a:r>
              <a:rPr lang="en-GB" sz="1600" dirty="0">
                <a:solidFill>
                  <a:srgbClr val="000099"/>
                </a:solidFill>
                <a:latin typeface="Arial"/>
                <a:ea typeface="Calibri"/>
                <a:cs typeface="Times New Roman"/>
              </a:rPr>
              <a:t>Sustained effort and resilience in learners</a:t>
            </a:r>
            <a:endParaRPr lang="en-GB" sz="1600" dirty="0">
              <a:solidFill>
                <a:srgbClr val="000099"/>
              </a:solidFill>
              <a:ea typeface="Calibri"/>
              <a:cs typeface="Times New Roman"/>
            </a:endParaRPr>
          </a:p>
        </p:txBody>
      </p:sp>
      <p:sp>
        <p:nvSpPr>
          <p:cNvPr id="23" name="TextBox 22">
            <a:hlinkClick r:id="rId7" action="ppaction://hlinksldjump"/>
          </p:cNvPr>
          <p:cNvSpPr txBox="1"/>
          <p:nvPr/>
        </p:nvSpPr>
        <p:spPr>
          <a:xfrm rot="20776361">
            <a:off x="4245888" y="2178429"/>
            <a:ext cx="2912599" cy="357214"/>
          </a:xfrm>
          <a:prstGeom prst="rect">
            <a:avLst/>
          </a:prstGeom>
          <a:noFill/>
        </p:spPr>
        <p:txBody>
          <a:bodyPr wrap="square" rtlCol="0">
            <a:spAutoFit/>
          </a:bodyPr>
          <a:lstStyle/>
          <a:p>
            <a:pPr>
              <a:lnSpc>
                <a:spcPct val="115000"/>
              </a:lnSpc>
              <a:spcAft>
                <a:spcPts val="1000"/>
              </a:spcAft>
            </a:pPr>
            <a:r>
              <a:rPr lang="en-GB" sz="1600" dirty="0">
                <a:solidFill>
                  <a:srgbClr val="000099"/>
                </a:solidFill>
                <a:latin typeface="Arial"/>
                <a:ea typeface="Calibri"/>
                <a:cs typeface="Times New Roman"/>
              </a:rPr>
              <a:t>Challenge and expectations</a:t>
            </a:r>
            <a:endParaRPr lang="en-GB" sz="1600" dirty="0">
              <a:solidFill>
                <a:srgbClr val="000099"/>
              </a:solidFill>
              <a:ea typeface="Calibri"/>
              <a:cs typeface="Times New Roman"/>
            </a:endParaRPr>
          </a:p>
        </p:txBody>
      </p:sp>
      <p:sp>
        <p:nvSpPr>
          <p:cNvPr id="40" name="Freeform 6">
            <a:hlinkClick r:id="rId8" action="ppaction://hlinksldjump"/>
          </p:cNvPr>
          <p:cNvSpPr>
            <a:spLocks/>
          </p:cNvSpPr>
          <p:nvPr/>
        </p:nvSpPr>
        <p:spPr bwMode="auto">
          <a:xfrm>
            <a:off x="8222636" y="5933694"/>
            <a:ext cx="518407" cy="312586"/>
          </a:xfrm>
          <a:custGeom>
            <a:avLst/>
            <a:gdLst>
              <a:gd name="T0" fmla="*/ 3558 w 7173"/>
              <a:gd name="T1" fmla="*/ 4324 h 4324"/>
              <a:gd name="T2" fmla="*/ 7173 w 7173"/>
              <a:gd name="T3" fmla="*/ 3041 h 4324"/>
              <a:gd name="T4" fmla="*/ 2274 w 7173"/>
              <a:gd name="T5" fmla="*/ 708 h 4324"/>
              <a:gd name="T6" fmla="*/ 0 w 7173"/>
              <a:gd name="T7" fmla="*/ 2887 h 4324"/>
              <a:gd name="T8" fmla="*/ 3558 w 7173"/>
              <a:gd name="T9" fmla="*/ 4324 h 4324"/>
            </a:gdLst>
            <a:ahLst/>
            <a:cxnLst>
              <a:cxn ang="0">
                <a:pos x="T0" y="T1"/>
              </a:cxn>
              <a:cxn ang="0">
                <a:pos x="T2" y="T3"/>
              </a:cxn>
              <a:cxn ang="0">
                <a:pos x="T4" y="T5"/>
              </a:cxn>
              <a:cxn ang="0">
                <a:pos x="T6" y="T7"/>
              </a:cxn>
              <a:cxn ang="0">
                <a:pos x="T8" y="T9"/>
              </a:cxn>
            </a:cxnLst>
            <a:rect l="0" t="0" r="r" b="b"/>
            <a:pathLst>
              <a:path w="7173" h="4324">
                <a:moveTo>
                  <a:pt x="3558" y="4324"/>
                </a:moveTo>
                <a:lnTo>
                  <a:pt x="7173" y="3041"/>
                </a:lnTo>
                <a:cubicBezTo>
                  <a:pt x="6465" y="1044"/>
                  <a:pt x="4271" y="0"/>
                  <a:pt x="2274" y="708"/>
                </a:cubicBezTo>
                <a:cubicBezTo>
                  <a:pt x="1240" y="1076"/>
                  <a:pt x="412" y="1869"/>
                  <a:pt x="0" y="2887"/>
                </a:cubicBezTo>
                <a:lnTo>
                  <a:pt x="3558" y="4324"/>
                </a:lnTo>
                <a:close/>
              </a:path>
            </a:pathLst>
          </a:custGeom>
          <a:solidFill>
            <a:srgbClr val="4F81B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41" name="Freeform 7">
            <a:hlinkClick r:id="rId8" action="ppaction://hlinksldjump"/>
          </p:cNvPr>
          <p:cNvSpPr>
            <a:spLocks/>
          </p:cNvSpPr>
          <p:nvPr/>
        </p:nvSpPr>
        <p:spPr bwMode="auto">
          <a:xfrm>
            <a:off x="8479948" y="6153545"/>
            <a:ext cx="291773" cy="255156"/>
          </a:xfrm>
          <a:custGeom>
            <a:avLst/>
            <a:gdLst>
              <a:gd name="T0" fmla="*/ 0 w 4037"/>
              <a:gd name="T1" fmla="*/ 1283 h 3530"/>
              <a:gd name="T2" fmla="*/ 3110 w 4037"/>
              <a:gd name="T3" fmla="*/ 3530 h 3530"/>
              <a:gd name="T4" fmla="*/ 3616 w 4037"/>
              <a:gd name="T5" fmla="*/ 0 h 3530"/>
              <a:gd name="T6" fmla="*/ 0 w 4037"/>
              <a:gd name="T7" fmla="*/ 1283 h 3530"/>
            </a:gdLst>
            <a:ahLst/>
            <a:cxnLst>
              <a:cxn ang="0">
                <a:pos x="T0" y="T1"/>
              </a:cxn>
              <a:cxn ang="0">
                <a:pos x="T2" y="T3"/>
              </a:cxn>
              <a:cxn ang="0">
                <a:pos x="T4" y="T5"/>
              </a:cxn>
              <a:cxn ang="0">
                <a:pos x="T6" y="T7"/>
              </a:cxn>
            </a:cxnLst>
            <a:rect l="0" t="0" r="r" b="b"/>
            <a:pathLst>
              <a:path w="4037" h="3530">
                <a:moveTo>
                  <a:pt x="0" y="1283"/>
                </a:moveTo>
                <a:lnTo>
                  <a:pt x="3110" y="3530"/>
                </a:lnTo>
                <a:cubicBezTo>
                  <a:pt x="3848" y="2508"/>
                  <a:pt x="4037" y="1189"/>
                  <a:pt x="3616" y="0"/>
                </a:cubicBezTo>
                <a:lnTo>
                  <a:pt x="0" y="1283"/>
                </a:lnTo>
                <a:close/>
              </a:path>
            </a:pathLst>
          </a:custGeom>
          <a:solidFill>
            <a:srgbClr val="C0504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42" name="Freeform 8">
            <a:hlinkClick r:id="rId8" action="ppaction://hlinksldjump"/>
          </p:cNvPr>
          <p:cNvSpPr>
            <a:spLocks/>
          </p:cNvSpPr>
          <p:nvPr/>
        </p:nvSpPr>
        <p:spPr bwMode="auto">
          <a:xfrm>
            <a:off x="8473572" y="6246280"/>
            <a:ext cx="230682" cy="279053"/>
          </a:xfrm>
          <a:custGeom>
            <a:avLst/>
            <a:gdLst>
              <a:gd name="T0" fmla="*/ 82 w 3192"/>
              <a:gd name="T1" fmla="*/ 0 h 3863"/>
              <a:gd name="T2" fmla="*/ 0 w 3192"/>
              <a:gd name="T3" fmla="*/ 3836 h 3863"/>
              <a:gd name="T4" fmla="*/ 3192 w 3192"/>
              <a:gd name="T5" fmla="*/ 2247 h 3863"/>
              <a:gd name="T6" fmla="*/ 82 w 3192"/>
              <a:gd name="T7" fmla="*/ 0 h 3863"/>
            </a:gdLst>
            <a:ahLst/>
            <a:cxnLst>
              <a:cxn ang="0">
                <a:pos x="T0" y="T1"/>
              </a:cxn>
              <a:cxn ang="0">
                <a:pos x="T2" y="T3"/>
              </a:cxn>
              <a:cxn ang="0">
                <a:pos x="T4" y="T5"/>
              </a:cxn>
              <a:cxn ang="0">
                <a:pos x="T6" y="T7"/>
              </a:cxn>
            </a:cxnLst>
            <a:rect l="0" t="0" r="r" b="b"/>
            <a:pathLst>
              <a:path w="3192" h="3863">
                <a:moveTo>
                  <a:pt x="82" y="0"/>
                </a:moveTo>
                <a:lnTo>
                  <a:pt x="0" y="3836"/>
                </a:lnTo>
                <a:cubicBezTo>
                  <a:pt x="1261" y="3863"/>
                  <a:pt x="2454" y="3269"/>
                  <a:pt x="3192" y="2247"/>
                </a:cubicBezTo>
                <a:lnTo>
                  <a:pt x="82" y="0"/>
                </a:lnTo>
                <a:close/>
              </a:path>
            </a:pathLst>
          </a:custGeom>
          <a:solidFill>
            <a:srgbClr val="9BBB59"/>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43" name="Freeform 9">
            <a:hlinkClick r:id="rId8" action="ppaction://hlinksldjump"/>
          </p:cNvPr>
          <p:cNvSpPr>
            <a:spLocks/>
          </p:cNvSpPr>
          <p:nvPr/>
        </p:nvSpPr>
        <p:spPr bwMode="auto">
          <a:xfrm>
            <a:off x="8248496" y="6247086"/>
            <a:ext cx="231452" cy="277126"/>
          </a:xfrm>
          <a:custGeom>
            <a:avLst/>
            <a:gdLst>
              <a:gd name="T0" fmla="*/ 3203 w 3203"/>
              <a:gd name="T1" fmla="*/ 0 h 3836"/>
              <a:gd name="T2" fmla="*/ 0 w 3203"/>
              <a:gd name="T3" fmla="*/ 2111 h 3836"/>
              <a:gd name="T4" fmla="*/ 3121 w 3203"/>
              <a:gd name="T5" fmla="*/ 3836 h 3836"/>
              <a:gd name="T6" fmla="*/ 3203 w 3203"/>
              <a:gd name="T7" fmla="*/ 0 h 3836"/>
            </a:gdLst>
            <a:ahLst/>
            <a:cxnLst>
              <a:cxn ang="0">
                <a:pos x="T0" y="T1"/>
              </a:cxn>
              <a:cxn ang="0">
                <a:pos x="T2" y="T3"/>
              </a:cxn>
              <a:cxn ang="0">
                <a:pos x="T4" y="T5"/>
              </a:cxn>
              <a:cxn ang="0">
                <a:pos x="T6" y="T7"/>
              </a:cxn>
            </a:cxnLst>
            <a:rect l="0" t="0" r="r" b="b"/>
            <a:pathLst>
              <a:path w="3203" h="3836">
                <a:moveTo>
                  <a:pt x="3203" y="0"/>
                </a:moveTo>
                <a:lnTo>
                  <a:pt x="0" y="2111"/>
                </a:lnTo>
                <a:cubicBezTo>
                  <a:pt x="694" y="3164"/>
                  <a:pt x="1860" y="3808"/>
                  <a:pt x="3121" y="3836"/>
                </a:cubicBezTo>
                <a:lnTo>
                  <a:pt x="3203" y="0"/>
                </a:lnTo>
                <a:close/>
              </a:path>
            </a:pathLst>
          </a:custGeom>
          <a:solidFill>
            <a:srgbClr val="8064A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44" name="Freeform 10">
            <a:hlinkClick r:id="rId8" action="ppaction://hlinksldjump"/>
          </p:cNvPr>
          <p:cNvSpPr>
            <a:spLocks/>
          </p:cNvSpPr>
          <p:nvPr/>
        </p:nvSpPr>
        <p:spPr bwMode="auto">
          <a:xfrm>
            <a:off x="8188754" y="6141920"/>
            <a:ext cx="291194" cy="256505"/>
          </a:xfrm>
          <a:custGeom>
            <a:avLst/>
            <a:gdLst>
              <a:gd name="T0" fmla="*/ 4030 w 4030"/>
              <a:gd name="T1" fmla="*/ 1438 h 3549"/>
              <a:gd name="T2" fmla="*/ 472 w 4030"/>
              <a:gd name="T3" fmla="*/ 0 h 3549"/>
              <a:gd name="T4" fmla="*/ 826 w 4030"/>
              <a:gd name="T5" fmla="*/ 3549 h 3549"/>
              <a:gd name="T6" fmla="*/ 4030 w 4030"/>
              <a:gd name="T7" fmla="*/ 1438 h 3549"/>
            </a:gdLst>
            <a:ahLst/>
            <a:cxnLst>
              <a:cxn ang="0">
                <a:pos x="T0" y="T1"/>
              </a:cxn>
              <a:cxn ang="0">
                <a:pos x="T2" y="T3"/>
              </a:cxn>
              <a:cxn ang="0">
                <a:pos x="T4" y="T5"/>
              </a:cxn>
              <a:cxn ang="0">
                <a:pos x="T6" y="T7"/>
              </a:cxn>
            </a:cxnLst>
            <a:rect l="0" t="0" r="r" b="b"/>
            <a:pathLst>
              <a:path w="4030" h="3549">
                <a:moveTo>
                  <a:pt x="4030" y="1438"/>
                </a:moveTo>
                <a:lnTo>
                  <a:pt x="472" y="0"/>
                </a:lnTo>
                <a:cubicBezTo>
                  <a:pt x="0" y="1169"/>
                  <a:pt x="132" y="2496"/>
                  <a:pt x="826" y="3549"/>
                </a:cubicBezTo>
                <a:lnTo>
                  <a:pt x="4030" y="1438"/>
                </a:lnTo>
                <a:close/>
              </a:path>
            </a:pathLst>
          </a:custGeom>
          <a:solidFill>
            <a:srgbClr val="4BACC6"/>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48" name="Freeform 6">
            <a:hlinkClick r:id="rId9" action="ppaction://hlinksldjump"/>
          </p:cNvPr>
          <p:cNvSpPr>
            <a:spLocks/>
          </p:cNvSpPr>
          <p:nvPr/>
        </p:nvSpPr>
        <p:spPr bwMode="auto">
          <a:xfrm>
            <a:off x="7380312" y="6017328"/>
            <a:ext cx="704664" cy="456940"/>
          </a:xfrm>
          <a:custGeom>
            <a:avLst/>
            <a:gdLst>
              <a:gd name="T0" fmla="*/ 3558 w 7173"/>
              <a:gd name="T1" fmla="*/ 4324 h 4324"/>
              <a:gd name="T2" fmla="*/ 7173 w 7173"/>
              <a:gd name="T3" fmla="*/ 3041 h 4324"/>
              <a:gd name="T4" fmla="*/ 2274 w 7173"/>
              <a:gd name="T5" fmla="*/ 708 h 4324"/>
              <a:gd name="T6" fmla="*/ 0 w 7173"/>
              <a:gd name="T7" fmla="*/ 2887 h 4324"/>
              <a:gd name="T8" fmla="*/ 3558 w 7173"/>
              <a:gd name="T9" fmla="*/ 4324 h 4324"/>
            </a:gdLst>
            <a:ahLst/>
            <a:cxnLst>
              <a:cxn ang="0">
                <a:pos x="T0" y="T1"/>
              </a:cxn>
              <a:cxn ang="0">
                <a:pos x="T2" y="T3"/>
              </a:cxn>
              <a:cxn ang="0">
                <a:pos x="T4" y="T5"/>
              </a:cxn>
              <a:cxn ang="0">
                <a:pos x="T6" y="T7"/>
              </a:cxn>
              <a:cxn ang="0">
                <a:pos x="T8" y="T9"/>
              </a:cxn>
            </a:cxnLst>
            <a:rect l="0" t="0" r="r" b="b"/>
            <a:pathLst>
              <a:path w="7173" h="4324">
                <a:moveTo>
                  <a:pt x="3558" y="4324"/>
                </a:moveTo>
                <a:lnTo>
                  <a:pt x="7173" y="3041"/>
                </a:lnTo>
                <a:cubicBezTo>
                  <a:pt x="6465" y="1044"/>
                  <a:pt x="4271" y="0"/>
                  <a:pt x="2274" y="708"/>
                </a:cubicBezTo>
                <a:cubicBezTo>
                  <a:pt x="1240" y="1076"/>
                  <a:pt x="412" y="1869"/>
                  <a:pt x="0" y="2887"/>
                </a:cubicBezTo>
                <a:lnTo>
                  <a:pt x="3558" y="4324"/>
                </a:lnTo>
                <a:close/>
              </a:path>
            </a:pathLst>
          </a:custGeom>
          <a:solidFill>
            <a:srgbClr val="4F81B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cxnSp>
        <p:nvCxnSpPr>
          <p:cNvPr id="49" name="Straight Connector 48"/>
          <p:cNvCxnSpPr>
            <a:stCxn id="48" idx="0"/>
          </p:cNvCxnSpPr>
          <p:nvPr/>
        </p:nvCxnSpPr>
        <p:spPr>
          <a:xfrm flipV="1">
            <a:off x="7729844" y="6103086"/>
            <a:ext cx="171143" cy="371182"/>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48" idx="0"/>
          </p:cNvCxnSpPr>
          <p:nvPr/>
        </p:nvCxnSpPr>
        <p:spPr>
          <a:xfrm flipH="1" flipV="1">
            <a:off x="7557955" y="6118678"/>
            <a:ext cx="171889" cy="35559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51" name="Isosceles Triangle 50">
            <a:hlinkClick r:id="rId9" action="ppaction://hlinksldjump"/>
          </p:cNvPr>
          <p:cNvSpPr/>
          <p:nvPr/>
        </p:nvSpPr>
        <p:spPr>
          <a:xfrm rot="7768195">
            <a:off x="7466942" y="6153710"/>
            <a:ext cx="269836" cy="351793"/>
          </a:xfrm>
          <a:prstGeom prst="triangle">
            <a:avLst>
              <a:gd name="adj" fmla="val 5997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2" name="Isosceles Triangle 51">
            <a:hlinkClick r:id="rId9" action="ppaction://hlinksldjump"/>
          </p:cNvPr>
          <p:cNvSpPr/>
          <p:nvPr/>
        </p:nvSpPr>
        <p:spPr>
          <a:xfrm rot="10800000">
            <a:off x="7557955" y="6113643"/>
            <a:ext cx="335236" cy="350720"/>
          </a:xfrm>
          <a:prstGeom prst="triangle">
            <a:avLst>
              <a:gd name="adj" fmla="val 48475"/>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7" name="Isosceles Triangle 46">
            <a:hlinkClick r:id="rId9" action="ppaction://hlinksldjump"/>
          </p:cNvPr>
          <p:cNvSpPr/>
          <p:nvPr/>
        </p:nvSpPr>
        <p:spPr>
          <a:xfrm rot="13839083">
            <a:off x="7714715" y="6162511"/>
            <a:ext cx="278893" cy="349772"/>
          </a:xfrm>
          <a:prstGeom prst="triangle">
            <a:avLst>
              <a:gd name="adj" fmla="val 4037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Arc 1"/>
          <p:cNvSpPr/>
          <p:nvPr/>
        </p:nvSpPr>
        <p:spPr>
          <a:xfrm rot="3174905">
            <a:off x="1013112" y="2929200"/>
            <a:ext cx="1025850" cy="929544"/>
          </a:xfrm>
          <a:prstGeom prst="arc">
            <a:avLst>
              <a:gd name="adj1" fmla="val 16200000"/>
              <a:gd name="adj2" fmla="val 21584617"/>
            </a:avLst>
          </a:prstGeom>
          <a:ln w="190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3" name="Slide Number Placeholder 2"/>
          <p:cNvSpPr>
            <a:spLocks noGrp="1"/>
          </p:cNvSpPr>
          <p:nvPr>
            <p:ph type="sldNum" sz="quarter" idx="12"/>
          </p:nvPr>
        </p:nvSpPr>
        <p:spPr>
          <a:xfrm>
            <a:off x="6834187" y="6380354"/>
            <a:ext cx="2133600" cy="365125"/>
          </a:xfrm>
        </p:spPr>
        <p:txBody>
          <a:bodyPr/>
          <a:lstStyle/>
          <a:p>
            <a:fld id="{C4009609-DC48-4DDF-96FA-41A39884BE33}" type="slidenum">
              <a:rPr lang="en-GB" b="1" smtClean="0">
                <a:solidFill>
                  <a:prstClr val="black">
                    <a:tint val="75000"/>
                  </a:prstClr>
                </a:solidFill>
              </a:rPr>
              <a:pPr/>
              <a:t>14</a:t>
            </a:fld>
            <a:endParaRPr lang="en-GB" b="1" dirty="0">
              <a:solidFill>
                <a:prstClr val="black">
                  <a:tint val="75000"/>
                </a:prstClr>
              </a:solidFill>
            </a:endParaRPr>
          </a:p>
        </p:txBody>
      </p:sp>
      <p:sp>
        <p:nvSpPr>
          <p:cNvPr id="45" name="Rounded Rectangle 44">
            <a:hlinkClick r:id="rId10" action="ppaction://hlinksldjump"/>
          </p:cNvPr>
          <p:cNvSpPr/>
          <p:nvPr/>
        </p:nvSpPr>
        <p:spPr>
          <a:xfrm>
            <a:off x="6112309" y="6079623"/>
            <a:ext cx="951830" cy="3810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Formal</a:t>
            </a:r>
          </a:p>
          <a:p>
            <a:pPr algn="ctr"/>
            <a:r>
              <a:rPr lang="en-GB" sz="1200" dirty="0"/>
              <a:t>leadership</a:t>
            </a:r>
          </a:p>
        </p:txBody>
      </p:sp>
      <p:grpSp>
        <p:nvGrpSpPr>
          <p:cNvPr id="46" name="Group 45"/>
          <p:cNvGrpSpPr/>
          <p:nvPr/>
        </p:nvGrpSpPr>
        <p:grpSpPr>
          <a:xfrm>
            <a:off x="845976" y="1986727"/>
            <a:ext cx="3419989" cy="668769"/>
            <a:chOff x="1907704" y="1986727"/>
            <a:chExt cx="1894987" cy="668769"/>
          </a:xfrm>
        </p:grpSpPr>
        <p:sp>
          <p:nvSpPr>
            <p:cNvPr id="53" name="TextBox 52"/>
            <p:cNvSpPr txBox="1"/>
            <p:nvPr/>
          </p:nvSpPr>
          <p:spPr>
            <a:xfrm>
              <a:off x="1907704" y="2378497"/>
              <a:ext cx="796203" cy="276999"/>
            </a:xfrm>
            <a:prstGeom prst="rect">
              <a:avLst/>
            </a:prstGeom>
            <a:noFill/>
          </p:spPr>
          <p:txBody>
            <a:bodyPr wrap="square" rtlCol="0">
              <a:spAutoFit/>
            </a:bodyPr>
            <a:lstStyle/>
            <a:p>
              <a:r>
                <a:rPr lang="en-GB" sz="1200" b="1" dirty="0">
                  <a:solidFill>
                    <a:srgbClr val="000099"/>
                  </a:solidFill>
                </a:rPr>
                <a:t>QTS/Induction</a:t>
              </a:r>
            </a:p>
          </p:txBody>
        </p:sp>
        <p:sp>
          <p:nvSpPr>
            <p:cNvPr id="54" name="TextBox 53"/>
            <p:cNvSpPr txBox="1"/>
            <p:nvPr/>
          </p:nvSpPr>
          <p:spPr>
            <a:xfrm>
              <a:off x="3018934" y="1986727"/>
              <a:ext cx="783757" cy="461665"/>
            </a:xfrm>
            <a:prstGeom prst="rect">
              <a:avLst/>
            </a:prstGeom>
            <a:noFill/>
          </p:spPr>
          <p:txBody>
            <a:bodyPr wrap="square" rtlCol="0">
              <a:spAutoFit/>
            </a:bodyPr>
            <a:lstStyle/>
            <a:p>
              <a:r>
                <a:rPr lang="en-GB" sz="1200" b="1" dirty="0">
                  <a:solidFill>
                    <a:srgbClr val="000099"/>
                  </a:solidFill>
                </a:rPr>
                <a:t>Sustained highly effective practice</a:t>
              </a:r>
            </a:p>
          </p:txBody>
        </p:sp>
      </p:grpSp>
      <p:sp>
        <p:nvSpPr>
          <p:cNvPr id="55" name="TextBox 54"/>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Teaching</a:t>
            </a:r>
          </a:p>
        </p:txBody>
      </p:sp>
    </p:spTree>
    <p:extLst>
      <p:ext uri="{BB962C8B-B14F-4D97-AF65-F5344CB8AC3E}">
        <p14:creationId xmlns:p14="http://schemas.microsoft.com/office/powerpoint/2010/main" val="12491445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7" name="Pie 6"/>
          <p:cNvSpPr/>
          <p:nvPr/>
        </p:nvSpPr>
        <p:spPr>
          <a:xfrm rot="13195740">
            <a:off x="-3023127" y="-15291"/>
            <a:ext cx="7469671" cy="6869891"/>
          </a:xfrm>
          <a:prstGeom prst="pie">
            <a:avLst>
              <a:gd name="adj1" fmla="val 7838001"/>
              <a:gd name="adj2" fmla="val 9133267"/>
            </a:avLst>
          </a:prstGeom>
          <a:gradFill flip="none" rotWithShape="1">
            <a:gsLst>
              <a:gs pos="32000">
                <a:schemeClr val="accent5">
                  <a:lumMod val="100000"/>
                </a:schemeClr>
              </a:gs>
              <a:gs pos="49000">
                <a:srgbClr val="21D6E0"/>
              </a:gs>
            </a:gsLst>
            <a:path path="circle">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sp>
        <p:nvSpPr>
          <p:cNvPr id="13" name="TextBox 12"/>
          <p:cNvSpPr txBox="1"/>
          <p:nvPr/>
        </p:nvSpPr>
        <p:spPr>
          <a:xfrm>
            <a:off x="315312" y="745540"/>
            <a:ext cx="4680520" cy="523220"/>
          </a:xfrm>
          <a:prstGeom prst="rect">
            <a:avLst/>
          </a:prstGeom>
          <a:noFill/>
        </p:spPr>
        <p:txBody>
          <a:bodyPr wrap="square" rtlCol="0">
            <a:spAutoFit/>
          </a:bodyPr>
          <a:lstStyle/>
          <a:p>
            <a:r>
              <a:rPr lang="en-GB" sz="2800" b="1" dirty="0">
                <a:solidFill>
                  <a:srgbClr val="000099"/>
                </a:solidFill>
              </a:rPr>
              <a:t>Collaboration</a:t>
            </a:r>
          </a:p>
        </p:txBody>
      </p:sp>
      <p:cxnSp>
        <p:nvCxnSpPr>
          <p:cNvPr id="12" name="Straight Connector 11"/>
          <p:cNvCxnSpPr/>
          <p:nvPr/>
        </p:nvCxnSpPr>
        <p:spPr>
          <a:xfrm flipV="1">
            <a:off x="737480" y="2357037"/>
            <a:ext cx="6430641" cy="1062619"/>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725430" y="2920272"/>
            <a:ext cx="6654882" cy="499382"/>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725430" y="3419654"/>
            <a:ext cx="6654882" cy="874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11708" y="3419654"/>
            <a:ext cx="6568968" cy="723898"/>
          </a:xfrm>
          <a:prstGeom prst="line">
            <a:avLst/>
          </a:prstGeom>
        </p:spPr>
        <p:style>
          <a:lnRef idx="1">
            <a:schemeClr val="accent1"/>
          </a:lnRef>
          <a:fillRef idx="0">
            <a:schemeClr val="accent1"/>
          </a:fillRef>
          <a:effectRef idx="0">
            <a:schemeClr val="accent1"/>
          </a:effectRef>
          <a:fontRef idx="minor">
            <a:schemeClr val="tx1"/>
          </a:fontRef>
        </p:style>
      </p:cxnSp>
      <p:sp>
        <p:nvSpPr>
          <p:cNvPr id="26" name="TextBox 25">
            <a:hlinkClick r:id="rId3" action="ppaction://hlinksldjump"/>
          </p:cNvPr>
          <p:cNvSpPr txBox="1"/>
          <p:nvPr/>
        </p:nvSpPr>
        <p:spPr>
          <a:xfrm rot="21419096">
            <a:off x="4470213" y="3071483"/>
            <a:ext cx="3344049" cy="357214"/>
          </a:xfrm>
          <a:prstGeom prst="rect">
            <a:avLst/>
          </a:prstGeom>
          <a:noFill/>
        </p:spPr>
        <p:txBody>
          <a:bodyPr wrap="square" rtlCol="0">
            <a:spAutoFit/>
          </a:bodyPr>
          <a:lstStyle/>
          <a:p>
            <a:pPr>
              <a:lnSpc>
                <a:spcPct val="115000"/>
              </a:lnSpc>
              <a:spcAft>
                <a:spcPts val="1000"/>
              </a:spcAft>
            </a:pPr>
            <a:r>
              <a:rPr lang="en-GB" sz="1600" dirty="0">
                <a:solidFill>
                  <a:srgbClr val="000099"/>
                </a:solidFill>
                <a:latin typeface="Arial"/>
                <a:ea typeface="Calibri"/>
                <a:cs typeface="Times New Roman"/>
              </a:rPr>
              <a:t>Working with in-school colleagues</a:t>
            </a:r>
            <a:endParaRPr lang="en-GB" sz="1600" dirty="0">
              <a:solidFill>
                <a:srgbClr val="000099"/>
              </a:solidFill>
              <a:ea typeface="Calibri"/>
              <a:cs typeface="Times New Roman"/>
            </a:endParaRPr>
          </a:p>
        </p:txBody>
      </p:sp>
      <p:grpSp>
        <p:nvGrpSpPr>
          <p:cNvPr id="2" name="Group 1"/>
          <p:cNvGrpSpPr/>
          <p:nvPr/>
        </p:nvGrpSpPr>
        <p:grpSpPr>
          <a:xfrm rot="16035324">
            <a:off x="537588" y="4493668"/>
            <a:ext cx="1595296" cy="1591011"/>
            <a:chOff x="581131" y="4820623"/>
            <a:chExt cx="2192659" cy="2186770"/>
          </a:xfrm>
        </p:grpSpPr>
        <p:sp>
          <p:nvSpPr>
            <p:cNvPr id="32" name="Pie 31">
              <a:hlinkClick r:id="rId4" action="ppaction://hlinksldjump"/>
            </p:cNvPr>
            <p:cNvSpPr/>
            <p:nvPr/>
          </p:nvSpPr>
          <p:spPr>
            <a:xfrm rot="4351073">
              <a:off x="581131" y="4820623"/>
              <a:ext cx="2185043" cy="2185043"/>
            </a:xfrm>
            <a:prstGeom prst="pie">
              <a:avLst>
                <a:gd name="adj1" fmla="val 14023263"/>
                <a:gd name="adj2" fmla="val 1188211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sp>
          <p:nvSpPr>
            <p:cNvPr id="33" name="Pie 32"/>
            <p:cNvSpPr/>
            <p:nvPr/>
          </p:nvSpPr>
          <p:spPr>
            <a:xfrm rot="4351073">
              <a:off x="588746" y="4820623"/>
              <a:ext cx="2185043" cy="2185043"/>
            </a:xfrm>
            <a:prstGeom prst="pie">
              <a:avLst>
                <a:gd name="adj1" fmla="val 11910026"/>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sp>
          <p:nvSpPr>
            <p:cNvPr id="34" name="Pie 33">
              <a:hlinkClick r:id="rId4" action="ppaction://hlinksldjump"/>
            </p:cNvPr>
            <p:cNvSpPr/>
            <p:nvPr/>
          </p:nvSpPr>
          <p:spPr>
            <a:xfrm rot="4351073">
              <a:off x="581329" y="4822350"/>
              <a:ext cx="2185043" cy="2185043"/>
            </a:xfrm>
            <a:prstGeom prst="pie">
              <a:avLst>
                <a:gd name="adj1" fmla="val 11956703"/>
                <a:gd name="adj2" fmla="val 14185533"/>
              </a:avLst>
            </a:prstGeom>
            <a:solidFill>
              <a:srgbClr val="45A8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sp>
          <p:nvSpPr>
            <p:cNvPr id="35" name="Pie 34"/>
            <p:cNvSpPr/>
            <p:nvPr/>
          </p:nvSpPr>
          <p:spPr>
            <a:xfrm rot="4351073">
              <a:off x="588747" y="4820623"/>
              <a:ext cx="2185043" cy="2185043"/>
            </a:xfrm>
            <a:prstGeom prst="pie">
              <a:avLst>
                <a:gd name="adj1" fmla="val 14260476"/>
                <a:gd name="adj2" fmla="val 1429002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grpSp>
      <p:sp>
        <p:nvSpPr>
          <p:cNvPr id="36" name="TextBox 35">
            <a:hlinkClick r:id="rId5" action="ppaction://hlinksldjump"/>
          </p:cNvPr>
          <p:cNvSpPr txBox="1"/>
          <p:nvPr/>
        </p:nvSpPr>
        <p:spPr>
          <a:xfrm rot="237139">
            <a:off x="4468437" y="3544792"/>
            <a:ext cx="3304151" cy="375487"/>
          </a:xfrm>
          <a:prstGeom prst="rect">
            <a:avLst/>
          </a:prstGeom>
          <a:noFill/>
        </p:spPr>
        <p:txBody>
          <a:bodyPr wrap="square" rtlCol="0">
            <a:spAutoFit/>
          </a:bodyPr>
          <a:lstStyle/>
          <a:p>
            <a:pPr>
              <a:lnSpc>
                <a:spcPct val="115000"/>
              </a:lnSpc>
              <a:spcAft>
                <a:spcPts val="1000"/>
              </a:spcAft>
            </a:pPr>
            <a:r>
              <a:rPr lang="en-GB" sz="1600" dirty="0">
                <a:solidFill>
                  <a:srgbClr val="0070C0"/>
                </a:solidFill>
                <a:latin typeface="Arial"/>
                <a:ea typeface="Calibri"/>
                <a:cs typeface="Times New Roman"/>
              </a:rPr>
              <a:t> </a:t>
            </a:r>
            <a:r>
              <a:rPr lang="en-GB" sz="1600" dirty="0">
                <a:solidFill>
                  <a:srgbClr val="000099"/>
                </a:solidFill>
                <a:latin typeface="Arial"/>
                <a:ea typeface="Calibri"/>
                <a:cs typeface="Times New Roman"/>
              </a:rPr>
              <a:t>Supporting and developing others</a:t>
            </a:r>
            <a:endParaRPr lang="en-GB" sz="1600" dirty="0">
              <a:solidFill>
                <a:srgbClr val="000099"/>
              </a:solidFill>
              <a:ea typeface="Calibri"/>
              <a:cs typeface="Times New Roman"/>
            </a:endParaRPr>
          </a:p>
        </p:txBody>
      </p:sp>
      <p:cxnSp>
        <p:nvCxnSpPr>
          <p:cNvPr id="5" name="Straight Connector 4"/>
          <p:cNvCxnSpPr/>
          <p:nvPr/>
        </p:nvCxnSpPr>
        <p:spPr>
          <a:xfrm>
            <a:off x="737480" y="3419654"/>
            <a:ext cx="6482660" cy="1383806"/>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a:hlinkClick r:id="rId6" action="ppaction://hlinksldjump"/>
          </p:cNvPr>
          <p:cNvSpPr txBox="1"/>
          <p:nvPr/>
        </p:nvSpPr>
        <p:spPr>
          <a:xfrm rot="567885">
            <a:off x="4471381" y="4043918"/>
            <a:ext cx="2425467" cy="338554"/>
          </a:xfrm>
          <a:prstGeom prst="rect">
            <a:avLst/>
          </a:prstGeom>
          <a:noFill/>
        </p:spPr>
        <p:txBody>
          <a:bodyPr wrap="square" rtlCol="0">
            <a:spAutoFit/>
          </a:bodyPr>
          <a:lstStyle/>
          <a:p>
            <a:r>
              <a:rPr lang="en-GB" sz="1600" dirty="0">
                <a:solidFill>
                  <a:srgbClr val="000099"/>
                </a:solidFill>
                <a:latin typeface="Arial" panose="020B0604020202020204" pitchFamily="34" charset="0"/>
                <a:cs typeface="Arial" panose="020B0604020202020204" pitchFamily="34" charset="0"/>
              </a:rPr>
              <a:t>Enabling improvement</a:t>
            </a:r>
          </a:p>
        </p:txBody>
      </p:sp>
      <p:sp>
        <p:nvSpPr>
          <p:cNvPr id="23" name="Freeform 6">
            <a:hlinkClick r:id="rId7" action="ppaction://hlinksldjump"/>
          </p:cNvPr>
          <p:cNvSpPr>
            <a:spLocks/>
          </p:cNvSpPr>
          <p:nvPr/>
        </p:nvSpPr>
        <p:spPr bwMode="auto">
          <a:xfrm>
            <a:off x="8222636" y="5933694"/>
            <a:ext cx="518407" cy="312586"/>
          </a:xfrm>
          <a:custGeom>
            <a:avLst/>
            <a:gdLst>
              <a:gd name="T0" fmla="*/ 3558 w 7173"/>
              <a:gd name="T1" fmla="*/ 4324 h 4324"/>
              <a:gd name="T2" fmla="*/ 7173 w 7173"/>
              <a:gd name="T3" fmla="*/ 3041 h 4324"/>
              <a:gd name="T4" fmla="*/ 2274 w 7173"/>
              <a:gd name="T5" fmla="*/ 708 h 4324"/>
              <a:gd name="T6" fmla="*/ 0 w 7173"/>
              <a:gd name="T7" fmla="*/ 2887 h 4324"/>
              <a:gd name="T8" fmla="*/ 3558 w 7173"/>
              <a:gd name="T9" fmla="*/ 4324 h 4324"/>
            </a:gdLst>
            <a:ahLst/>
            <a:cxnLst>
              <a:cxn ang="0">
                <a:pos x="T0" y="T1"/>
              </a:cxn>
              <a:cxn ang="0">
                <a:pos x="T2" y="T3"/>
              </a:cxn>
              <a:cxn ang="0">
                <a:pos x="T4" y="T5"/>
              </a:cxn>
              <a:cxn ang="0">
                <a:pos x="T6" y="T7"/>
              </a:cxn>
              <a:cxn ang="0">
                <a:pos x="T8" y="T9"/>
              </a:cxn>
            </a:cxnLst>
            <a:rect l="0" t="0" r="r" b="b"/>
            <a:pathLst>
              <a:path w="7173" h="4324">
                <a:moveTo>
                  <a:pt x="3558" y="4324"/>
                </a:moveTo>
                <a:lnTo>
                  <a:pt x="7173" y="3041"/>
                </a:lnTo>
                <a:cubicBezTo>
                  <a:pt x="6465" y="1044"/>
                  <a:pt x="4271" y="0"/>
                  <a:pt x="2274" y="708"/>
                </a:cubicBezTo>
                <a:cubicBezTo>
                  <a:pt x="1240" y="1076"/>
                  <a:pt x="412" y="1869"/>
                  <a:pt x="0" y="2887"/>
                </a:cubicBezTo>
                <a:lnTo>
                  <a:pt x="3558" y="4324"/>
                </a:lnTo>
                <a:close/>
              </a:path>
            </a:pathLst>
          </a:custGeom>
          <a:solidFill>
            <a:srgbClr val="4F81B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24" name="Freeform 7">
            <a:hlinkClick r:id="rId7" action="ppaction://hlinksldjump"/>
          </p:cNvPr>
          <p:cNvSpPr>
            <a:spLocks/>
          </p:cNvSpPr>
          <p:nvPr/>
        </p:nvSpPr>
        <p:spPr bwMode="auto">
          <a:xfrm>
            <a:off x="8479948" y="6153545"/>
            <a:ext cx="291773" cy="255156"/>
          </a:xfrm>
          <a:custGeom>
            <a:avLst/>
            <a:gdLst>
              <a:gd name="T0" fmla="*/ 0 w 4037"/>
              <a:gd name="T1" fmla="*/ 1283 h 3530"/>
              <a:gd name="T2" fmla="*/ 3110 w 4037"/>
              <a:gd name="T3" fmla="*/ 3530 h 3530"/>
              <a:gd name="T4" fmla="*/ 3616 w 4037"/>
              <a:gd name="T5" fmla="*/ 0 h 3530"/>
              <a:gd name="T6" fmla="*/ 0 w 4037"/>
              <a:gd name="T7" fmla="*/ 1283 h 3530"/>
            </a:gdLst>
            <a:ahLst/>
            <a:cxnLst>
              <a:cxn ang="0">
                <a:pos x="T0" y="T1"/>
              </a:cxn>
              <a:cxn ang="0">
                <a:pos x="T2" y="T3"/>
              </a:cxn>
              <a:cxn ang="0">
                <a:pos x="T4" y="T5"/>
              </a:cxn>
              <a:cxn ang="0">
                <a:pos x="T6" y="T7"/>
              </a:cxn>
            </a:cxnLst>
            <a:rect l="0" t="0" r="r" b="b"/>
            <a:pathLst>
              <a:path w="4037" h="3530">
                <a:moveTo>
                  <a:pt x="0" y="1283"/>
                </a:moveTo>
                <a:lnTo>
                  <a:pt x="3110" y="3530"/>
                </a:lnTo>
                <a:cubicBezTo>
                  <a:pt x="3848" y="2508"/>
                  <a:pt x="4037" y="1189"/>
                  <a:pt x="3616" y="0"/>
                </a:cubicBezTo>
                <a:lnTo>
                  <a:pt x="0" y="1283"/>
                </a:lnTo>
                <a:close/>
              </a:path>
            </a:pathLst>
          </a:custGeom>
          <a:solidFill>
            <a:srgbClr val="C0504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28" name="Freeform 8">
            <a:hlinkClick r:id="rId7" action="ppaction://hlinksldjump"/>
          </p:cNvPr>
          <p:cNvSpPr>
            <a:spLocks/>
          </p:cNvSpPr>
          <p:nvPr/>
        </p:nvSpPr>
        <p:spPr bwMode="auto">
          <a:xfrm>
            <a:off x="8473572" y="6246280"/>
            <a:ext cx="230682" cy="279053"/>
          </a:xfrm>
          <a:custGeom>
            <a:avLst/>
            <a:gdLst>
              <a:gd name="T0" fmla="*/ 82 w 3192"/>
              <a:gd name="T1" fmla="*/ 0 h 3863"/>
              <a:gd name="T2" fmla="*/ 0 w 3192"/>
              <a:gd name="T3" fmla="*/ 3836 h 3863"/>
              <a:gd name="T4" fmla="*/ 3192 w 3192"/>
              <a:gd name="T5" fmla="*/ 2247 h 3863"/>
              <a:gd name="T6" fmla="*/ 82 w 3192"/>
              <a:gd name="T7" fmla="*/ 0 h 3863"/>
            </a:gdLst>
            <a:ahLst/>
            <a:cxnLst>
              <a:cxn ang="0">
                <a:pos x="T0" y="T1"/>
              </a:cxn>
              <a:cxn ang="0">
                <a:pos x="T2" y="T3"/>
              </a:cxn>
              <a:cxn ang="0">
                <a:pos x="T4" y="T5"/>
              </a:cxn>
              <a:cxn ang="0">
                <a:pos x="T6" y="T7"/>
              </a:cxn>
            </a:cxnLst>
            <a:rect l="0" t="0" r="r" b="b"/>
            <a:pathLst>
              <a:path w="3192" h="3863">
                <a:moveTo>
                  <a:pt x="82" y="0"/>
                </a:moveTo>
                <a:lnTo>
                  <a:pt x="0" y="3836"/>
                </a:lnTo>
                <a:cubicBezTo>
                  <a:pt x="1261" y="3863"/>
                  <a:pt x="2454" y="3269"/>
                  <a:pt x="3192" y="2247"/>
                </a:cubicBezTo>
                <a:lnTo>
                  <a:pt x="82" y="0"/>
                </a:lnTo>
                <a:close/>
              </a:path>
            </a:pathLst>
          </a:custGeom>
          <a:solidFill>
            <a:srgbClr val="9BBB59"/>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30" name="Freeform 9">
            <a:hlinkClick r:id="rId7" action="ppaction://hlinksldjump"/>
          </p:cNvPr>
          <p:cNvSpPr>
            <a:spLocks/>
          </p:cNvSpPr>
          <p:nvPr/>
        </p:nvSpPr>
        <p:spPr bwMode="auto">
          <a:xfrm>
            <a:off x="8248496" y="6247086"/>
            <a:ext cx="231452" cy="277126"/>
          </a:xfrm>
          <a:custGeom>
            <a:avLst/>
            <a:gdLst>
              <a:gd name="T0" fmla="*/ 3203 w 3203"/>
              <a:gd name="T1" fmla="*/ 0 h 3836"/>
              <a:gd name="T2" fmla="*/ 0 w 3203"/>
              <a:gd name="T3" fmla="*/ 2111 h 3836"/>
              <a:gd name="T4" fmla="*/ 3121 w 3203"/>
              <a:gd name="T5" fmla="*/ 3836 h 3836"/>
              <a:gd name="T6" fmla="*/ 3203 w 3203"/>
              <a:gd name="T7" fmla="*/ 0 h 3836"/>
            </a:gdLst>
            <a:ahLst/>
            <a:cxnLst>
              <a:cxn ang="0">
                <a:pos x="T0" y="T1"/>
              </a:cxn>
              <a:cxn ang="0">
                <a:pos x="T2" y="T3"/>
              </a:cxn>
              <a:cxn ang="0">
                <a:pos x="T4" y="T5"/>
              </a:cxn>
              <a:cxn ang="0">
                <a:pos x="T6" y="T7"/>
              </a:cxn>
            </a:cxnLst>
            <a:rect l="0" t="0" r="r" b="b"/>
            <a:pathLst>
              <a:path w="3203" h="3836">
                <a:moveTo>
                  <a:pt x="3203" y="0"/>
                </a:moveTo>
                <a:lnTo>
                  <a:pt x="0" y="2111"/>
                </a:lnTo>
                <a:cubicBezTo>
                  <a:pt x="694" y="3164"/>
                  <a:pt x="1860" y="3808"/>
                  <a:pt x="3121" y="3836"/>
                </a:cubicBezTo>
                <a:lnTo>
                  <a:pt x="3203" y="0"/>
                </a:lnTo>
                <a:close/>
              </a:path>
            </a:pathLst>
          </a:custGeom>
          <a:solidFill>
            <a:srgbClr val="8064A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31" name="Freeform 10">
            <a:hlinkClick r:id="rId7" action="ppaction://hlinksldjump"/>
          </p:cNvPr>
          <p:cNvSpPr>
            <a:spLocks/>
          </p:cNvSpPr>
          <p:nvPr/>
        </p:nvSpPr>
        <p:spPr bwMode="auto">
          <a:xfrm>
            <a:off x="8188754" y="6141920"/>
            <a:ext cx="291194" cy="256505"/>
          </a:xfrm>
          <a:custGeom>
            <a:avLst/>
            <a:gdLst>
              <a:gd name="T0" fmla="*/ 4030 w 4030"/>
              <a:gd name="T1" fmla="*/ 1438 h 3549"/>
              <a:gd name="T2" fmla="*/ 472 w 4030"/>
              <a:gd name="T3" fmla="*/ 0 h 3549"/>
              <a:gd name="T4" fmla="*/ 826 w 4030"/>
              <a:gd name="T5" fmla="*/ 3549 h 3549"/>
              <a:gd name="T6" fmla="*/ 4030 w 4030"/>
              <a:gd name="T7" fmla="*/ 1438 h 3549"/>
            </a:gdLst>
            <a:ahLst/>
            <a:cxnLst>
              <a:cxn ang="0">
                <a:pos x="T0" y="T1"/>
              </a:cxn>
              <a:cxn ang="0">
                <a:pos x="T2" y="T3"/>
              </a:cxn>
              <a:cxn ang="0">
                <a:pos x="T4" y="T5"/>
              </a:cxn>
              <a:cxn ang="0">
                <a:pos x="T6" y="T7"/>
              </a:cxn>
            </a:cxnLst>
            <a:rect l="0" t="0" r="r" b="b"/>
            <a:pathLst>
              <a:path w="4030" h="3549">
                <a:moveTo>
                  <a:pt x="4030" y="1438"/>
                </a:moveTo>
                <a:lnTo>
                  <a:pt x="472" y="0"/>
                </a:lnTo>
                <a:cubicBezTo>
                  <a:pt x="0" y="1169"/>
                  <a:pt x="132" y="2496"/>
                  <a:pt x="826" y="3549"/>
                </a:cubicBezTo>
                <a:lnTo>
                  <a:pt x="4030" y="1438"/>
                </a:lnTo>
                <a:close/>
              </a:path>
            </a:pathLst>
          </a:custGeom>
          <a:solidFill>
            <a:srgbClr val="4BACC6"/>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37" name="TextBox 36">
            <a:hlinkClick r:id="rId8" action="ppaction://hlinksldjump"/>
          </p:cNvPr>
          <p:cNvSpPr txBox="1"/>
          <p:nvPr/>
        </p:nvSpPr>
        <p:spPr>
          <a:xfrm rot="21136160">
            <a:off x="4414768" y="2580329"/>
            <a:ext cx="3344049" cy="357214"/>
          </a:xfrm>
          <a:prstGeom prst="rect">
            <a:avLst/>
          </a:prstGeom>
          <a:noFill/>
        </p:spPr>
        <p:txBody>
          <a:bodyPr wrap="square" rtlCol="0">
            <a:spAutoFit/>
          </a:bodyPr>
          <a:lstStyle/>
          <a:p>
            <a:pPr>
              <a:lnSpc>
                <a:spcPct val="115000"/>
              </a:lnSpc>
              <a:spcAft>
                <a:spcPts val="1000"/>
              </a:spcAft>
            </a:pPr>
            <a:r>
              <a:rPr lang="en-GB" sz="1600" dirty="0">
                <a:solidFill>
                  <a:srgbClr val="000099"/>
                </a:solidFill>
                <a:latin typeface="Arial"/>
                <a:ea typeface="Calibri"/>
                <a:cs typeface="Times New Roman"/>
              </a:rPr>
              <a:t>Seeking advice and support</a:t>
            </a:r>
            <a:endParaRPr lang="en-GB" sz="1600" dirty="0">
              <a:solidFill>
                <a:srgbClr val="000099"/>
              </a:solidFill>
              <a:ea typeface="Calibri"/>
              <a:cs typeface="Times New Roman"/>
            </a:endParaRPr>
          </a:p>
        </p:txBody>
      </p:sp>
      <p:sp>
        <p:nvSpPr>
          <p:cNvPr id="25" name="Arc 24"/>
          <p:cNvSpPr/>
          <p:nvPr/>
        </p:nvSpPr>
        <p:spPr>
          <a:xfrm rot="3174905">
            <a:off x="1323831" y="3121886"/>
            <a:ext cx="663688" cy="591935"/>
          </a:xfrm>
          <a:prstGeom prst="arc">
            <a:avLst>
              <a:gd name="adj1" fmla="val 16200000"/>
              <a:gd name="adj2" fmla="val 21584617"/>
            </a:avLst>
          </a:prstGeom>
          <a:ln w="190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3" name="Slide Number Placeholder 2"/>
          <p:cNvSpPr>
            <a:spLocks noGrp="1"/>
          </p:cNvSpPr>
          <p:nvPr>
            <p:ph type="sldNum" sz="quarter" idx="12"/>
          </p:nvPr>
        </p:nvSpPr>
        <p:spPr>
          <a:xfrm>
            <a:off x="6866459" y="6366712"/>
            <a:ext cx="2133600" cy="365125"/>
          </a:xfrm>
        </p:spPr>
        <p:txBody>
          <a:bodyPr/>
          <a:lstStyle/>
          <a:p>
            <a:fld id="{C4009609-DC48-4DDF-96FA-41A39884BE33}" type="slidenum">
              <a:rPr lang="en-GB" b="1" smtClean="0">
                <a:solidFill>
                  <a:prstClr val="black">
                    <a:tint val="75000"/>
                  </a:prstClr>
                </a:solidFill>
              </a:rPr>
              <a:pPr/>
              <a:t>15</a:t>
            </a:fld>
            <a:endParaRPr lang="en-GB" b="1" dirty="0">
              <a:solidFill>
                <a:prstClr val="black">
                  <a:tint val="75000"/>
                </a:prstClr>
              </a:solidFill>
            </a:endParaRPr>
          </a:p>
        </p:txBody>
      </p:sp>
      <p:grpSp>
        <p:nvGrpSpPr>
          <p:cNvPr id="42" name="Group 41"/>
          <p:cNvGrpSpPr/>
          <p:nvPr/>
        </p:nvGrpSpPr>
        <p:grpSpPr>
          <a:xfrm>
            <a:off x="845976" y="1986727"/>
            <a:ext cx="3419989" cy="668769"/>
            <a:chOff x="1907704" y="1986727"/>
            <a:chExt cx="1894987" cy="668769"/>
          </a:xfrm>
        </p:grpSpPr>
        <p:sp>
          <p:nvSpPr>
            <p:cNvPr id="43" name="TextBox 42"/>
            <p:cNvSpPr txBox="1"/>
            <p:nvPr/>
          </p:nvSpPr>
          <p:spPr>
            <a:xfrm>
              <a:off x="1907704" y="2378497"/>
              <a:ext cx="796203" cy="276999"/>
            </a:xfrm>
            <a:prstGeom prst="rect">
              <a:avLst/>
            </a:prstGeom>
            <a:noFill/>
          </p:spPr>
          <p:txBody>
            <a:bodyPr wrap="square" rtlCol="0">
              <a:spAutoFit/>
            </a:bodyPr>
            <a:lstStyle/>
            <a:p>
              <a:r>
                <a:rPr lang="en-GB" sz="1200" b="1" dirty="0">
                  <a:solidFill>
                    <a:srgbClr val="000099"/>
                  </a:solidFill>
                </a:rPr>
                <a:t>QTS/Induction</a:t>
              </a:r>
            </a:p>
          </p:txBody>
        </p:sp>
        <p:sp>
          <p:nvSpPr>
            <p:cNvPr id="44" name="TextBox 43"/>
            <p:cNvSpPr txBox="1"/>
            <p:nvPr/>
          </p:nvSpPr>
          <p:spPr>
            <a:xfrm>
              <a:off x="3018934" y="1986727"/>
              <a:ext cx="783757" cy="461665"/>
            </a:xfrm>
            <a:prstGeom prst="rect">
              <a:avLst/>
            </a:prstGeom>
            <a:noFill/>
          </p:spPr>
          <p:txBody>
            <a:bodyPr wrap="square" rtlCol="0">
              <a:spAutoFit/>
            </a:bodyPr>
            <a:lstStyle/>
            <a:p>
              <a:r>
                <a:rPr lang="en-GB" sz="1200" b="1" dirty="0">
                  <a:solidFill>
                    <a:srgbClr val="000099"/>
                  </a:solidFill>
                </a:rPr>
                <a:t>Sustained highly effective practice</a:t>
              </a:r>
            </a:p>
          </p:txBody>
        </p:sp>
      </p:grpSp>
      <p:sp>
        <p:nvSpPr>
          <p:cNvPr id="45" name="TextBox 44"/>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Teaching</a:t>
            </a:r>
          </a:p>
        </p:txBody>
      </p:sp>
      <p:sp>
        <p:nvSpPr>
          <p:cNvPr id="46" name="Rounded Rectangle 45">
            <a:hlinkClick r:id="rId9" action="ppaction://hlinksldjump"/>
          </p:cNvPr>
          <p:cNvSpPr/>
          <p:nvPr/>
        </p:nvSpPr>
        <p:spPr>
          <a:xfrm>
            <a:off x="6981429" y="6079623"/>
            <a:ext cx="951830" cy="3810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Formal</a:t>
            </a:r>
          </a:p>
          <a:p>
            <a:pPr algn="ctr"/>
            <a:r>
              <a:rPr lang="en-GB" sz="1200" dirty="0"/>
              <a:t>leadership</a:t>
            </a:r>
          </a:p>
        </p:txBody>
      </p:sp>
    </p:spTree>
    <p:extLst>
      <p:ext uri="{BB962C8B-B14F-4D97-AF65-F5344CB8AC3E}">
        <p14:creationId xmlns:p14="http://schemas.microsoft.com/office/powerpoint/2010/main" val="3336205251"/>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7" name="Pie 6"/>
          <p:cNvSpPr/>
          <p:nvPr/>
        </p:nvSpPr>
        <p:spPr>
          <a:xfrm rot="13195740">
            <a:off x="-3023127" y="-15291"/>
            <a:ext cx="7469671" cy="6869891"/>
          </a:xfrm>
          <a:prstGeom prst="pie">
            <a:avLst>
              <a:gd name="adj1" fmla="val 7835427"/>
              <a:gd name="adj2" fmla="val 9135536"/>
            </a:avLst>
          </a:prstGeom>
          <a:gradFill flip="none" rotWithShape="1">
            <a:gsLst>
              <a:gs pos="33000">
                <a:srgbClr val="DDEBCF"/>
              </a:gs>
              <a:gs pos="50000">
                <a:srgbClr val="9CB86E"/>
              </a:gs>
              <a:gs pos="100000">
                <a:srgbClr val="156B13"/>
              </a:gs>
            </a:gsLst>
            <a:path path="circle">
              <a:fillToRect t="100000" r="100000"/>
            </a:path>
            <a:tileRect l="-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sp>
        <p:nvSpPr>
          <p:cNvPr id="13" name="TextBox 12"/>
          <p:cNvSpPr txBox="1"/>
          <p:nvPr/>
        </p:nvSpPr>
        <p:spPr>
          <a:xfrm>
            <a:off x="334179" y="745540"/>
            <a:ext cx="4680520" cy="523220"/>
          </a:xfrm>
          <a:prstGeom prst="rect">
            <a:avLst/>
          </a:prstGeom>
          <a:noFill/>
        </p:spPr>
        <p:txBody>
          <a:bodyPr wrap="square" rtlCol="0">
            <a:spAutoFit/>
          </a:bodyPr>
          <a:lstStyle/>
          <a:p>
            <a:r>
              <a:rPr lang="en-GB" sz="2800" b="1" dirty="0">
                <a:solidFill>
                  <a:srgbClr val="000099"/>
                </a:solidFill>
              </a:rPr>
              <a:t>Professional learning</a:t>
            </a:r>
          </a:p>
        </p:txBody>
      </p:sp>
      <p:cxnSp>
        <p:nvCxnSpPr>
          <p:cNvPr id="12" name="Straight Connector 11"/>
          <p:cNvCxnSpPr/>
          <p:nvPr/>
        </p:nvCxnSpPr>
        <p:spPr>
          <a:xfrm flipV="1">
            <a:off x="737480" y="2357037"/>
            <a:ext cx="6430641" cy="106261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725430" y="2974659"/>
            <a:ext cx="6654882" cy="444996"/>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725430" y="3419654"/>
            <a:ext cx="6654882" cy="153362"/>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rot="20878423">
            <a:off x="4215982" y="2165624"/>
            <a:ext cx="2823385" cy="357214"/>
          </a:xfrm>
          <a:prstGeom prst="rect">
            <a:avLst/>
          </a:prstGeom>
          <a:noFill/>
        </p:spPr>
        <p:txBody>
          <a:bodyPr wrap="square" rtlCol="0">
            <a:spAutoFit/>
          </a:bodyPr>
          <a:lstStyle/>
          <a:p>
            <a:pPr>
              <a:lnSpc>
                <a:spcPct val="115000"/>
              </a:lnSpc>
              <a:spcAft>
                <a:spcPts val="1000"/>
              </a:spcAft>
            </a:pPr>
            <a:r>
              <a:rPr lang="en-GB" sz="1600" dirty="0">
                <a:solidFill>
                  <a:srgbClr val="9BBB59">
                    <a:lumMod val="75000"/>
                  </a:srgbClr>
                </a:solidFill>
                <a:latin typeface="Arial"/>
                <a:ea typeface="Calibri"/>
                <a:cs typeface="Times New Roman"/>
              </a:rPr>
              <a:t>  </a:t>
            </a:r>
            <a:endParaRPr lang="en-GB" sz="1600" dirty="0">
              <a:solidFill>
                <a:srgbClr val="9BBB59">
                  <a:lumMod val="75000"/>
                </a:srgbClr>
              </a:solidFill>
              <a:ea typeface="Calibri"/>
              <a:cs typeface="Times New Roman"/>
            </a:endParaRPr>
          </a:p>
        </p:txBody>
      </p:sp>
      <p:sp>
        <p:nvSpPr>
          <p:cNvPr id="25" name="TextBox 24">
            <a:hlinkClick r:id="rId2" action="ppaction://hlinksldjump"/>
          </p:cNvPr>
          <p:cNvSpPr txBox="1"/>
          <p:nvPr/>
        </p:nvSpPr>
        <p:spPr>
          <a:xfrm rot="21173156">
            <a:off x="4381760" y="2577910"/>
            <a:ext cx="3795920" cy="357214"/>
          </a:xfrm>
          <a:prstGeom prst="rect">
            <a:avLst/>
          </a:prstGeom>
          <a:noFill/>
        </p:spPr>
        <p:txBody>
          <a:bodyPr wrap="square" rtlCol="0">
            <a:spAutoFit/>
          </a:bodyPr>
          <a:lstStyle/>
          <a:p>
            <a:pPr>
              <a:lnSpc>
                <a:spcPct val="115000"/>
              </a:lnSpc>
              <a:spcAft>
                <a:spcPts val="1000"/>
              </a:spcAft>
            </a:pPr>
            <a:r>
              <a:rPr lang="en-GB" sz="1600" dirty="0">
                <a:solidFill>
                  <a:srgbClr val="000099"/>
                </a:solidFill>
                <a:latin typeface="Arial"/>
                <a:ea typeface="Calibri"/>
                <a:cs typeface="Times New Roman"/>
              </a:rPr>
              <a:t>Wider reading and research findings</a:t>
            </a:r>
            <a:endParaRPr lang="en-GB" sz="1600" dirty="0">
              <a:solidFill>
                <a:srgbClr val="000099"/>
              </a:solidFill>
              <a:ea typeface="Calibri"/>
              <a:cs typeface="Times New Roman"/>
            </a:endParaRPr>
          </a:p>
        </p:txBody>
      </p:sp>
      <p:sp>
        <p:nvSpPr>
          <p:cNvPr id="26" name="TextBox 25">
            <a:hlinkClick r:id="rId3" action="ppaction://hlinksldjump"/>
          </p:cNvPr>
          <p:cNvSpPr txBox="1"/>
          <p:nvPr/>
        </p:nvSpPr>
        <p:spPr>
          <a:xfrm rot="21448284">
            <a:off x="4489736" y="3088387"/>
            <a:ext cx="4130229" cy="357214"/>
          </a:xfrm>
          <a:prstGeom prst="rect">
            <a:avLst/>
          </a:prstGeom>
          <a:noFill/>
        </p:spPr>
        <p:txBody>
          <a:bodyPr wrap="square" rtlCol="0">
            <a:spAutoFit/>
          </a:bodyPr>
          <a:lstStyle/>
          <a:p>
            <a:pPr>
              <a:lnSpc>
                <a:spcPct val="115000"/>
              </a:lnSpc>
              <a:spcAft>
                <a:spcPts val="1000"/>
              </a:spcAft>
            </a:pPr>
            <a:r>
              <a:rPr lang="en-GB" sz="1600" dirty="0">
                <a:solidFill>
                  <a:srgbClr val="000099"/>
                </a:solidFill>
                <a:latin typeface="Arial"/>
                <a:ea typeface="Calibri"/>
                <a:cs typeface="Times New Roman"/>
              </a:rPr>
              <a:t>Professional networks and communities</a:t>
            </a:r>
            <a:endParaRPr lang="en-GB" sz="1600" dirty="0">
              <a:solidFill>
                <a:srgbClr val="000099"/>
              </a:solidFill>
              <a:ea typeface="Calibri"/>
              <a:cs typeface="Times New Roman"/>
            </a:endParaRPr>
          </a:p>
        </p:txBody>
      </p:sp>
      <p:cxnSp>
        <p:nvCxnSpPr>
          <p:cNvPr id="24" name="Straight Connector 23"/>
          <p:cNvCxnSpPr/>
          <p:nvPr/>
        </p:nvCxnSpPr>
        <p:spPr>
          <a:xfrm>
            <a:off x="711708" y="3419656"/>
            <a:ext cx="6331946" cy="1383805"/>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36" name="TextBox 35">
            <a:hlinkClick r:id="rId4" action="ppaction://hlinksldjump"/>
          </p:cNvPr>
          <p:cNvSpPr txBox="1"/>
          <p:nvPr/>
        </p:nvSpPr>
        <p:spPr>
          <a:xfrm rot="212584">
            <a:off x="4491346" y="3669478"/>
            <a:ext cx="4313417" cy="357214"/>
          </a:xfrm>
          <a:prstGeom prst="rect">
            <a:avLst/>
          </a:prstGeom>
          <a:noFill/>
        </p:spPr>
        <p:txBody>
          <a:bodyPr wrap="square" rtlCol="0">
            <a:spAutoFit/>
          </a:bodyPr>
          <a:lstStyle/>
          <a:p>
            <a:pPr>
              <a:lnSpc>
                <a:spcPct val="115000"/>
              </a:lnSpc>
              <a:spcAft>
                <a:spcPts val="1000"/>
              </a:spcAft>
            </a:pPr>
            <a:r>
              <a:rPr lang="en-GB" sz="1600" dirty="0">
                <a:solidFill>
                  <a:srgbClr val="000099"/>
                </a:solidFill>
                <a:latin typeface="Arial"/>
                <a:ea typeface="Calibri"/>
                <a:cs typeface="Times New Roman"/>
              </a:rPr>
              <a:t>Continuing professional learning</a:t>
            </a:r>
            <a:endParaRPr lang="en-GB" sz="1600" dirty="0">
              <a:solidFill>
                <a:srgbClr val="000099"/>
              </a:solidFill>
              <a:ea typeface="Calibri"/>
              <a:cs typeface="Times New Roman"/>
            </a:endParaRPr>
          </a:p>
        </p:txBody>
      </p:sp>
      <p:grpSp>
        <p:nvGrpSpPr>
          <p:cNvPr id="23" name="Group 22"/>
          <p:cNvGrpSpPr/>
          <p:nvPr/>
        </p:nvGrpSpPr>
        <p:grpSpPr>
          <a:xfrm rot="7227070">
            <a:off x="480893" y="4499514"/>
            <a:ext cx="1595296" cy="1591011"/>
            <a:chOff x="581131" y="4820623"/>
            <a:chExt cx="2192659" cy="2186770"/>
          </a:xfrm>
        </p:grpSpPr>
        <p:sp>
          <p:nvSpPr>
            <p:cNvPr id="30" name="Pie 29"/>
            <p:cNvSpPr/>
            <p:nvPr/>
          </p:nvSpPr>
          <p:spPr>
            <a:xfrm rot="4351073">
              <a:off x="581131" y="4820623"/>
              <a:ext cx="2185043" cy="2185043"/>
            </a:xfrm>
            <a:prstGeom prst="pie">
              <a:avLst>
                <a:gd name="adj1" fmla="val 14023263"/>
                <a:gd name="adj2" fmla="val 1188211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sp>
          <p:nvSpPr>
            <p:cNvPr id="31" name="Pie 30"/>
            <p:cNvSpPr/>
            <p:nvPr/>
          </p:nvSpPr>
          <p:spPr>
            <a:xfrm rot="4351073">
              <a:off x="588746" y="4820623"/>
              <a:ext cx="2185043" cy="2185043"/>
            </a:xfrm>
            <a:prstGeom prst="pie">
              <a:avLst>
                <a:gd name="adj1" fmla="val 11910026"/>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sp>
          <p:nvSpPr>
            <p:cNvPr id="37" name="Pie 36"/>
            <p:cNvSpPr/>
            <p:nvPr/>
          </p:nvSpPr>
          <p:spPr>
            <a:xfrm rot="4351073">
              <a:off x="581329" y="4822350"/>
              <a:ext cx="2185043" cy="2185043"/>
            </a:xfrm>
            <a:prstGeom prst="pie">
              <a:avLst>
                <a:gd name="adj1" fmla="val 11956703"/>
                <a:gd name="adj2" fmla="val 14185533"/>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sp>
          <p:nvSpPr>
            <p:cNvPr id="38" name="Pie 37"/>
            <p:cNvSpPr/>
            <p:nvPr/>
          </p:nvSpPr>
          <p:spPr>
            <a:xfrm rot="4351073">
              <a:off x="588747" y="4820623"/>
              <a:ext cx="2185043" cy="2185043"/>
            </a:xfrm>
            <a:prstGeom prst="pie">
              <a:avLst>
                <a:gd name="adj1" fmla="val 14260476"/>
                <a:gd name="adj2" fmla="val 1429002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grpSp>
      <p:sp>
        <p:nvSpPr>
          <p:cNvPr id="40" name="Freeform 6">
            <a:hlinkClick r:id="rId5" action="ppaction://hlinksldjump"/>
          </p:cNvPr>
          <p:cNvSpPr>
            <a:spLocks/>
          </p:cNvSpPr>
          <p:nvPr/>
        </p:nvSpPr>
        <p:spPr bwMode="auto">
          <a:xfrm>
            <a:off x="8222636" y="5933694"/>
            <a:ext cx="518407" cy="312586"/>
          </a:xfrm>
          <a:custGeom>
            <a:avLst/>
            <a:gdLst>
              <a:gd name="T0" fmla="*/ 3558 w 7173"/>
              <a:gd name="T1" fmla="*/ 4324 h 4324"/>
              <a:gd name="T2" fmla="*/ 7173 w 7173"/>
              <a:gd name="T3" fmla="*/ 3041 h 4324"/>
              <a:gd name="T4" fmla="*/ 2274 w 7173"/>
              <a:gd name="T5" fmla="*/ 708 h 4324"/>
              <a:gd name="T6" fmla="*/ 0 w 7173"/>
              <a:gd name="T7" fmla="*/ 2887 h 4324"/>
              <a:gd name="T8" fmla="*/ 3558 w 7173"/>
              <a:gd name="T9" fmla="*/ 4324 h 4324"/>
            </a:gdLst>
            <a:ahLst/>
            <a:cxnLst>
              <a:cxn ang="0">
                <a:pos x="T0" y="T1"/>
              </a:cxn>
              <a:cxn ang="0">
                <a:pos x="T2" y="T3"/>
              </a:cxn>
              <a:cxn ang="0">
                <a:pos x="T4" y="T5"/>
              </a:cxn>
              <a:cxn ang="0">
                <a:pos x="T6" y="T7"/>
              </a:cxn>
              <a:cxn ang="0">
                <a:pos x="T8" y="T9"/>
              </a:cxn>
            </a:cxnLst>
            <a:rect l="0" t="0" r="r" b="b"/>
            <a:pathLst>
              <a:path w="7173" h="4324">
                <a:moveTo>
                  <a:pt x="3558" y="4324"/>
                </a:moveTo>
                <a:lnTo>
                  <a:pt x="7173" y="3041"/>
                </a:lnTo>
                <a:cubicBezTo>
                  <a:pt x="6465" y="1044"/>
                  <a:pt x="4271" y="0"/>
                  <a:pt x="2274" y="708"/>
                </a:cubicBezTo>
                <a:cubicBezTo>
                  <a:pt x="1240" y="1076"/>
                  <a:pt x="412" y="1869"/>
                  <a:pt x="0" y="2887"/>
                </a:cubicBezTo>
                <a:lnTo>
                  <a:pt x="3558" y="4324"/>
                </a:lnTo>
                <a:close/>
              </a:path>
            </a:pathLst>
          </a:custGeom>
          <a:solidFill>
            <a:srgbClr val="4F81B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41" name="Freeform 7">
            <a:hlinkClick r:id="rId5" action="ppaction://hlinksldjump"/>
          </p:cNvPr>
          <p:cNvSpPr>
            <a:spLocks/>
          </p:cNvSpPr>
          <p:nvPr/>
        </p:nvSpPr>
        <p:spPr bwMode="auto">
          <a:xfrm>
            <a:off x="8479948" y="6153545"/>
            <a:ext cx="291773" cy="255156"/>
          </a:xfrm>
          <a:custGeom>
            <a:avLst/>
            <a:gdLst>
              <a:gd name="T0" fmla="*/ 0 w 4037"/>
              <a:gd name="T1" fmla="*/ 1283 h 3530"/>
              <a:gd name="T2" fmla="*/ 3110 w 4037"/>
              <a:gd name="T3" fmla="*/ 3530 h 3530"/>
              <a:gd name="T4" fmla="*/ 3616 w 4037"/>
              <a:gd name="T5" fmla="*/ 0 h 3530"/>
              <a:gd name="T6" fmla="*/ 0 w 4037"/>
              <a:gd name="T7" fmla="*/ 1283 h 3530"/>
            </a:gdLst>
            <a:ahLst/>
            <a:cxnLst>
              <a:cxn ang="0">
                <a:pos x="T0" y="T1"/>
              </a:cxn>
              <a:cxn ang="0">
                <a:pos x="T2" y="T3"/>
              </a:cxn>
              <a:cxn ang="0">
                <a:pos x="T4" y="T5"/>
              </a:cxn>
              <a:cxn ang="0">
                <a:pos x="T6" y="T7"/>
              </a:cxn>
            </a:cxnLst>
            <a:rect l="0" t="0" r="r" b="b"/>
            <a:pathLst>
              <a:path w="4037" h="3530">
                <a:moveTo>
                  <a:pt x="0" y="1283"/>
                </a:moveTo>
                <a:lnTo>
                  <a:pt x="3110" y="3530"/>
                </a:lnTo>
                <a:cubicBezTo>
                  <a:pt x="3848" y="2508"/>
                  <a:pt x="4037" y="1189"/>
                  <a:pt x="3616" y="0"/>
                </a:cubicBezTo>
                <a:lnTo>
                  <a:pt x="0" y="1283"/>
                </a:lnTo>
                <a:close/>
              </a:path>
            </a:pathLst>
          </a:custGeom>
          <a:solidFill>
            <a:srgbClr val="C0504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42" name="Freeform 8">
            <a:hlinkClick r:id="rId5" action="ppaction://hlinksldjump"/>
          </p:cNvPr>
          <p:cNvSpPr>
            <a:spLocks/>
          </p:cNvSpPr>
          <p:nvPr/>
        </p:nvSpPr>
        <p:spPr bwMode="auto">
          <a:xfrm>
            <a:off x="8473572" y="6246280"/>
            <a:ext cx="230682" cy="279053"/>
          </a:xfrm>
          <a:custGeom>
            <a:avLst/>
            <a:gdLst>
              <a:gd name="T0" fmla="*/ 82 w 3192"/>
              <a:gd name="T1" fmla="*/ 0 h 3863"/>
              <a:gd name="T2" fmla="*/ 0 w 3192"/>
              <a:gd name="T3" fmla="*/ 3836 h 3863"/>
              <a:gd name="T4" fmla="*/ 3192 w 3192"/>
              <a:gd name="T5" fmla="*/ 2247 h 3863"/>
              <a:gd name="T6" fmla="*/ 82 w 3192"/>
              <a:gd name="T7" fmla="*/ 0 h 3863"/>
            </a:gdLst>
            <a:ahLst/>
            <a:cxnLst>
              <a:cxn ang="0">
                <a:pos x="T0" y="T1"/>
              </a:cxn>
              <a:cxn ang="0">
                <a:pos x="T2" y="T3"/>
              </a:cxn>
              <a:cxn ang="0">
                <a:pos x="T4" y="T5"/>
              </a:cxn>
              <a:cxn ang="0">
                <a:pos x="T6" y="T7"/>
              </a:cxn>
            </a:cxnLst>
            <a:rect l="0" t="0" r="r" b="b"/>
            <a:pathLst>
              <a:path w="3192" h="3863">
                <a:moveTo>
                  <a:pt x="82" y="0"/>
                </a:moveTo>
                <a:lnTo>
                  <a:pt x="0" y="3836"/>
                </a:lnTo>
                <a:cubicBezTo>
                  <a:pt x="1261" y="3863"/>
                  <a:pt x="2454" y="3269"/>
                  <a:pt x="3192" y="2247"/>
                </a:cubicBezTo>
                <a:lnTo>
                  <a:pt x="82" y="0"/>
                </a:lnTo>
                <a:close/>
              </a:path>
            </a:pathLst>
          </a:custGeom>
          <a:solidFill>
            <a:srgbClr val="9BBB59"/>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43" name="Freeform 9">
            <a:hlinkClick r:id="rId5" action="ppaction://hlinksldjump"/>
          </p:cNvPr>
          <p:cNvSpPr>
            <a:spLocks/>
          </p:cNvSpPr>
          <p:nvPr/>
        </p:nvSpPr>
        <p:spPr bwMode="auto">
          <a:xfrm>
            <a:off x="8248496" y="6247086"/>
            <a:ext cx="231452" cy="277126"/>
          </a:xfrm>
          <a:custGeom>
            <a:avLst/>
            <a:gdLst>
              <a:gd name="T0" fmla="*/ 3203 w 3203"/>
              <a:gd name="T1" fmla="*/ 0 h 3836"/>
              <a:gd name="T2" fmla="*/ 0 w 3203"/>
              <a:gd name="T3" fmla="*/ 2111 h 3836"/>
              <a:gd name="T4" fmla="*/ 3121 w 3203"/>
              <a:gd name="T5" fmla="*/ 3836 h 3836"/>
              <a:gd name="T6" fmla="*/ 3203 w 3203"/>
              <a:gd name="T7" fmla="*/ 0 h 3836"/>
            </a:gdLst>
            <a:ahLst/>
            <a:cxnLst>
              <a:cxn ang="0">
                <a:pos x="T0" y="T1"/>
              </a:cxn>
              <a:cxn ang="0">
                <a:pos x="T2" y="T3"/>
              </a:cxn>
              <a:cxn ang="0">
                <a:pos x="T4" y="T5"/>
              </a:cxn>
              <a:cxn ang="0">
                <a:pos x="T6" y="T7"/>
              </a:cxn>
            </a:cxnLst>
            <a:rect l="0" t="0" r="r" b="b"/>
            <a:pathLst>
              <a:path w="3203" h="3836">
                <a:moveTo>
                  <a:pt x="3203" y="0"/>
                </a:moveTo>
                <a:lnTo>
                  <a:pt x="0" y="2111"/>
                </a:lnTo>
                <a:cubicBezTo>
                  <a:pt x="694" y="3164"/>
                  <a:pt x="1860" y="3808"/>
                  <a:pt x="3121" y="3836"/>
                </a:cubicBezTo>
                <a:lnTo>
                  <a:pt x="3203" y="0"/>
                </a:lnTo>
                <a:close/>
              </a:path>
            </a:pathLst>
          </a:custGeom>
          <a:solidFill>
            <a:srgbClr val="8064A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44" name="Freeform 10">
            <a:hlinkClick r:id="rId5" action="ppaction://hlinksldjump"/>
          </p:cNvPr>
          <p:cNvSpPr>
            <a:spLocks/>
          </p:cNvSpPr>
          <p:nvPr/>
        </p:nvSpPr>
        <p:spPr bwMode="auto">
          <a:xfrm>
            <a:off x="8188754" y="6141920"/>
            <a:ext cx="291194" cy="256505"/>
          </a:xfrm>
          <a:custGeom>
            <a:avLst/>
            <a:gdLst>
              <a:gd name="T0" fmla="*/ 4030 w 4030"/>
              <a:gd name="T1" fmla="*/ 1438 h 3549"/>
              <a:gd name="T2" fmla="*/ 472 w 4030"/>
              <a:gd name="T3" fmla="*/ 0 h 3549"/>
              <a:gd name="T4" fmla="*/ 826 w 4030"/>
              <a:gd name="T5" fmla="*/ 3549 h 3549"/>
              <a:gd name="T6" fmla="*/ 4030 w 4030"/>
              <a:gd name="T7" fmla="*/ 1438 h 3549"/>
            </a:gdLst>
            <a:ahLst/>
            <a:cxnLst>
              <a:cxn ang="0">
                <a:pos x="T0" y="T1"/>
              </a:cxn>
              <a:cxn ang="0">
                <a:pos x="T2" y="T3"/>
              </a:cxn>
              <a:cxn ang="0">
                <a:pos x="T4" y="T5"/>
              </a:cxn>
              <a:cxn ang="0">
                <a:pos x="T6" y="T7"/>
              </a:cxn>
            </a:cxnLst>
            <a:rect l="0" t="0" r="r" b="b"/>
            <a:pathLst>
              <a:path w="4030" h="3549">
                <a:moveTo>
                  <a:pt x="4030" y="1438"/>
                </a:moveTo>
                <a:lnTo>
                  <a:pt x="472" y="0"/>
                </a:lnTo>
                <a:cubicBezTo>
                  <a:pt x="0" y="1169"/>
                  <a:pt x="132" y="2496"/>
                  <a:pt x="826" y="3549"/>
                </a:cubicBezTo>
                <a:lnTo>
                  <a:pt x="4030" y="1438"/>
                </a:lnTo>
                <a:close/>
              </a:path>
            </a:pathLst>
          </a:custGeom>
          <a:solidFill>
            <a:srgbClr val="4BACC6"/>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29" name="Arc 28"/>
          <p:cNvSpPr/>
          <p:nvPr/>
        </p:nvSpPr>
        <p:spPr>
          <a:xfrm rot="3174905">
            <a:off x="1323831" y="3121886"/>
            <a:ext cx="663688" cy="591935"/>
          </a:xfrm>
          <a:prstGeom prst="arc">
            <a:avLst>
              <a:gd name="adj1" fmla="val 16200000"/>
              <a:gd name="adj2" fmla="val 21584617"/>
            </a:avLst>
          </a:prstGeom>
          <a:ln w="190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2" name="Slide Number Placeholder 1"/>
          <p:cNvSpPr>
            <a:spLocks noGrp="1"/>
          </p:cNvSpPr>
          <p:nvPr>
            <p:ph type="sldNum" sz="quarter" idx="12"/>
          </p:nvPr>
        </p:nvSpPr>
        <p:spPr/>
        <p:txBody>
          <a:bodyPr/>
          <a:lstStyle/>
          <a:p>
            <a:fld id="{C4009609-DC48-4DDF-96FA-41A39884BE33}" type="slidenum">
              <a:rPr lang="en-GB" smtClean="0"/>
              <a:t>16</a:t>
            </a:fld>
            <a:endParaRPr lang="en-GB" dirty="0"/>
          </a:p>
        </p:txBody>
      </p:sp>
      <p:cxnSp>
        <p:nvCxnSpPr>
          <p:cNvPr id="45" name="Straight Connector 44"/>
          <p:cNvCxnSpPr/>
          <p:nvPr/>
        </p:nvCxnSpPr>
        <p:spPr>
          <a:xfrm>
            <a:off x="737480" y="3419656"/>
            <a:ext cx="6570824" cy="782306"/>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46" name="TextBox 45">
            <a:hlinkClick r:id="rId6" action="ppaction://hlinksldjump"/>
          </p:cNvPr>
          <p:cNvSpPr txBox="1"/>
          <p:nvPr/>
        </p:nvSpPr>
        <p:spPr>
          <a:xfrm rot="557461">
            <a:off x="4492061" y="4044506"/>
            <a:ext cx="2343401" cy="357214"/>
          </a:xfrm>
          <a:prstGeom prst="rect">
            <a:avLst/>
          </a:prstGeom>
          <a:noFill/>
        </p:spPr>
        <p:txBody>
          <a:bodyPr wrap="square" rtlCol="0">
            <a:spAutoFit/>
          </a:bodyPr>
          <a:lstStyle/>
          <a:p>
            <a:pPr>
              <a:lnSpc>
                <a:spcPct val="115000"/>
              </a:lnSpc>
              <a:spcAft>
                <a:spcPts val="1000"/>
              </a:spcAft>
            </a:pPr>
            <a:r>
              <a:rPr lang="en-GB" sz="1600" dirty="0">
                <a:solidFill>
                  <a:srgbClr val="000099"/>
                </a:solidFill>
                <a:latin typeface="Arial"/>
                <a:ea typeface="Calibri"/>
                <a:cs typeface="Times New Roman"/>
              </a:rPr>
              <a:t>Welsh language skills</a:t>
            </a:r>
            <a:endParaRPr lang="en-GB" sz="1600" dirty="0">
              <a:solidFill>
                <a:srgbClr val="000099"/>
              </a:solidFill>
              <a:ea typeface="Calibri"/>
              <a:cs typeface="Times New Roman"/>
            </a:endParaRPr>
          </a:p>
        </p:txBody>
      </p:sp>
      <p:sp>
        <p:nvSpPr>
          <p:cNvPr id="47" name="Rounded Rectangle 46">
            <a:hlinkClick r:id="rId7" action="ppaction://hlinksldjump"/>
          </p:cNvPr>
          <p:cNvSpPr/>
          <p:nvPr/>
        </p:nvSpPr>
        <p:spPr>
          <a:xfrm>
            <a:off x="6904397" y="6079623"/>
            <a:ext cx="951830" cy="3810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Formal</a:t>
            </a:r>
          </a:p>
          <a:p>
            <a:pPr algn="ctr"/>
            <a:r>
              <a:rPr lang="en-GB" sz="1200" dirty="0"/>
              <a:t>leadership</a:t>
            </a:r>
          </a:p>
        </p:txBody>
      </p:sp>
      <p:grpSp>
        <p:nvGrpSpPr>
          <p:cNvPr id="48" name="Group 47"/>
          <p:cNvGrpSpPr/>
          <p:nvPr/>
        </p:nvGrpSpPr>
        <p:grpSpPr>
          <a:xfrm>
            <a:off x="845976" y="1986727"/>
            <a:ext cx="3419989" cy="668769"/>
            <a:chOff x="1907704" y="1986727"/>
            <a:chExt cx="1894987" cy="668769"/>
          </a:xfrm>
        </p:grpSpPr>
        <p:sp>
          <p:nvSpPr>
            <p:cNvPr id="49" name="TextBox 48"/>
            <p:cNvSpPr txBox="1"/>
            <p:nvPr/>
          </p:nvSpPr>
          <p:spPr>
            <a:xfrm>
              <a:off x="1907704" y="2378497"/>
              <a:ext cx="796203" cy="276999"/>
            </a:xfrm>
            <a:prstGeom prst="rect">
              <a:avLst/>
            </a:prstGeom>
            <a:noFill/>
          </p:spPr>
          <p:txBody>
            <a:bodyPr wrap="square" rtlCol="0">
              <a:spAutoFit/>
            </a:bodyPr>
            <a:lstStyle/>
            <a:p>
              <a:r>
                <a:rPr lang="en-GB" sz="1200" b="1" dirty="0">
                  <a:solidFill>
                    <a:srgbClr val="000099"/>
                  </a:solidFill>
                </a:rPr>
                <a:t>QTS/Induction</a:t>
              </a:r>
            </a:p>
          </p:txBody>
        </p:sp>
        <p:sp>
          <p:nvSpPr>
            <p:cNvPr id="50" name="TextBox 49"/>
            <p:cNvSpPr txBox="1"/>
            <p:nvPr/>
          </p:nvSpPr>
          <p:spPr>
            <a:xfrm>
              <a:off x="3018934" y="1986727"/>
              <a:ext cx="783757" cy="461665"/>
            </a:xfrm>
            <a:prstGeom prst="rect">
              <a:avLst/>
            </a:prstGeom>
            <a:noFill/>
          </p:spPr>
          <p:txBody>
            <a:bodyPr wrap="square" rtlCol="0">
              <a:spAutoFit/>
            </a:bodyPr>
            <a:lstStyle/>
            <a:p>
              <a:r>
                <a:rPr lang="en-GB" sz="1200" b="1" dirty="0">
                  <a:solidFill>
                    <a:srgbClr val="000099"/>
                  </a:solidFill>
                </a:rPr>
                <a:t>Sustained highly effective practice</a:t>
              </a:r>
            </a:p>
          </p:txBody>
        </p:sp>
      </p:grpSp>
      <p:sp>
        <p:nvSpPr>
          <p:cNvPr id="51" name="TextBox 50"/>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Teaching</a:t>
            </a:r>
          </a:p>
        </p:txBody>
      </p:sp>
    </p:spTree>
    <p:extLst>
      <p:ext uri="{BB962C8B-B14F-4D97-AF65-F5344CB8AC3E}">
        <p14:creationId xmlns:p14="http://schemas.microsoft.com/office/powerpoint/2010/main" val="18877687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7" name="Pie 6"/>
          <p:cNvSpPr/>
          <p:nvPr/>
        </p:nvSpPr>
        <p:spPr>
          <a:xfrm rot="13195740">
            <a:off x="-3023127" y="-15291"/>
            <a:ext cx="7469671" cy="6869891"/>
          </a:xfrm>
          <a:prstGeom prst="pie">
            <a:avLst>
              <a:gd name="adj1" fmla="val 7842149"/>
              <a:gd name="adj2" fmla="val 8774925"/>
            </a:avLst>
          </a:prstGeom>
          <a:gradFill flip="none" rotWithShape="1">
            <a:gsLst>
              <a:gs pos="33000">
                <a:srgbClr val="CC99FF"/>
              </a:gs>
              <a:gs pos="50000">
                <a:srgbClr val="FFCCFF"/>
              </a:gs>
              <a:gs pos="100000">
                <a:srgbClr val="FFCCFF"/>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sp>
        <p:nvSpPr>
          <p:cNvPr id="13" name="TextBox 12"/>
          <p:cNvSpPr txBox="1"/>
          <p:nvPr/>
        </p:nvSpPr>
        <p:spPr>
          <a:xfrm>
            <a:off x="387243" y="620688"/>
            <a:ext cx="4680520" cy="523220"/>
          </a:xfrm>
          <a:prstGeom prst="rect">
            <a:avLst/>
          </a:prstGeom>
          <a:noFill/>
        </p:spPr>
        <p:txBody>
          <a:bodyPr wrap="square" rtlCol="0">
            <a:spAutoFit/>
          </a:bodyPr>
          <a:lstStyle/>
          <a:p>
            <a:r>
              <a:rPr lang="en-GB" sz="2800" b="1" dirty="0">
                <a:solidFill>
                  <a:srgbClr val="000099"/>
                </a:solidFill>
              </a:rPr>
              <a:t>Innovation</a:t>
            </a:r>
          </a:p>
        </p:txBody>
      </p:sp>
      <p:cxnSp>
        <p:nvCxnSpPr>
          <p:cNvPr id="12" name="Straight Connector 11"/>
          <p:cNvCxnSpPr/>
          <p:nvPr/>
        </p:nvCxnSpPr>
        <p:spPr>
          <a:xfrm flipV="1">
            <a:off x="725430" y="2351131"/>
            <a:ext cx="6430641" cy="1062619"/>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725430" y="2920272"/>
            <a:ext cx="6654882" cy="499382"/>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725430" y="3419654"/>
            <a:ext cx="6654882" cy="874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11708" y="3419654"/>
            <a:ext cx="6568968" cy="72389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a:hlinkClick r:id="rId3" action="ppaction://hlinksldjump"/>
          </p:cNvPr>
          <p:cNvSpPr txBox="1"/>
          <p:nvPr/>
        </p:nvSpPr>
        <p:spPr>
          <a:xfrm rot="21173156">
            <a:off x="4385503" y="2638133"/>
            <a:ext cx="2823385" cy="357214"/>
          </a:xfrm>
          <a:prstGeom prst="rect">
            <a:avLst/>
          </a:prstGeom>
          <a:noFill/>
        </p:spPr>
        <p:txBody>
          <a:bodyPr wrap="square" rtlCol="0">
            <a:spAutoFit/>
          </a:bodyPr>
          <a:lstStyle/>
          <a:p>
            <a:pPr>
              <a:lnSpc>
                <a:spcPct val="115000"/>
              </a:lnSpc>
              <a:spcAft>
                <a:spcPts val="1000"/>
              </a:spcAft>
            </a:pPr>
            <a:r>
              <a:rPr lang="en-GB" sz="1600" dirty="0">
                <a:solidFill>
                  <a:srgbClr val="000099"/>
                </a:solidFill>
                <a:latin typeface="Arial"/>
                <a:ea typeface="Calibri"/>
                <a:cs typeface="Times New Roman"/>
              </a:rPr>
              <a:t>Offering expertise</a:t>
            </a:r>
            <a:endParaRPr lang="en-GB" sz="1600" dirty="0">
              <a:solidFill>
                <a:srgbClr val="000099"/>
              </a:solidFill>
              <a:ea typeface="Calibri"/>
              <a:cs typeface="Times New Roman"/>
            </a:endParaRPr>
          </a:p>
        </p:txBody>
      </p:sp>
      <p:sp>
        <p:nvSpPr>
          <p:cNvPr id="26" name="TextBox 25">
            <a:hlinkClick r:id="rId4" action="ppaction://hlinksldjump"/>
          </p:cNvPr>
          <p:cNvSpPr txBox="1"/>
          <p:nvPr/>
        </p:nvSpPr>
        <p:spPr>
          <a:xfrm rot="21419096">
            <a:off x="4470512" y="3029801"/>
            <a:ext cx="2912599" cy="357214"/>
          </a:xfrm>
          <a:prstGeom prst="rect">
            <a:avLst/>
          </a:prstGeom>
          <a:noFill/>
        </p:spPr>
        <p:txBody>
          <a:bodyPr wrap="square" rtlCol="0">
            <a:spAutoFit/>
          </a:bodyPr>
          <a:lstStyle/>
          <a:p>
            <a:pPr>
              <a:lnSpc>
                <a:spcPct val="115000"/>
              </a:lnSpc>
              <a:spcAft>
                <a:spcPts val="1000"/>
              </a:spcAft>
            </a:pPr>
            <a:r>
              <a:rPr lang="en-GB" sz="1600" dirty="0">
                <a:solidFill>
                  <a:srgbClr val="000099"/>
                </a:solidFill>
                <a:latin typeface="Arial"/>
                <a:ea typeface="Calibri"/>
                <a:cs typeface="Times New Roman"/>
              </a:rPr>
              <a:t>Developing new techniques</a:t>
            </a:r>
            <a:endParaRPr lang="en-GB" sz="1600" dirty="0">
              <a:solidFill>
                <a:srgbClr val="000099"/>
              </a:solidFill>
              <a:ea typeface="Calibri"/>
              <a:cs typeface="Times New Roman"/>
            </a:endParaRPr>
          </a:p>
        </p:txBody>
      </p:sp>
      <p:sp>
        <p:nvSpPr>
          <p:cNvPr id="36" name="TextBox 35">
            <a:hlinkClick r:id="rId5" action="ppaction://hlinksldjump"/>
          </p:cNvPr>
          <p:cNvSpPr txBox="1"/>
          <p:nvPr/>
        </p:nvSpPr>
        <p:spPr>
          <a:xfrm rot="211187">
            <a:off x="4469954" y="3567293"/>
            <a:ext cx="4393561" cy="357214"/>
          </a:xfrm>
          <a:prstGeom prst="rect">
            <a:avLst/>
          </a:prstGeom>
          <a:noFill/>
        </p:spPr>
        <p:txBody>
          <a:bodyPr wrap="square" rtlCol="0">
            <a:spAutoFit/>
          </a:bodyPr>
          <a:lstStyle/>
          <a:p>
            <a:pPr>
              <a:lnSpc>
                <a:spcPct val="115000"/>
              </a:lnSpc>
              <a:spcAft>
                <a:spcPts val="1000"/>
              </a:spcAft>
            </a:pPr>
            <a:r>
              <a:rPr lang="en-GB" sz="1600" dirty="0">
                <a:solidFill>
                  <a:srgbClr val="000099"/>
                </a:solidFill>
                <a:latin typeface="Arial"/>
                <a:ea typeface="Calibri"/>
                <a:cs typeface="Times New Roman"/>
              </a:rPr>
              <a:t>Evaluating the impact of changes in practice</a:t>
            </a:r>
            <a:endParaRPr lang="en-GB" sz="1600" dirty="0">
              <a:solidFill>
                <a:srgbClr val="000099"/>
              </a:solidFill>
              <a:ea typeface="Calibri"/>
              <a:cs typeface="Times New Roman"/>
            </a:endParaRPr>
          </a:p>
        </p:txBody>
      </p:sp>
      <p:grpSp>
        <p:nvGrpSpPr>
          <p:cNvPr id="19" name="Group 18"/>
          <p:cNvGrpSpPr/>
          <p:nvPr/>
        </p:nvGrpSpPr>
        <p:grpSpPr>
          <a:xfrm rot="11669501">
            <a:off x="482631" y="4552761"/>
            <a:ext cx="1595296" cy="1591011"/>
            <a:chOff x="581131" y="4820623"/>
            <a:chExt cx="2192659" cy="2186770"/>
          </a:xfrm>
        </p:grpSpPr>
        <p:sp>
          <p:nvSpPr>
            <p:cNvPr id="21" name="Pie 20"/>
            <p:cNvSpPr/>
            <p:nvPr/>
          </p:nvSpPr>
          <p:spPr>
            <a:xfrm rot="4351073">
              <a:off x="581131" y="4820623"/>
              <a:ext cx="2185043" cy="2185043"/>
            </a:xfrm>
            <a:prstGeom prst="pie">
              <a:avLst>
                <a:gd name="adj1" fmla="val 14023263"/>
                <a:gd name="adj2" fmla="val 1188211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sp>
          <p:nvSpPr>
            <p:cNvPr id="22" name="Pie 21"/>
            <p:cNvSpPr/>
            <p:nvPr/>
          </p:nvSpPr>
          <p:spPr>
            <a:xfrm rot="4351073">
              <a:off x="588746" y="4820623"/>
              <a:ext cx="2185043" cy="2185043"/>
            </a:xfrm>
            <a:prstGeom prst="pie">
              <a:avLst>
                <a:gd name="adj1" fmla="val 11910026"/>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sp>
          <p:nvSpPr>
            <p:cNvPr id="23" name="Pie 22"/>
            <p:cNvSpPr/>
            <p:nvPr/>
          </p:nvSpPr>
          <p:spPr>
            <a:xfrm rot="4351073">
              <a:off x="581329" y="4822350"/>
              <a:ext cx="2185043" cy="2185043"/>
            </a:xfrm>
            <a:prstGeom prst="pie">
              <a:avLst>
                <a:gd name="adj1" fmla="val 11956703"/>
                <a:gd name="adj2" fmla="val 14185533"/>
              </a:avLst>
            </a:prstGeom>
            <a:solidFill>
              <a:srgbClr val="CC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sp>
          <p:nvSpPr>
            <p:cNvPr id="24" name="Pie 23"/>
            <p:cNvSpPr/>
            <p:nvPr/>
          </p:nvSpPr>
          <p:spPr>
            <a:xfrm rot="4351073">
              <a:off x="588747" y="4820623"/>
              <a:ext cx="2185043" cy="2185043"/>
            </a:xfrm>
            <a:prstGeom prst="pie">
              <a:avLst>
                <a:gd name="adj1" fmla="val 14260476"/>
                <a:gd name="adj2" fmla="val 1429002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grpSp>
      <p:sp>
        <p:nvSpPr>
          <p:cNvPr id="29" name="Freeform 6">
            <a:hlinkClick r:id="rId6" action="ppaction://hlinksldjump"/>
          </p:cNvPr>
          <p:cNvSpPr>
            <a:spLocks/>
          </p:cNvSpPr>
          <p:nvPr/>
        </p:nvSpPr>
        <p:spPr bwMode="auto">
          <a:xfrm>
            <a:off x="8222636" y="5933694"/>
            <a:ext cx="518407" cy="312586"/>
          </a:xfrm>
          <a:custGeom>
            <a:avLst/>
            <a:gdLst>
              <a:gd name="T0" fmla="*/ 3558 w 7173"/>
              <a:gd name="T1" fmla="*/ 4324 h 4324"/>
              <a:gd name="T2" fmla="*/ 7173 w 7173"/>
              <a:gd name="T3" fmla="*/ 3041 h 4324"/>
              <a:gd name="T4" fmla="*/ 2274 w 7173"/>
              <a:gd name="T5" fmla="*/ 708 h 4324"/>
              <a:gd name="T6" fmla="*/ 0 w 7173"/>
              <a:gd name="T7" fmla="*/ 2887 h 4324"/>
              <a:gd name="T8" fmla="*/ 3558 w 7173"/>
              <a:gd name="T9" fmla="*/ 4324 h 4324"/>
            </a:gdLst>
            <a:ahLst/>
            <a:cxnLst>
              <a:cxn ang="0">
                <a:pos x="T0" y="T1"/>
              </a:cxn>
              <a:cxn ang="0">
                <a:pos x="T2" y="T3"/>
              </a:cxn>
              <a:cxn ang="0">
                <a:pos x="T4" y="T5"/>
              </a:cxn>
              <a:cxn ang="0">
                <a:pos x="T6" y="T7"/>
              </a:cxn>
              <a:cxn ang="0">
                <a:pos x="T8" y="T9"/>
              </a:cxn>
            </a:cxnLst>
            <a:rect l="0" t="0" r="r" b="b"/>
            <a:pathLst>
              <a:path w="7173" h="4324">
                <a:moveTo>
                  <a:pt x="3558" y="4324"/>
                </a:moveTo>
                <a:lnTo>
                  <a:pt x="7173" y="3041"/>
                </a:lnTo>
                <a:cubicBezTo>
                  <a:pt x="6465" y="1044"/>
                  <a:pt x="4271" y="0"/>
                  <a:pt x="2274" y="708"/>
                </a:cubicBezTo>
                <a:cubicBezTo>
                  <a:pt x="1240" y="1076"/>
                  <a:pt x="412" y="1869"/>
                  <a:pt x="0" y="2887"/>
                </a:cubicBezTo>
                <a:lnTo>
                  <a:pt x="3558" y="4324"/>
                </a:lnTo>
                <a:close/>
              </a:path>
            </a:pathLst>
          </a:custGeom>
          <a:solidFill>
            <a:srgbClr val="4F81B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30" name="Freeform 7">
            <a:hlinkClick r:id="rId6" action="ppaction://hlinksldjump"/>
          </p:cNvPr>
          <p:cNvSpPr>
            <a:spLocks/>
          </p:cNvSpPr>
          <p:nvPr/>
        </p:nvSpPr>
        <p:spPr bwMode="auto">
          <a:xfrm>
            <a:off x="8479948" y="6153545"/>
            <a:ext cx="291773" cy="255156"/>
          </a:xfrm>
          <a:custGeom>
            <a:avLst/>
            <a:gdLst>
              <a:gd name="T0" fmla="*/ 0 w 4037"/>
              <a:gd name="T1" fmla="*/ 1283 h 3530"/>
              <a:gd name="T2" fmla="*/ 3110 w 4037"/>
              <a:gd name="T3" fmla="*/ 3530 h 3530"/>
              <a:gd name="T4" fmla="*/ 3616 w 4037"/>
              <a:gd name="T5" fmla="*/ 0 h 3530"/>
              <a:gd name="T6" fmla="*/ 0 w 4037"/>
              <a:gd name="T7" fmla="*/ 1283 h 3530"/>
            </a:gdLst>
            <a:ahLst/>
            <a:cxnLst>
              <a:cxn ang="0">
                <a:pos x="T0" y="T1"/>
              </a:cxn>
              <a:cxn ang="0">
                <a:pos x="T2" y="T3"/>
              </a:cxn>
              <a:cxn ang="0">
                <a:pos x="T4" y="T5"/>
              </a:cxn>
              <a:cxn ang="0">
                <a:pos x="T6" y="T7"/>
              </a:cxn>
            </a:cxnLst>
            <a:rect l="0" t="0" r="r" b="b"/>
            <a:pathLst>
              <a:path w="4037" h="3530">
                <a:moveTo>
                  <a:pt x="0" y="1283"/>
                </a:moveTo>
                <a:lnTo>
                  <a:pt x="3110" y="3530"/>
                </a:lnTo>
                <a:cubicBezTo>
                  <a:pt x="3848" y="2508"/>
                  <a:pt x="4037" y="1189"/>
                  <a:pt x="3616" y="0"/>
                </a:cubicBezTo>
                <a:lnTo>
                  <a:pt x="0" y="1283"/>
                </a:lnTo>
                <a:close/>
              </a:path>
            </a:pathLst>
          </a:custGeom>
          <a:solidFill>
            <a:srgbClr val="C0504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31" name="Freeform 8">
            <a:hlinkClick r:id="rId6" action="ppaction://hlinksldjump"/>
          </p:cNvPr>
          <p:cNvSpPr>
            <a:spLocks/>
          </p:cNvSpPr>
          <p:nvPr/>
        </p:nvSpPr>
        <p:spPr bwMode="auto">
          <a:xfrm>
            <a:off x="8473572" y="6246280"/>
            <a:ext cx="230682" cy="279053"/>
          </a:xfrm>
          <a:custGeom>
            <a:avLst/>
            <a:gdLst>
              <a:gd name="T0" fmla="*/ 82 w 3192"/>
              <a:gd name="T1" fmla="*/ 0 h 3863"/>
              <a:gd name="T2" fmla="*/ 0 w 3192"/>
              <a:gd name="T3" fmla="*/ 3836 h 3863"/>
              <a:gd name="T4" fmla="*/ 3192 w 3192"/>
              <a:gd name="T5" fmla="*/ 2247 h 3863"/>
              <a:gd name="T6" fmla="*/ 82 w 3192"/>
              <a:gd name="T7" fmla="*/ 0 h 3863"/>
            </a:gdLst>
            <a:ahLst/>
            <a:cxnLst>
              <a:cxn ang="0">
                <a:pos x="T0" y="T1"/>
              </a:cxn>
              <a:cxn ang="0">
                <a:pos x="T2" y="T3"/>
              </a:cxn>
              <a:cxn ang="0">
                <a:pos x="T4" y="T5"/>
              </a:cxn>
              <a:cxn ang="0">
                <a:pos x="T6" y="T7"/>
              </a:cxn>
            </a:cxnLst>
            <a:rect l="0" t="0" r="r" b="b"/>
            <a:pathLst>
              <a:path w="3192" h="3863">
                <a:moveTo>
                  <a:pt x="82" y="0"/>
                </a:moveTo>
                <a:lnTo>
                  <a:pt x="0" y="3836"/>
                </a:lnTo>
                <a:cubicBezTo>
                  <a:pt x="1261" y="3863"/>
                  <a:pt x="2454" y="3269"/>
                  <a:pt x="3192" y="2247"/>
                </a:cubicBezTo>
                <a:lnTo>
                  <a:pt x="82" y="0"/>
                </a:lnTo>
                <a:close/>
              </a:path>
            </a:pathLst>
          </a:custGeom>
          <a:solidFill>
            <a:srgbClr val="9BBB59"/>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37" name="Freeform 9">
            <a:hlinkClick r:id="rId6" action="ppaction://hlinksldjump"/>
          </p:cNvPr>
          <p:cNvSpPr>
            <a:spLocks/>
          </p:cNvSpPr>
          <p:nvPr/>
        </p:nvSpPr>
        <p:spPr bwMode="auto">
          <a:xfrm>
            <a:off x="8248496" y="6247086"/>
            <a:ext cx="231452" cy="277126"/>
          </a:xfrm>
          <a:custGeom>
            <a:avLst/>
            <a:gdLst>
              <a:gd name="T0" fmla="*/ 3203 w 3203"/>
              <a:gd name="T1" fmla="*/ 0 h 3836"/>
              <a:gd name="T2" fmla="*/ 0 w 3203"/>
              <a:gd name="T3" fmla="*/ 2111 h 3836"/>
              <a:gd name="T4" fmla="*/ 3121 w 3203"/>
              <a:gd name="T5" fmla="*/ 3836 h 3836"/>
              <a:gd name="T6" fmla="*/ 3203 w 3203"/>
              <a:gd name="T7" fmla="*/ 0 h 3836"/>
            </a:gdLst>
            <a:ahLst/>
            <a:cxnLst>
              <a:cxn ang="0">
                <a:pos x="T0" y="T1"/>
              </a:cxn>
              <a:cxn ang="0">
                <a:pos x="T2" y="T3"/>
              </a:cxn>
              <a:cxn ang="0">
                <a:pos x="T4" y="T5"/>
              </a:cxn>
              <a:cxn ang="0">
                <a:pos x="T6" y="T7"/>
              </a:cxn>
            </a:cxnLst>
            <a:rect l="0" t="0" r="r" b="b"/>
            <a:pathLst>
              <a:path w="3203" h="3836">
                <a:moveTo>
                  <a:pt x="3203" y="0"/>
                </a:moveTo>
                <a:lnTo>
                  <a:pt x="0" y="2111"/>
                </a:lnTo>
                <a:cubicBezTo>
                  <a:pt x="694" y="3164"/>
                  <a:pt x="1860" y="3808"/>
                  <a:pt x="3121" y="3836"/>
                </a:cubicBezTo>
                <a:lnTo>
                  <a:pt x="3203" y="0"/>
                </a:lnTo>
                <a:close/>
              </a:path>
            </a:pathLst>
          </a:custGeom>
          <a:solidFill>
            <a:srgbClr val="8064A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38" name="Freeform 10">
            <a:hlinkClick r:id="rId6" action="ppaction://hlinksldjump"/>
          </p:cNvPr>
          <p:cNvSpPr>
            <a:spLocks/>
          </p:cNvSpPr>
          <p:nvPr/>
        </p:nvSpPr>
        <p:spPr bwMode="auto">
          <a:xfrm>
            <a:off x="8188754" y="6141920"/>
            <a:ext cx="291194" cy="256505"/>
          </a:xfrm>
          <a:custGeom>
            <a:avLst/>
            <a:gdLst>
              <a:gd name="T0" fmla="*/ 4030 w 4030"/>
              <a:gd name="T1" fmla="*/ 1438 h 3549"/>
              <a:gd name="T2" fmla="*/ 472 w 4030"/>
              <a:gd name="T3" fmla="*/ 0 h 3549"/>
              <a:gd name="T4" fmla="*/ 826 w 4030"/>
              <a:gd name="T5" fmla="*/ 3549 h 3549"/>
              <a:gd name="T6" fmla="*/ 4030 w 4030"/>
              <a:gd name="T7" fmla="*/ 1438 h 3549"/>
            </a:gdLst>
            <a:ahLst/>
            <a:cxnLst>
              <a:cxn ang="0">
                <a:pos x="T0" y="T1"/>
              </a:cxn>
              <a:cxn ang="0">
                <a:pos x="T2" y="T3"/>
              </a:cxn>
              <a:cxn ang="0">
                <a:pos x="T4" y="T5"/>
              </a:cxn>
              <a:cxn ang="0">
                <a:pos x="T6" y="T7"/>
              </a:cxn>
            </a:cxnLst>
            <a:rect l="0" t="0" r="r" b="b"/>
            <a:pathLst>
              <a:path w="4030" h="3549">
                <a:moveTo>
                  <a:pt x="4030" y="1438"/>
                </a:moveTo>
                <a:lnTo>
                  <a:pt x="472" y="0"/>
                </a:lnTo>
                <a:cubicBezTo>
                  <a:pt x="0" y="1169"/>
                  <a:pt x="132" y="2496"/>
                  <a:pt x="826" y="3549"/>
                </a:cubicBezTo>
                <a:lnTo>
                  <a:pt x="4030" y="1438"/>
                </a:lnTo>
                <a:close/>
              </a:path>
            </a:pathLst>
          </a:custGeom>
          <a:solidFill>
            <a:srgbClr val="4BACC6"/>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28" name="Arc 27"/>
          <p:cNvSpPr/>
          <p:nvPr/>
        </p:nvSpPr>
        <p:spPr>
          <a:xfrm rot="3174905">
            <a:off x="1497756" y="3162634"/>
            <a:ext cx="421105" cy="374272"/>
          </a:xfrm>
          <a:prstGeom prst="arc">
            <a:avLst>
              <a:gd name="adj1" fmla="val 16200000"/>
              <a:gd name="adj2" fmla="val 21584617"/>
            </a:avLst>
          </a:prstGeom>
          <a:ln w="190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2" name="Slide Number Placeholder 1"/>
          <p:cNvSpPr>
            <a:spLocks noGrp="1"/>
          </p:cNvSpPr>
          <p:nvPr>
            <p:ph type="sldNum" sz="quarter" idx="12"/>
          </p:nvPr>
        </p:nvSpPr>
        <p:spPr/>
        <p:txBody>
          <a:bodyPr/>
          <a:lstStyle/>
          <a:p>
            <a:fld id="{C4009609-DC48-4DDF-96FA-41A39884BE33}" type="slidenum">
              <a:rPr lang="en-GB" smtClean="0"/>
              <a:t>17</a:t>
            </a:fld>
            <a:endParaRPr lang="en-GB" dirty="0"/>
          </a:p>
        </p:txBody>
      </p:sp>
      <p:grpSp>
        <p:nvGrpSpPr>
          <p:cNvPr id="40" name="Group 39"/>
          <p:cNvGrpSpPr/>
          <p:nvPr/>
        </p:nvGrpSpPr>
        <p:grpSpPr>
          <a:xfrm>
            <a:off x="845976" y="1986727"/>
            <a:ext cx="3419989" cy="668769"/>
            <a:chOff x="1907704" y="1986727"/>
            <a:chExt cx="1894987" cy="668769"/>
          </a:xfrm>
        </p:grpSpPr>
        <p:sp>
          <p:nvSpPr>
            <p:cNvPr id="41" name="TextBox 40"/>
            <p:cNvSpPr txBox="1"/>
            <p:nvPr/>
          </p:nvSpPr>
          <p:spPr>
            <a:xfrm>
              <a:off x="1907704" y="2378497"/>
              <a:ext cx="796203" cy="276999"/>
            </a:xfrm>
            <a:prstGeom prst="rect">
              <a:avLst/>
            </a:prstGeom>
            <a:noFill/>
          </p:spPr>
          <p:txBody>
            <a:bodyPr wrap="square" rtlCol="0">
              <a:spAutoFit/>
            </a:bodyPr>
            <a:lstStyle/>
            <a:p>
              <a:r>
                <a:rPr lang="en-GB" sz="1200" b="1" dirty="0">
                  <a:solidFill>
                    <a:srgbClr val="000099"/>
                  </a:solidFill>
                </a:rPr>
                <a:t>QTS/Induction</a:t>
              </a:r>
            </a:p>
          </p:txBody>
        </p:sp>
        <p:sp>
          <p:nvSpPr>
            <p:cNvPr id="42" name="TextBox 41"/>
            <p:cNvSpPr txBox="1"/>
            <p:nvPr/>
          </p:nvSpPr>
          <p:spPr>
            <a:xfrm>
              <a:off x="3018934" y="1986727"/>
              <a:ext cx="783757" cy="461665"/>
            </a:xfrm>
            <a:prstGeom prst="rect">
              <a:avLst/>
            </a:prstGeom>
            <a:noFill/>
          </p:spPr>
          <p:txBody>
            <a:bodyPr wrap="square" rtlCol="0">
              <a:spAutoFit/>
            </a:bodyPr>
            <a:lstStyle/>
            <a:p>
              <a:r>
                <a:rPr lang="en-GB" sz="1200" b="1" dirty="0">
                  <a:solidFill>
                    <a:srgbClr val="000099"/>
                  </a:solidFill>
                </a:rPr>
                <a:t>Sustained highly effective practice</a:t>
              </a:r>
            </a:p>
          </p:txBody>
        </p:sp>
      </p:grpSp>
      <p:sp>
        <p:nvSpPr>
          <p:cNvPr id="43" name="TextBox 42"/>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Teaching</a:t>
            </a:r>
          </a:p>
        </p:txBody>
      </p:sp>
      <p:sp>
        <p:nvSpPr>
          <p:cNvPr id="44" name="Rounded Rectangle 43">
            <a:hlinkClick r:id="rId7" action="ppaction://hlinksldjump"/>
          </p:cNvPr>
          <p:cNvSpPr/>
          <p:nvPr/>
        </p:nvSpPr>
        <p:spPr>
          <a:xfrm>
            <a:off x="6904397" y="6079623"/>
            <a:ext cx="951830" cy="3810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Formal</a:t>
            </a:r>
          </a:p>
          <a:p>
            <a:pPr algn="ctr"/>
            <a:r>
              <a:rPr lang="en-GB" sz="1200" dirty="0"/>
              <a:t>leadership</a:t>
            </a:r>
          </a:p>
        </p:txBody>
      </p:sp>
    </p:spTree>
    <p:extLst>
      <p:ext uri="{BB962C8B-B14F-4D97-AF65-F5344CB8AC3E}">
        <p14:creationId xmlns:p14="http://schemas.microsoft.com/office/powerpoint/2010/main" val="3436449839"/>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7" name="Pie 6"/>
          <p:cNvSpPr/>
          <p:nvPr/>
        </p:nvSpPr>
        <p:spPr>
          <a:xfrm rot="13175872">
            <a:off x="-3023127" y="-15291"/>
            <a:ext cx="7469671" cy="6869891"/>
          </a:xfrm>
          <a:prstGeom prst="pie">
            <a:avLst>
              <a:gd name="adj1" fmla="val 7502782"/>
              <a:gd name="adj2" fmla="val 8808054"/>
            </a:avLst>
          </a:prstGeom>
          <a:gradFill flip="none" rotWithShape="1">
            <a:gsLst>
              <a:gs pos="33000">
                <a:srgbClr val="FF7A00">
                  <a:lumMod val="29000"/>
                  <a:lumOff val="71000"/>
                </a:srgbClr>
              </a:gs>
              <a:gs pos="50000">
                <a:srgbClr val="FF0300"/>
              </a:gs>
              <a:gs pos="100000">
                <a:srgbClr val="4D0808"/>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sp>
        <p:nvSpPr>
          <p:cNvPr id="13" name="TextBox 12"/>
          <p:cNvSpPr txBox="1"/>
          <p:nvPr/>
        </p:nvSpPr>
        <p:spPr>
          <a:xfrm>
            <a:off x="323528" y="692696"/>
            <a:ext cx="4680520" cy="461665"/>
          </a:xfrm>
          <a:prstGeom prst="rect">
            <a:avLst/>
          </a:prstGeom>
          <a:noFill/>
        </p:spPr>
        <p:txBody>
          <a:bodyPr wrap="square" rtlCol="0">
            <a:spAutoFit/>
          </a:bodyPr>
          <a:lstStyle/>
          <a:p>
            <a:r>
              <a:rPr lang="en-GB" sz="2400" b="1" dirty="0">
                <a:solidFill>
                  <a:srgbClr val="000099"/>
                </a:solidFill>
              </a:rPr>
              <a:t>Leadership</a:t>
            </a:r>
          </a:p>
        </p:txBody>
      </p:sp>
      <p:cxnSp>
        <p:nvCxnSpPr>
          <p:cNvPr id="8" name="Straight Connector 7"/>
          <p:cNvCxnSpPr/>
          <p:nvPr/>
        </p:nvCxnSpPr>
        <p:spPr>
          <a:xfrm flipV="1">
            <a:off x="711708" y="1772816"/>
            <a:ext cx="6020532" cy="1646838"/>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737480" y="2357037"/>
            <a:ext cx="6430641" cy="106261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725430" y="2920272"/>
            <a:ext cx="6654882" cy="499382"/>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725430" y="3419654"/>
            <a:ext cx="6654882" cy="87424"/>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11708" y="3419654"/>
            <a:ext cx="6568968" cy="723898"/>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9" name="TextBox 28">
            <a:hlinkClick r:id="rId2" action="ppaction://hlinksldjump"/>
          </p:cNvPr>
          <p:cNvSpPr txBox="1"/>
          <p:nvPr/>
        </p:nvSpPr>
        <p:spPr>
          <a:xfrm rot="186881">
            <a:off x="4469130" y="3605721"/>
            <a:ext cx="4520819" cy="351378"/>
          </a:xfrm>
          <a:prstGeom prst="rect">
            <a:avLst/>
          </a:prstGeom>
          <a:noFill/>
        </p:spPr>
        <p:txBody>
          <a:bodyPr wrap="square" rtlCol="0">
            <a:spAutoFit/>
          </a:bodyPr>
          <a:lstStyle/>
          <a:p>
            <a:pPr>
              <a:lnSpc>
                <a:spcPct val="115000"/>
              </a:lnSpc>
              <a:spcAft>
                <a:spcPts val="1000"/>
              </a:spcAft>
            </a:pPr>
            <a:r>
              <a:rPr lang="en-GB" sz="1600" dirty="0">
                <a:solidFill>
                  <a:srgbClr val="000099"/>
                </a:solidFill>
                <a:latin typeface="Arial"/>
                <a:ea typeface="Calibri"/>
                <a:cs typeface="Times New Roman"/>
              </a:rPr>
              <a:t>Leading departments and phases</a:t>
            </a:r>
            <a:r>
              <a:rPr lang="en-GB" sz="1050" dirty="0">
                <a:solidFill>
                  <a:srgbClr val="000099"/>
                </a:solidFill>
                <a:ea typeface="Calibri"/>
                <a:cs typeface="Times New Roman"/>
              </a:rPr>
              <a:t> </a:t>
            </a:r>
            <a:endParaRPr lang="en-GB" sz="1600" dirty="0">
              <a:solidFill>
                <a:srgbClr val="000099"/>
              </a:solidFill>
              <a:ea typeface="Calibri"/>
              <a:cs typeface="Times New Roman"/>
            </a:endParaRPr>
          </a:p>
        </p:txBody>
      </p:sp>
      <p:cxnSp>
        <p:nvCxnSpPr>
          <p:cNvPr id="24" name="Straight Connector 23"/>
          <p:cNvCxnSpPr/>
          <p:nvPr/>
        </p:nvCxnSpPr>
        <p:spPr>
          <a:xfrm>
            <a:off x="711708" y="3419656"/>
            <a:ext cx="6568968" cy="723896"/>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4" name="TextBox 3">
            <a:hlinkClick r:id="rId3" action="ppaction://hlinksldjump"/>
          </p:cNvPr>
          <p:cNvSpPr txBox="1"/>
          <p:nvPr/>
        </p:nvSpPr>
        <p:spPr>
          <a:xfrm rot="21437957">
            <a:off x="4432888" y="3026022"/>
            <a:ext cx="4497052" cy="357214"/>
          </a:xfrm>
          <a:prstGeom prst="rect">
            <a:avLst/>
          </a:prstGeom>
          <a:noFill/>
        </p:spPr>
        <p:txBody>
          <a:bodyPr wrap="square" rtlCol="0">
            <a:spAutoFit/>
          </a:bodyPr>
          <a:lstStyle/>
          <a:p>
            <a:pPr>
              <a:lnSpc>
                <a:spcPct val="115000"/>
              </a:lnSpc>
              <a:spcAft>
                <a:spcPts val="1000"/>
              </a:spcAft>
            </a:pPr>
            <a:r>
              <a:rPr lang="en-GB" sz="1600" dirty="0">
                <a:solidFill>
                  <a:srgbClr val="000099"/>
                </a:solidFill>
                <a:latin typeface="Arial"/>
                <a:ea typeface="Calibri"/>
                <a:cs typeface="Times New Roman"/>
              </a:rPr>
              <a:t>Leading colleagues, projects and programmes </a:t>
            </a:r>
            <a:endParaRPr lang="en-GB" sz="1600" dirty="0">
              <a:solidFill>
                <a:srgbClr val="000099"/>
              </a:solidFill>
              <a:ea typeface="Calibri"/>
              <a:cs typeface="Times New Roman"/>
            </a:endParaRPr>
          </a:p>
        </p:txBody>
      </p:sp>
      <p:grpSp>
        <p:nvGrpSpPr>
          <p:cNvPr id="23" name="Group 22"/>
          <p:cNvGrpSpPr/>
          <p:nvPr/>
        </p:nvGrpSpPr>
        <p:grpSpPr>
          <a:xfrm rot="3407618">
            <a:off x="421819" y="4602441"/>
            <a:ext cx="1595296" cy="1591011"/>
            <a:chOff x="581131" y="4820623"/>
            <a:chExt cx="2192659" cy="2186770"/>
          </a:xfrm>
        </p:grpSpPr>
        <p:sp>
          <p:nvSpPr>
            <p:cNvPr id="26" name="Pie 25"/>
            <p:cNvSpPr/>
            <p:nvPr/>
          </p:nvSpPr>
          <p:spPr>
            <a:xfrm rot="4351073">
              <a:off x="581131" y="4820623"/>
              <a:ext cx="2185043" cy="2185043"/>
            </a:xfrm>
            <a:prstGeom prst="pie">
              <a:avLst>
                <a:gd name="adj1" fmla="val 14023263"/>
                <a:gd name="adj2" fmla="val 1188211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sp>
          <p:nvSpPr>
            <p:cNvPr id="28" name="Pie 27"/>
            <p:cNvSpPr/>
            <p:nvPr/>
          </p:nvSpPr>
          <p:spPr>
            <a:xfrm rot="4351073">
              <a:off x="588746" y="4820623"/>
              <a:ext cx="2185043" cy="2185043"/>
            </a:xfrm>
            <a:prstGeom prst="pie">
              <a:avLst>
                <a:gd name="adj1" fmla="val 11910026"/>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sp>
          <p:nvSpPr>
            <p:cNvPr id="30" name="Pie 29"/>
            <p:cNvSpPr/>
            <p:nvPr/>
          </p:nvSpPr>
          <p:spPr>
            <a:xfrm rot="4351073">
              <a:off x="581329" y="4822350"/>
              <a:ext cx="2185043" cy="2185043"/>
            </a:xfrm>
            <a:prstGeom prst="pie">
              <a:avLst>
                <a:gd name="adj1" fmla="val 11956703"/>
                <a:gd name="adj2" fmla="val 14185533"/>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sp>
          <p:nvSpPr>
            <p:cNvPr id="31" name="Pie 30"/>
            <p:cNvSpPr/>
            <p:nvPr/>
          </p:nvSpPr>
          <p:spPr>
            <a:xfrm rot="4351073">
              <a:off x="588747" y="4820623"/>
              <a:ext cx="2185043" cy="2185043"/>
            </a:xfrm>
            <a:prstGeom prst="pie">
              <a:avLst>
                <a:gd name="adj1" fmla="val 14260476"/>
                <a:gd name="adj2" fmla="val 1429002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grpSp>
      <p:sp>
        <p:nvSpPr>
          <p:cNvPr id="37" name="Freeform 6">
            <a:hlinkClick r:id="rId4" action="ppaction://hlinksldjump"/>
          </p:cNvPr>
          <p:cNvSpPr>
            <a:spLocks/>
          </p:cNvSpPr>
          <p:nvPr/>
        </p:nvSpPr>
        <p:spPr bwMode="auto">
          <a:xfrm>
            <a:off x="8222636" y="5933694"/>
            <a:ext cx="518407" cy="312586"/>
          </a:xfrm>
          <a:custGeom>
            <a:avLst/>
            <a:gdLst>
              <a:gd name="T0" fmla="*/ 3558 w 7173"/>
              <a:gd name="T1" fmla="*/ 4324 h 4324"/>
              <a:gd name="T2" fmla="*/ 7173 w 7173"/>
              <a:gd name="T3" fmla="*/ 3041 h 4324"/>
              <a:gd name="T4" fmla="*/ 2274 w 7173"/>
              <a:gd name="T5" fmla="*/ 708 h 4324"/>
              <a:gd name="T6" fmla="*/ 0 w 7173"/>
              <a:gd name="T7" fmla="*/ 2887 h 4324"/>
              <a:gd name="T8" fmla="*/ 3558 w 7173"/>
              <a:gd name="T9" fmla="*/ 4324 h 4324"/>
            </a:gdLst>
            <a:ahLst/>
            <a:cxnLst>
              <a:cxn ang="0">
                <a:pos x="T0" y="T1"/>
              </a:cxn>
              <a:cxn ang="0">
                <a:pos x="T2" y="T3"/>
              </a:cxn>
              <a:cxn ang="0">
                <a:pos x="T4" y="T5"/>
              </a:cxn>
              <a:cxn ang="0">
                <a:pos x="T6" y="T7"/>
              </a:cxn>
              <a:cxn ang="0">
                <a:pos x="T8" y="T9"/>
              </a:cxn>
            </a:cxnLst>
            <a:rect l="0" t="0" r="r" b="b"/>
            <a:pathLst>
              <a:path w="7173" h="4324">
                <a:moveTo>
                  <a:pt x="3558" y="4324"/>
                </a:moveTo>
                <a:lnTo>
                  <a:pt x="7173" y="3041"/>
                </a:lnTo>
                <a:cubicBezTo>
                  <a:pt x="6465" y="1044"/>
                  <a:pt x="4271" y="0"/>
                  <a:pt x="2274" y="708"/>
                </a:cubicBezTo>
                <a:cubicBezTo>
                  <a:pt x="1240" y="1076"/>
                  <a:pt x="412" y="1869"/>
                  <a:pt x="0" y="2887"/>
                </a:cubicBezTo>
                <a:lnTo>
                  <a:pt x="3558" y="4324"/>
                </a:lnTo>
                <a:close/>
              </a:path>
            </a:pathLst>
          </a:custGeom>
          <a:solidFill>
            <a:srgbClr val="4F81B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38" name="Freeform 7">
            <a:hlinkClick r:id="rId4" action="ppaction://hlinksldjump"/>
          </p:cNvPr>
          <p:cNvSpPr>
            <a:spLocks/>
          </p:cNvSpPr>
          <p:nvPr/>
        </p:nvSpPr>
        <p:spPr bwMode="auto">
          <a:xfrm>
            <a:off x="8479948" y="6153545"/>
            <a:ext cx="291773" cy="255156"/>
          </a:xfrm>
          <a:custGeom>
            <a:avLst/>
            <a:gdLst>
              <a:gd name="T0" fmla="*/ 0 w 4037"/>
              <a:gd name="T1" fmla="*/ 1283 h 3530"/>
              <a:gd name="T2" fmla="*/ 3110 w 4037"/>
              <a:gd name="T3" fmla="*/ 3530 h 3530"/>
              <a:gd name="T4" fmla="*/ 3616 w 4037"/>
              <a:gd name="T5" fmla="*/ 0 h 3530"/>
              <a:gd name="T6" fmla="*/ 0 w 4037"/>
              <a:gd name="T7" fmla="*/ 1283 h 3530"/>
            </a:gdLst>
            <a:ahLst/>
            <a:cxnLst>
              <a:cxn ang="0">
                <a:pos x="T0" y="T1"/>
              </a:cxn>
              <a:cxn ang="0">
                <a:pos x="T2" y="T3"/>
              </a:cxn>
              <a:cxn ang="0">
                <a:pos x="T4" y="T5"/>
              </a:cxn>
              <a:cxn ang="0">
                <a:pos x="T6" y="T7"/>
              </a:cxn>
            </a:cxnLst>
            <a:rect l="0" t="0" r="r" b="b"/>
            <a:pathLst>
              <a:path w="4037" h="3530">
                <a:moveTo>
                  <a:pt x="0" y="1283"/>
                </a:moveTo>
                <a:lnTo>
                  <a:pt x="3110" y="3530"/>
                </a:lnTo>
                <a:cubicBezTo>
                  <a:pt x="3848" y="2508"/>
                  <a:pt x="4037" y="1189"/>
                  <a:pt x="3616" y="0"/>
                </a:cubicBezTo>
                <a:lnTo>
                  <a:pt x="0" y="1283"/>
                </a:lnTo>
                <a:close/>
              </a:path>
            </a:pathLst>
          </a:custGeom>
          <a:solidFill>
            <a:srgbClr val="C0504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39" name="Freeform 8">
            <a:hlinkClick r:id="rId4" action="ppaction://hlinksldjump"/>
          </p:cNvPr>
          <p:cNvSpPr>
            <a:spLocks/>
          </p:cNvSpPr>
          <p:nvPr/>
        </p:nvSpPr>
        <p:spPr bwMode="auto">
          <a:xfrm>
            <a:off x="8473572" y="6246280"/>
            <a:ext cx="230682" cy="279053"/>
          </a:xfrm>
          <a:custGeom>
            <a:avLst/>
            <a:gdLst>
              <a:gd name="T0" fmla="*/ 82 w 3192"/>
              <a:gd name="T1" fmla="*/ 0 h 3863"/>
              <a:gd name="T2" fmla="*/ 0 w 3192"/>
              <a:gd name="T3" fmla="*/ 3836 h 3863"/>
              <a:gd name="T4" fmla="*/ 3192 w 3192"/>
              <a:gd name="T5" fmla="*/ 2247 h 3863"/>
              <a:gd name="T6" fmla="*/ 82 w 3192"/>
              <a:gd name="T7" fmla="*/ 0 h 3863"/>
            </a:gdLst>
            <a:ahLst/>
            <a:cxnLst>
              <a:cxn ang="0">
                <a:pos x="T0" y="T1"/>
              </a:cxn>
              <a:cxn ang="0">
                <a:pos x="T2" y="T3"/>
              </a:cxn>
              <a:cxn ang="0">
                <a:pos x="T4" y="T5"/>
              </a:cxn>
              <a:cxn ang="0">
                <a:pos x="T6" y="T7"/>
              </a:cxn>
            </a:cxnLst>
            <a:rect l="0" t="0" r="r" b="b"/>
            <a:pathLst>
              <a:path w="3192" h="3863">
                <a:moveTo>
                  <a:pt x="82" y="0"/>
                </a:moveTo>
                <a:lnTo>
                  <a:pt x="0" y="3836"/>
                </a:lnTo>
                <a:cubicBezTo>
                  <a:pt x="1261" y="3863"/>
                  <a:pt x="2454" y="3269"/>
                  <a:pt x="3192" y="2247"/>
                </a:cubicBezTo>
                <a:lnTo>
                  <a:pt x="82" y="0"/>
                </a:lnTo>
                <a:close/>
              </a:path>
            </a:pathLst>
          </a:custGeom>
          <a:solidFill>
            <a:srgbClr val="9BBB59"/>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40" name="Freeform 9">
            <a:hlinkClick r:id="rId4" action="ppaction://hlinksldjump"/>
          </p:cNvPr>
          <p:cNvSpPr>
            <a:spLocks/>
          </p:cNvSpPr>
          <p:nvPr/>
        </p:nvSpPr>
        <p:spPr bwMode="auto">
          <a:xfrm>
            <a:off x="8248496" y="6247086"/>
            <a:ext cx="231452" cy="277126"/>
          </a:xfrm>
          <a:custGeom>
            <a:avLst/>
            <a:gdLst>
              <a:gd name="T0" fmla="*/ 3203 w 3203"/>
              <a:gd name="T1" fmla="*/ 0 h 3836"/>
              <a:gd name="T2" fmla="*/ 0 w 3203"/>
              <a:gd name="T3" fmla="*/ 2111 h 3836"/>
              <a:gd name="T4" fmla="*/ 3121 w 3203"/>
              <a:gd name="T5" fmla="*/ 3836 h 3836"/>
              <a:gd name="T6" fmla="*/ 3203 w 3203"/>
              <a:gd name="T7" fmla="*/ 0 h 3836"/>
            </a:gdLst>
            <a:ahLst/>
            <a:cxnLst>
              <a:cxn ang="0">
                <a:pos x="T0" y="T1"/>
              </a:cxn>
              <a:cxn ang="0">
                <a:pos x="T2" y="T3"/>
              </a:cxn>
              <a:cxn ang="0">
                <a:pos x="T4" y="T5"/>
              </a:cxn>
              <a:cxn ang="0">
                <a:pos x="T6" y="T7"/>
              </a:cxn>
            </a:cxnLst>
            <a:rect l="0" t="0" r="r" b="b"/>
            <a:pathLst>
              <a:path w="3203" h="3836">
                <a:moveTo>
                  <a:pt x="3203" y="0"/>
                </a:moveTo>
                <a:lnTo>
                  <a:pt x="0" y="2111"/>
                </a:lnTo>
                <a:cubicBezTo>
                  <a:pt x="694" y="3164"/>
                  <a:pt x="1860" y="3808"/>
                  <a:pt x="3121" y="3836"/>
                </a:cubicBezTo>
                <a:lnTo>
                  <a:pt x="3203" y="0"/>
                </a:lnTo>
                <a:close/>
              </a:path>
            </a:pathLst>
          </a:custGeom>
          <a:solidFill>
            <a:srgbClr val="8064A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41" name="Freeform 10">
            <a:hlinkClick r:id="rId4" action="ppaction://hlinksldjump"/>
          </p:cNvPr>
          <p:cNvSpPr>
            <a:spLocks/>
          </p:cNvSpPr>
          <p:nvPr/>
        </p:nvSpPr>
        <p:spPr bwMode="auto">
          <a:xfrm>
            <a:off x="8188754" y="6141920"/>
            <a:ext cx="291194" cy="256505"/>
          </a:xfrm>
          <a:custGeom>
            <a:avLst/>
            <a:gdLst>
              <a:gd name="T0" fmla="*/ 4030 w 4030"/>
              <a:gd name="T1" fmla="*/ 1438 h 3549"/>
              <a:gd name="T2" fmla="*/ 472 w 4030"/>
              <a:gd name="T3" fmla="*/ 0 h 3549"/>
              <a:gd name="T4" fmla="*/ 826 w 4030"/>
              <a:gd name="T5" fmla="*/ 3549 h 3549"/>
              <a:gd name="T6" fmla="*/ 4030 w 4030"/>
              <a:gd name="T7" fmla="*/ 1438 h 3549"/>
            </a:gdLst>
            <a:ahLst/>
            <a:cxnLst>
              <a:cxn ang="0">
                <a:pos x="T0" y="T1"/>
              </a:cxn>
              <a:cxn ang="0">
                <a:pos x="T2" y="T3"/>
              </a:cxn>
              <a:cxn ang="0">
                <a:pos x="T4" y="T5"/>
              </a:cxn>
              <a:cxn ang="0">
                <a:pos x="T6" y="T7"/>
              </a:cxn>
            </a:cxnLst>
            <a:rect l="0" t="0" r="r" b="b"/>
            <a:pathLst>
              <a:path w="4030" h="3549">
                <a:moveTo>
                  <a:pt x="4030" y="1438"/>
                </a:moveTo>
                <a:lnTo>
                  <a:pt x="472" y="0"/>
                </a:lnTo>
                <a:cubicBezTo>
                  <a:pt x="0" y="1169"/>
                  <a:pt x="132" y="2496"/>
                  <a:pt x="826" y="3549"/>
                </a:cubicBezTo>
                <a:lnTo>
                  <a:pt x="4030" y="1438"/>
                </a:lnTo>
                <a:close/>
              </a:path>
            </a:pathLst>
          </a:custGeom>
          <a:solidFill>
            <a:srgbClr val="4BACC6"/>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32" name="TextBox 31">
            <a:hlinkClick r:id="rId5" action="ppaction://hlinksldjump"/>
          </p:cNvPr>
          <p:cNvSpPr txBox="1"/>
          <p:nvPr/>
        </p:nvSpPr>
        <p:spPr>
          <a:xfrm rot="21160165">
            <a:off x="4383389" y="2497792"/>
            <a:ext cx="4497052" cy="357214"/>
          </a:xfrm>
          <a:prstGeom prst="rect">
            <a:avLst/>
          </a:prstGeom>
          <a:noFill/>
        </p:spPr>
        <p:txBody>
          <a:bodyPr wrap="square" rtlCol="0">
            <a:spAutoFit/>
          </a:bodyPr>
          <a:lstStyle/>
          <a:p>
            <a:pPr>
              <a:lnSpc>
                <a:spcPct val="115000"/>
              </a:lnSpc>
              <a:spcAft>
                <a:spcPts val="1000"/>
              </a:spcAft>
            </a:pPr>
            <a:r>
              <a:rPr lang="en-GB" sz="1600" dirty="0">
                <a:solidFill>
                  <a:srgbClr val="000099"/>
                </a:solidFill>
                <a:latin typeface="Arial"/>
                <a:ea typeface="Calibri"/>
                <a:cs typeface="Times New Roman"/>
              </a:rPr>
              <a:t>Exercising corporate responsibility</a:t>
            </a:r>
            <a:endParaRPr lang="en-GB" sz="1600" dirty="0">
              <a:solidFill>
                <a:srgbClr val="000099"/>
              </a:solidFill>
              <a:ea typeface="Calibri"/>
              <a:cs typeface="Times New Roman"/>
            </a:endParaRPr>
          </a:p>
        </p:txBody>
      </p:sp>
      <p:sp>
        <p:nvSpPr>
          <p:cNvPr id="33" name="TextBox 32">
            <a:hlinkClick r:id="rId6" action="ppaction://hlinksldjump"/>
          </p:cNvPr>
          <p:cNvSpPr txBox="1"/>
          <p:nvPr/>
        </p:nvSpPr>
        <p:spPr>
          <a:xfrm rot="20827454">
            <a:off x="4273897" y="1963690"/>
            <a:ext cx="4497052" cy="357214"/>
          </a:xfrm>
          <a:prstGeom prst="rect">
            <a:avLst/>
          </a:prstGeom>
          <a:noFill/>
        </p:spPr>
        <p:txBody>
          <a:bodyPr wrap="square" rtlCol="0">
            <a:spAutoFit/>
          </a:bodyPr>
          <a:lstStyle/>
          <a:p>
            <a:pPr>
              <a:lnSpc>
                <a:spcPct val="115000"/>
              </a:lnSpc>
              <a:spcAft>
                <a:spcPts val="1000"/>
              </a:spcAft>
            </a:pPr>
            <a:r>
              <a:rPr lang="en-GB" sz="1600" dirty="0">
                <a:solidFill>
                  <a:srgbClr val="000099"/>
                </a:solidFill>
                <a:latin typeface="Arial"/>
                <a:ea typeface="Calibri"/>
                <a:cs typeface="Times New Roman"/>
              </a:rPr>
              <a:t>Taking responsibility for self</a:t>
            </a:r>
            <a:endParaRPr lang="en-GB" sz="1600" dirty="0">
              <a:solidFill>
                <a:srgbClr val="000099"/>
              </a:solidFill>
              <a:ea typeface="Calibri"/>
              <a:cs typeface="Times New Roman"/>
            </a:endParaRPr>
          </a:p>
        </p:txBody>
      </p:sp>
      <p:sp>
        <p:nvSpPr>
          <p:cNvPr id="27" name="Arc 26"/>
          <p:cNvSpPr/>
          <p:nvPr/>
        </p:nvSpPr>
        <p:spPr>
          <a:xfrm rot="2927672">
            <a:off x="1323831" y="3006081"/>
            <a:ext cx="663688" cy="591935"/>
          </a:xfrm>
          <a:prstGeom prst="arc">
            <a:avLst>
              <a:gd name="adj1" fmla="val 16200000"/>
              <a:gd name="adj2" fmla="val 21584617"/>
            </a:avLst>
          </a:prstGeom>
          <a:ln w="190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2" name="Slide Number Placeholder 1"/>
          <p:cNvSpPr>
            <a:spLocks noGrp="1"/>
          </p:cNvSpPr>
          <p:nvPr>
            <p:ph type="sldNum" sz="quarter" idx="12"/>
          </p:nvPr>
        </p:nvSpPr>
        <p:spPr/>
        <p:txBody>
          <a:bodyPr/>
          <a:lstStyle/>
          <a:p>
            <a:fld id="{C4009609-DC48-4DDF-96FA-41A39884BE33}" type="slidenum">
              <a:rPr lang="en-GB" smtClean="0"/>
              <a:t>18</a:t>
            </a:fld>
            <a:endParaRPr lang="en-GB" dirty="0"/>
          </a:p>
        </p:txBody>
      </p:sp>
      <p:grpSp>
        <p:nvGrpSpPr>
          <p:cNvPr id="43" name="Group 42"/>
          <p:cNvGrpSpPr/>
          <p:nvPr/>
        </p:nvGrpSpPr>
        <p:grpSpPr>
          <a:xfrm>
            <a:off x="845976" y="1986727"/>
            <a:ext cx="3419989" cy="668769"/>
            <a:chOff x="1907704" y="1986727"/>
            <a:chExt cx="1894987" cy="668769"/>
          </a:xfrm>
        </p:grpSpPr>
        <p:sp>
          <p:nvSpPr>
            <p:cNvPr id="44" name="TextBox 43"/>
            <p:cNvSpPr txBox="1"/>
            <p:nvPr/>
          </p:nvSpPr>
          <p:spPr>
            <a:xfrm>
              <a:off x="1907704" y="2378497"/>
              <a:ext cx="796203" cy="276999"/>
            </a:xfrm>
            <a:prstGeom prst="rect">
              <a:avLst/>
            </a:prstGeom>
            <a:noFill/>
          </p:spPr>
          <p:txBody>
            <a:bodyPr wrap="square" rtlCol="0">
              <a:spAutoFit/>
            </a:bodyPr>
            <a:lstStyle/>
            <a:p>
              <a:r>
                <a:rPr lang="en-GB" sz="1200" b="1" dirty="0">
                  <a:solidFill>
                    <a:srgbClr val="000099"/>
                  </a:solidFill>
                </a:rPr>
                <a:t>QTS/Induction</a:t>
              </a:r>
            </a:p>
          </p:txBody>
        </p:sp>
        <p:sp>
          <p:nvSpPr>
            <p:cNvPr id="45" name="TextBox 44"/>
            <p:cNvSpPr txBox="1"/>
            <p:nvPr/>
          </p:nvSpPr>
          <p:spPr>
            <a:xfrm>
              <a:off x="3018934" y="1986727"/>
              <a:ext cx="783757" cy="461665"/>
            </a:xfrm>
            <a:prstGeom prst="rect">
              <a:avLst/>
            </a:prstGeom>
            <a:noFill/>
          </p:spPr>
          <p:txBody>
            <a:bodyPr wrap="square" rtlCol="0">
              <a:spAutoFit/>
            </a:bodyPr>
            <a:lstStyle/>
            <a:p>
              <a:r>
                <a:rPr lang="en-GB" sz="1200" b="1" dirty="0">
                  <a:solidFill>
                    <a:srgbClr val="000099"/>
                  </a:solidFill>
                </a:rPr>
                <a:t>Sustained highly effective practice</a:t>
              </a:r>
            </a:p>
          </p:txBody>
        </p:sp>
      </p:grpSp>
      <p:sp>
        <p:nvSpPr>
          <p:cNvPr id="46" name="TextBox 45"/>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Teaching</a:t>
            </a:r>
          </a:p>
        </p:txBody>
      </p:sp>
      <p:sp>
        <p:nvSpPr>
          <p:cNvPr id="47" name="Rounded Rectangle 46">
            <a:hlinkClick r:id="rId7" action="ppaction://hlinksldjump"/>
          </p:cNvPr>
          <p:cNvSpPr/>
          <p:nvPr/>
        </p:nvSpPr>
        <p:spPr>
          <a:xfrm>
            <a:off x="6904397" y="6079623"/>
            <a:ext cx="951830" cy="3810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Formal</a:t>
            </a:r>
          </a:p>
          <a:p>
            <a:pPr algn="ctr"/>
            <a:r>
              <a:rPr lang="en-GB" sz="1200" dirty="0"/>
              <a:t>leadership</a:t>
            </a:r>
          </a:p>
        </p:txBody>
      </p:sp>
    </p:spTree>
    <p:extLst>
      <p:ext uri="{BB962C8B-B14F-4D97-AF65-F5344CB8AC3E}">
        <p14:creationId xmlns:p14="http://schemas.microsoft.com/office/powerpoint/2010/main" val="2355983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87624" y="1916832"/>
            <a:ext cx="6904856" cy="2088232"/>
          </a:xfrm>
        </p:spPr>
        <p:txBody>
          <a:bodyPr>
            <a:normAutofit/>
          </a:bodyPr>
          <a:lstStyle/>
          <a:p>
            <a:r>
              <a:rPr lang="en-GB" sz="4400" dirty="0">
                <a:solidFill>
                  <a:srgbClr val="C00000"/>
                </a:solidFill>
              </a:rPr>
              <a:t>Descriptors for teaching</a:t>
            </a:r>
            <a:endParaRPr lang="en-GB" sz="4400" dirty="0">
              <a:solidFill>
                <a:srgbClr val="000099"/>
              </a:solidFill>
            </a:endParaRPr>
          </a:p>
        </p:txBody>
      </p:sp>
      <p:sp>
        <p:nvSpPr>
          <p:cNvPr id="2" name="Slide Number Placeholder 1"/>
          <p:cNvSpPr>
            <a:spLocks noGrp="1"/>
          </p:cNvSpPr>
          <p:nvPr>
            <p:ph type="sldNum" sz="quarter" idx="12"/>
          </p:nvPr>
        </p:nvSpPr>
        <p:spPr/>
        <p:txBody>
          <a:bodyPr/>
          <a:lstStyle/>
          <a:p>
            <a:fld id="{C4009609-DC48-4DDF-96FA-41A39884BE33}" type="slidenum">
              <a:rPr lang="en-GB" smtClean="0"/>
              <a:t>19</a:t>
            </a:fld>
            <a:endParaRPr lang="en-GB" dirty="0"/>
          </a:p>
        </p:txBody>
      </p:sp>
    </p:spTree>
    <p:extLst>
      <p:ext uri="{BB962C8B-B14F-4D97-AF65-F5344CB8AC3E}">
        <p14:creationId xmlns:p14="http://schemas.microsoft.com/office/powerpoint/2010/main" val="336419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188640"/>
            <a:ext cx="6904856" cy="864096"/>
          </a:xfrm>
        </p:spPr>
        <p:txBody>
          <a:bodyPr>
            <a:normAutofit/>
          </a:bodyPr>
          <a:lstStyle/>
          <a:p>
            <a:pPr algn="l"/>
            <a:r>
              <a:rPr lang="en-GB" sz="2400" dirty="0">
                <a:solidFill>
                  <a:srgbClr val="000099"/>
                </a:solidFill>
              </a:rPr>
              <a:t>Making best use of this slide pack</a:t>
            </a:r>
          </a:p>
        </p:txBody>
      </p:sp>
      <p:sp>
        <p:nvSpPr>
          <p:cNvPr id="4" name="Title 1"/>
          <p:cNvSpPr txBox="1">
            <a:spLocks/>
          </p:cNvSpPr>
          <p:nvPr/>
        </p:nvSpPr>
        <p:spPr>
          <a:xfrm>
            <a:off x="1269257" y="6084704"/>
            <a:ext cx="5256584" cy="82195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000" dirty="0">
                <a:solidFill>
                  <a:srgbClr val="000099"/>
                </a:solidFill>
              </a:rPr>
              <a:t>Click here to continue viewing the presentation </a:t>
            </a:r>
            <a:r>
              <a:rPr lang="en-GB" sz="2000" dirty="0">
                <a:solidFill>
                  <a:srgbClr val="000099"/>
                </a:solidFill>
                <a:ea typeface="+mn-ea"/>
                <a:cs typeface="+mn-cs"/>
              </a:rPr>
              <a:t>–</a:t>
            </a:r>
            <a:r>
              <a:rPr lang="en-GB" sz="2000" dirty="0">
                <a:solidFill>
                  <a:srgbClr val="000099"/>
                </a:solidFill>
              </a:rPr>
              <a:t> </a:t>
            </a:r>
          </a:p>
        </p:txBody>
      </p:sp>
      <p:grpSp>
        <p:nvGrpSpPr>
          <p:cNvPr id="6" name="Group 5"/>
          <p:cNvGrpSpPr/>
          <p:nvPr/>
        </p:nvGrpSpPr>
        <p:grpSpPr>
          <a:xfrm>
            <a:off x="6660232" y="6273904"/>
            <a:ext cx="360040" cy="400110"/>
            <a:chOff x="6732240" y="5565686"/>
            <a:chExt cx="360040" cy="400110"/>
          </a:xfrm>
        </p:grpSpPr>
        <p:sp>
          <p:nvSpPr>
            <p:cNvPr id="7" name="TextBox 6">
              <a:hlinkClick r:id="rId2" action="ppaction://hlinksldjump"/>
            </p:cNvPr>
            <p:cNvSpPr txBox="1"/>
            <p:nvPr/>
          </p:nvSpPr>
          <p:spPr>
            <a:xfrm>
              <a:off x="6732240" y="5565686"/>
              <a:ext cx="360040" cy="400110"/>
            </a:xfrm>
            <a:prstGeom prst="rect">
              <a:avLst/>
            </a:prstGeom>
            <a:solidFill>
              <a:schemeClr val="tx2">
                <a:lumMod val="60000"/>
                <a:lumOff val="40000"/>
              </a:schemeClr>
            </a:solidFill>
          </p:spPr>
          <p:txBody>
            <a:bodyPr wrap="square" rtlCol="0">
              <a:spAutoFit/>
            </a:bodyPr>
            <a:lstStyle/>
            <a:p>
              <a:endParaRPr lang="en-GB" sz="2000" dirty="0">
                <a:solidFill>
                  <a:schemeClr val="bg1"/>
                </a:solidFill>
              </a:endParaRPr>
            </a:p>
          </p:txBody>
        </p:sp>
        <p:sp>
          <p:nvSpPr>
            <p:cNvPr id="8" name="Chevron 7">
              <a:hlinkClick r:id="rId2" action="ppaction://hlinksldjump"/>
            </p:cNvPr>
            <p:cNvSpPr/>
            <p:nvPr/>
          </p:nvSpPr>
          <p:spPr>
            <a:xfrm>
              <a:off x="6804248" y="5661248"/>
              <a:ext cx="216024" cy="216024"/>
            </a:xfrm>
            <a:prstGeom prst="chevr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2" name="TextBox 1"/>
          <p:cNvSpPr txBox="1"/>
          <p:nvPr/>
        </p:nvSpPr>
        <p:spPr>
          <a:xfrm>
            <a:off x="395536" y="764704"/>
            <a:ext cx="8064896" cy="5479962"/>
          </a:xfrm>
          <a:prstGeom prst="rect">
            <a:avLst/>
          </a:prstGeom>
          <a:noFill/>
        </p:spPr>
        <p:txBody>
          <a:bodyPr wrap="square" rtlCol="0">
            <a:spAutoFit/>
          </a:bodyPr>
          <a:lstStyle/>
          <a:p>
            <a:pPr marL="285750" indent="-285750">
              <a:buFont typeface="Arial" panose="020B0604020202020204" pitchFamily="34" charset="0"/>
              <a:buChar char="•"/>
            </a:pPr>
            <a:r>
              <a:rPr lang="en-GB" dirty="0">
                <a:solidFill>
                  <a:srgbClr val="000099"/>
                </a:solidFill>
              </a:rPr>
              <a:t>These slides are best viewed in Slide Show mode. You will need a mouse or pointer to click on features which allow you to choose how to navigate the slides.  </a:t>
            </a:r>
          </a:p>
          <a:p>
            <a:r>
              <a:rPr lang="en-GB" dirty="0">
                <a:solidFill>
                  <a:srgbClr val="000099"/>
                </a:solidFill>
              </a:rPr>
              <a:t> </a:t>
            </a:r>
          </a:p>
          <a:p>
            <a:pPr marL="285750" lvl="0" indent="-285750">
              <a:buFont typeface="Arial" panose="020B0604020202020204" pitchFamily="34" charset="0"/>
              <a:buChar char="•"/>
            </a:pPr>
            <a:r>
              <a:rPr lang="en-GB" dirty="0">
                <a:solidFill>
                  <a:srgbClr val="000099"/>
                </a:solidFill>
              </a:rPr>
              <a:t>Slides 1–18 can be viewed as a conventional presentation – slides beyond this are intended to be viewed by clicking on titles and symbols in the main slides.</a:t>
            </a:r>
          </a:p>
          <a:p>
            <a:pPr marL="285750" lvl="0" indent="-285750">
              <a:buFont typeface="Arial" panose="020B0604020202020204" pitchFamily="34" charset="0"/>
              <a:buChar char="•"/>
            </a:pPr>
            <a:endParaRPr lang="en-GB" dirty="0">
              <a:solidFill>
                <a:srgbClr val="000099"/>
              </a:solidFill>
            </a:endParaRPr>
          </a:p>
          <a:p>
            <a:pPr marL="285750" lvl="0" indent="-285750">
              <a:buFont typeface="Arial" panose="020B0604020202020204" pitchFamily="34" charset="0"/>
              <a:buChar char="•"/>
            </a:pPr>
            <a:r>
              <a:rPr lang="en-GB" dirty="0">
                <a:solidFill>
                  <a:srgbClr val="000099"/>
                </a:solidFill>
              </a:rPr>
              <a:t>In slides 8–10, clicking on the </a:t>
            </a:r>
            <a:r>
              <a:rPr lang="en-GB" dirty="0">
                <a:solidFill>
                  <a:srgbClr val="C00000"/>
                </a:solidFill>
              </a:rPr>
              <a:t>dimensions</a:t>
            </a:r>
            <a:r>
              <a:rPr lang="en-GB" dirty="0">
                <a:solidFill>
                  <a:srgbClr val="000099"/>
                </a:solidFill>
              </a:rPr>
              <a:t> will take you to a breakdown of elements in each dimension.</a:t>
            </a:r>
          </a:p>
          <a:p>
            <a:pPr marL="285750" lvl="0" indent="-285750">
              <a:buFont typeface="Arial" panose="020B0604020202020204" pitchFamily="34" charset="0"/>
              <a:buChar char="•"/>
            </a:pPr>
            <a:endParaRPr lang="en-GB" dirty="0">
              <a:solidFill>
                <a:srgbClr val="000099"/>
              </a:solidFill>
            </a:endParaRPr>
          </a:p>
          <a:p>
            <a:pPr marL="285750" lvl="0" indent="-285750">
              <a:buFont typeface="Arial" panose="020B0604020202020204" pitchFamily="34" charset="0"/>
              <a:buChar char="•"/>
            </a:pPr>
            <a:r>
              <a:rPr lang="en-GB" dirty="0">
                <a:solidFill>
                  <a:srgbClr val="000099"/>
                </a:solidFill>
              </a:rPr>
              <a:t>In slides 12–18, clicking on the </a:t>
            </a:r>
            <a:r>
              <a:rPr lang="en-GB" dirty="0">
                <a:solidFill>
                  <a:srgbClr val="C00000"/>
                </a:solidFill>
              </a:rPr>
              <a:t>element headings </a:t>
            </a:r>
            <a:r>
              <a:rPr lang="en-GB" dirty="0">
                <a:solidFill>
                  <a:srgbClr val="000099"/>
                </a:solidFill>
              </a:rPr>
              <a:t>will take you to the descriptors for that element.</a:t>
            </a:r>
          </a:p>
          <a:p>
            <a:pPr lvl="0"/>
            <a:endParaRPr lang="en-GB" dirty="0">
              <a:solidFill>
                <a:srgbClr val="000099"/>
              </a:solidFill>
            </a:endParaRPr>
          </a:p>
          <a:p>
            <a:pPr marL="285750" indent="-285750">
              <a:lnSpc>
                <a:spcPct val="115000"/>
              </a:lnSpc>
              <a:buFont typeface="Arial" panose="020B0604020202020204" pitchFamily="34" charset="0"/>
              <a:buChar char="•"/>
            </a:pPr>
            <a:r>
              <a:rPr lang="en-GB" dirty="0">
                <a:solidFill>
                  <a:srgbClr val="000099"/>
                </a:solidFill>
              </a:rPr>
              <a:t>Slides with a </a:t>
            </a:r>
            <a:r>
              <a:rPr lang="en-GB" dirty="0">
                <a:solidFill>
                  <a:srgbClr val="000099"/>
                </a:solidFill>
                <a:highlight>
                  <a:srgbClr val="FFFF00"/>
                </a:highlight>
              </a:rPr>
              <a:t>yellow background </a:t>
            </a:r>
            <a:r>
              <a:rPr lang="en-GB" dirty="0">
                <a:solidFill>
                  <a:srgbClr val="000099"/>
                </a:solidFill>
              </a:rPr>
              <a:t>relate to the teaching descriptors. Slides with a </a:t>
            </a:r>
            <a:r>
              <a:rPr lang="en-GB" dirty="0">
                <a:solidFill>
                  <a:srgbClr val="000099"/>
                </a:solidFill>
                <a:highlight>
                  <a:srgbClr val="FF0000"/>
                </a:highlight>
                <a:ea typeface="Times New Roman"/>
                <a:cs typeface="Times New Roman"/>
              </a:rPr>
              <a:t>red background </a:t>
            </a:r>
            <a:r>
              <a:rPr lang="en-GB" dirty="0">
                <a:solidFill>
                  <a:srgbClr val="000099"/>
                </a:solidFill>
              </a:rPr>
              <a:t>relate to descriptors for formal leadership roles.</a:t>
            </a:r>
          </a:p>
          <a:p>
            <a:pPr>
              <a:lnSpc>
                <a:spcPct val="115000"/>
              </a:lnSpc>
            </a:pPr>
            <a:endParaRPr lang="en-GB" dirty="0">
              <a:solidFill>
                <a:srgbClr val="000099"/>
              </a:solidFill>
            </a:endParaRPr>
          </a:p>
          <a:p>
            <a:pPr marL="285750" lvl="0" indent="-285750">
              <a:buFont typeface="Arial" panose="020B0604020202020204" pitchFamily="34" charset="0"/>
              <a:buChar char="•"/>
            </a:pPr>
            <a:r>
              <a:rPr lang="en-GB" dirty="0">
                <a:solidFill>
                  <a:srgbClr val="000099"/>
                </a:solidFill>
              </a:rPr>
              <a:t>To aid navigation clicking on </a:t>
            </a:r>
            <a:r>
              <a:rPr lang="en-GB" dirty="0">
                <a:solidFill>
                  <a:srgbClr val="C00000"/>
                </a:solidFill>
              </a:rPr>
              <a:t>icons</a:t>
            </a:r>
            <a:r>
              <a:rPr lang="en-GB" dirty="0">
                <a:solidFill>
                  <a:srgbClr val="000099"/>
                </a:solidFill>
              </a:rPr>
              <a:t> in the bottom right corner of slides will take you back to the dimension summary. The descriptor slides have an icon which will take you back to the parent dimension and there are links to enable you to move between the teaching descriptors and the descriptors for formal leadership.</a:t>
            </a:r>
          </a:p>
        </p:txBody>
      </p:sp>
      <p:sp>
        <p:nvSpPr>
          <p:cNvPr id="9" name="Slide Number Placeholder 6"/>
          <p:cNvSpPr>
            <a:spLocks noGrp="1"/>
          </p:cNvSpPr>
          <p:nvPr>
            <p:ph type="sldNum" sz="quarter" idx="12"/>
          </p:nvPr>
        </p:nvSpPr>
        <p:spPr>
          <a:xfrm>
            <a:off x="6754416" y="6381328"/>
            <a:ext cx="2133600" cy="365125"/>
          </a:xfrm>
        </p:spPr>
        <p:txBody>
          <a:bodyPr/>
          <a:lstStyle/>
          <a:p>
            <a:fld id="{C4009609-DC48-4DDF-96FA-41A39884BE33}" type="slidenum">
              <a:rPr lang="en-GB" smtClean="0"/>
              <a:t>2</a:t>
            </a:fld>
            <a:endParaRPr lang="en-GB" dirty="0"/>
          </a:p>
        </p:txBody>
      </p:sp>
    </p:spTree>
    <p:extLst>
      <p:ext uri="{BB962C8B-B14F-4D97-AF65-F5344CB8AC3E}">
        <p14:creationId xmlns:p14="http://schemas.microsoft.com/office/powerpoint/2010/main" val="3512661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7" name="Pie 6"/>
          <p:cNvSpPr/>
          <p:nvPr/>
        </p:nvSpPr>
        <p:spPr>
          <a:xfrm rot="13195740">
            <a:off x="-3023127" y="-15291"/>
            <a:ext cx="7469671" cy="6869891"/>
          </a:xfrm>
          <a:prstGeom prst="pie">
            <a:avLst>
              <a:gd name="adj1" fmla="val 7502782"/>
              <a:gd name="adj2" fmla="val 10000432"/>
            </a:avLst>
          </a:prstGeom>
          <a:gradFill flip="none" rotWithShape="1">
            <a:gsLst>
              <a:gs pos="17000">
                <a:schemeClr val="accent1">
                  <a:tint val="66000"/>
                  <a:satMod val="160000"/>
                  <a:lumMod val="83000"/>
                </a:schemeClr>
              </a:gs>
              <a:gs pos="59000">
                <a:schemeClr val="accent1">
                  <a:tint val="44500"/>
                  <a:satMod val="160000"/>
                  <a:lumMod val="92000"/>
                  <a:lumOff val="8000"/>
                </a:schemeClr>
              </a:gs>
              <a:gs pos="100000">
                <a:schemeClr val="accent1">
                  <a:tint val="23500"/>
                  <a:satMod val="160000"/>
                </a:schemeClr>
              </a:gs>
            </a:gsLst>
            <a:path path="circle">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cxnSp>
        <p:nvCxnSpPr>
          <p:cNvPr id="8" name="Straight Connector 7"/>
          <p:cNvCxnSpPr/>
          <p:nvPr/>
        </p:nvCxnSpPr>
        <p:spPr>
          <a:xfrm flipV="1">
            <a:off x="711708" y="1772816"/>
            <a:ext cx="6020532" cy="16468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11708" y="3419654"/>
            <a:ext cx="6308564" cy="208046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737480" y="2596235"/>
            <a:ext cx="6438858" cy="823419"/>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725430" y="3419654"/>
            <a:ext cx="665488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11708" y="3419654"/>
            <a:ext cx="6524588" cy="1086075"/>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Box 21">
            <a:hlinkClick r:id="rId2" action="ppaction://hlinksldjump"/>
          </p:cNvPr>
          <p:cNvSpPr txBox="1"/>
          <p:nvPr/>
        </p:nvSpPr>
        <p:spPr>
          <a:xfrm rot="20878423">
            <a:off x="4200081" y="2027469"/>
            <a:ext cx="4272418" cy="357214"/>
          </a:xfrm>
          <a:prstGeom prst="rect">
            <a:avLst/>
          </a:prstGeom>
          <a:noFill/>
        </p:spPr>
        <p:txBody>
          <a:bodyPr wrap="square" rtlCol="0">
            <a:spAutoFit/>
          </a:bodyPr>
          <a:lstStyle/>
          <a:p>
            <a:pPr>
              <a:lnSpc>
                <a:spcPct val="115000"/>
              </a:lnSpc>
              <a:spcAft>
                <a:spcPts val="1000"/>
              </a:spcAft>
            </a:pPr>
            <a:r>
              <a:rPr lang="en-GB" sz="1600" dirty="0">
                <a:solidFill>
                  <a:srgbClr val="000099"/>
                </a:solidFill>
                <a:latin typeface="Arial"/>
                <a:ea typeface="Calibri"/>
                <a:cs typeface="Times New Roman"/>
              </a:rPr>
              <a:t>Managing the learning environment </a:t>
            </a:r>
            <a:endParaRPr lang="en-GB" sz="1600" dirty="0">
              <a:solidFill>
                <a:srgbClr val="000099"/>
              </a:solidFill>
              <a:ea typeface="Calibri"/>
              <a:cs typeface="Times New Roman"/>
            </a:endParaRPr>
          </a:p>
        </p:txBody>
      </p:sp>
      <p:sp>
        <p:nvSpPr>
          <p:cNvPr id="25" name="TextBox 24">
            <a:hlinkClick r:id="rId3" action="ppaction://hlinksldjump"/>
          </p:cNvPr>
          <p:cNvSpPr txBox="1"/>
          <p:nvPr/>
        </p:nvSpPr>
        <p:spPr>
          <a:xfrm rot="21255519">
            <a:off x="4410552" y="2801673"/>
            <a:ext cx="3863331" cy="357214"/>
          </a:xfrm>
          <a:prstGeom prst="rect">
            <a:avLst/>
          </a:prstGeom>
          <a:noFill/>
        </p:spPr>
        <p:txBody>
          <a:bodyPr wrap="square" rtlCol="0">
            <a:spAutoFit/>
          </a:bodyPr>
          <a:lstStyle/>
          <a:p>
            <a:pPr>
              <a:lnSpc>
                <a:spcPct val="115000"/>
              </a:lnSpc>
              <a:spcAft>
                <a:spcPts val="1000"/>
              </a:spcAft>
            </a:pPr>
            <a:r>
              <a:rPr lang="en-GB" sz="1600" dirty="0">
                <a:solidFill>
                  <a:srgbClr val="000099"/>
                </a:solidFill>
                <a:latin typeface="Arial"/>
                <a:ea typeface="Calibri"/>
                <a:cs typeface="Times New Roman"/>
              </a:rPr>
              <a:t>Assessment </a:t>
            </a:r>
            <a:endParaRPr lang="en-GB" sz="1600" dirty="0">
              <a:solidFill>
                <a:srgbClr val="000099"/>
              </a:solidFill>
              <a:ea typeface="Calibri"/>
              <a:cs typeface="Times New Roman"/>
            </a:endParaRPr>
          </a:p>
        </p:txBody>
      </p:sp>
      <p:sp>
        <p:nvSpPr>
          <p:cNvPr id="26" name="TextBox 25">
            <a:hlinkClick r:id="rId4" action="ppaction://hlinksldjump"/>
          </p:cNvPr>
          <p:cNvSpPr txBox="1"/>
          <p:nvPr/>
        </p:nvSpPr>
        <p:spPr>
          <a:xfrm rot="216724">
            <a:off x="4548478" y="3661599"/>
            <a:ext cx="2823385" cy="357214"/>
          </a:xfrm>
          <a:prstGeom prst="rect">
            <a:avLst/>
          </a:prstGeom>
          <a:noFill/>
        </p:spPr>
        <p:txBody>
          <a:bodyPr wrap="square" rtlCol="0">
            <a:spAutoFit/>
          </a:bodyPr>
          <a:lstStyle/>
          <a:p>
            <a:pPr>
              <a:lnSpc>
                <a:spcPct val="115000"/>
              </a:lnSpc>
              <a:spcAft>
                <a:spcPts val="1000"/>
              </a:spcAft>
            </a:pPr>
            <a:r>
              <a:rPr lang="en-GB" sz="1600" dirty="0">
                <a:solidFill>
                  <a:srgbClr val="000099"/>
                </a:solidFill>
                <a:latin typeface="Arial"/>
                <a:ea typeface="Calibri"/>
                <a:cs typeface="Times New Roman"/>
              </a:rPr>
              <a:t>Differentiation </a:t>
            </a:r>
            <a:endParaRPr lang="en-GB" sz="1600" dirty="0">
              <a:solidFill>
                <a:srgbClr val="000099"/>
              </a:solidFill>
              <a:ea typeface="Calibri"/>
              <a:cs typeface="Times New Roman"/>
            </a:endParaRPr>
          </a:p>
        </p:txBody>
      </p:sp>
      <p:sp>
        <p:nvSpPr>
          <p:cNvPr id="29" name="TextBox 28">
            <a:hlinkClick r:id="rId5" action="ppaction://hlinksldjump"/>
          </p:cNvPr>
          <p:cNvSpPr txBox="1"/>
          <p:nvPr/>
        </p:nvSpPr>
        <p:spPr>
          <a:xfrm rot="838774">
            <a:off x="4396856" y="4621277"/>
            <a:ext cx="3435341" cy="375487"/>
          </a:xfrm>
          <a:prstGeom prst="rect">
            <a:avLst/>
          </a:prstGeom>
          <a:noFill/>
        </p:spPr>
        <p:txBody>
          <a:bodyPr wrap="square" rtlCol="0">
            <a:spAutoFit/>
          </a:bodyPr>
          <a:lstStyle/>
          <a:p>
            <a:pPr>
              <a:lnSpc>
                <a:spcPct val="115000"/>
              </a:lnSpc>
              <a:spcAft>
                <a:spcPts val="1000"/>
              </a:spcAft>
            </a:pPr>
            <a:r>
              <a:rPr lang="en-GB" sz="1600" dirty="0">
                <a:solidFill>
                  <a:srgbClr val="000099"/>
                </a:solidFill>
                <a:latin typeface="Arial"/>
                <a:ea typeface="Calibri"/>
                <a:cs typeface="Times New Roman"/>
              </a:rPr>
              <a:t>Recording and reporting</a:t>
            </a:r>
            <a:endParaRPr lang="en-GB" sz="1600" dirty="0">
              <a:solidFill>
                <a:srgbClr val="000099"/>
              </a:solidFill>
              <a:ea typeface="Calibri"/>
              <a:cs typeface="Times New Roman"/>
            </a:endParaRPr>
          </a:p>
        </p:txBody>
      </p:sp>
      <p:sp>
        <p:nvSpPr>
          <p:cNvPr id="4" name="TextBox 3"/>
          <p:cNvSpPr txBox="1"/>
          <p:nvPr/>
        </p:nvSpPr>
        <p:spPr>
          <a:xfrm>
            <a:off x="711708" y="908720"/>
            <a:ext cx="8828844" cy="461665"/>
          </a:xfrm>
          <a:prstGeom prst="rect">
            <a:avLst/>
          </a:prstGeom>
          <a:noFill/>
        </p:spPr>
        <p:txBody>
          <a:bodyPr wrap="square" rtlCol="0">
            <a:spAutoFit/>
          </a:bodyPr>
          <a:lstStyle/>
          <a:p>
            <a:r>
              <a:rPr lang="en-GB" sz="2400" b="1" dirty="0">
                <a:solidFill>
                  <a:srgbClr val="000099"/>
                </a:solidFill>
              </a:rPr>
              <a:t>Refining teaching… towards sustained highly effective practice</a:t>
            </a:r>
          </a:p>
        </p:txBody>
      </p:sp>
      <p:cxnSp>
        <p:nvCxnSpPr>
          <p:cNvPr id="6" name="Straight Connector 5"/>
          <p:cNvCxnSpPr/>
          <p:nvPr/>
        </p:nvCxnSpPr>
        <p:spPr>
          <a:xfrm flipH="1" flipV="1">
            <a:off x="725430" y="3419654"/>
            <a:ext cx="5862794" cy="2909952"/>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a:hlinkClick r:id="rId6" action="ppaction://hlinksldjump"/>
          </p:cNvPr>
          <p:cNvSpPr txBox="1"/>
          <p:nvPr/>
        </p:nvSpPr>
        <p:spPr>
          <a:xfrm rot="1251497">
            <a:off x="4146285" y="5250277"/>
            <a:ext cx="2787970" cy="338554"/>
          </a:xfrm>
          <a:prstGeom prst="rect">
            <a:avLst/>
          </a:prstGeom>
          <a:noFill/>
        </p:spPr>
        <p:txBody>
          <a:bodyPr wrap="square" rtlCol="0">
            <a:spAutoFit/>
          </a:bodyPr>
          <a:lstStyle/>
          <a:p>
            <a:r>
              <a:rPr lang="en-GB" sz="1600" dirty="0">
                <a:solidFill>
                  <a:srgbClr val="000099"/>
                </a:solidFill>
                <a:latin typeface="Arial" panose="020B0604020202020204" pitchFamily="34" charset="0"/>
                <a:cs typeface="Arial" panose="020B0604020202020204" pitchFamily="34" charset="0"/>
              </a:rPr>
              <a:t>Involving partners in learning</a:t>
            </a:r>
          </a:p>
        </p:txBody>
      </p:sp>
      <p:sp>
        <p:nvSpPr>
          <p:cNvPr id="37" name="Freeform 6">
            <a:hlinkClick r:id="rId7" action="ppaction://hlinksldjump"/>
          </p:cNvPr>
          <p:cNvSpPr>
            <a:spLocks/>
          </p:cNvSpPr>
          <p:nvPr/>
        </p:nvSpPr>
        <p:spPr bwMode="auto">
          <a:xfrm>
            <a:off x="8222636" y="5933694"/>
            <a:ext cx="518407" cy="312586"/>
          </a:xfrm>
          <a:custGeom>
            <a:avLst/>
            <a:gdLst>
              <a:gd name="T0" fmla="*/ 3558 w 7173"/>
              <a:gd name="T1" fmla="*/ 4324 h 4324"/>
              <a:gd name="T2" fmla="*/ 7173 w 7173"/>
              <a:gd name="T3" fmla="*/ 3041 h 4324"/>
              <a:gd name="T4" fmla="*/ 2274 w 7173"/>
              <a:gd name="T5" fmla="*/ 708 h 4324"/>
              <a:gd name="T6" fmla="*/ 0 w 7173"/>
              <a:gd name="T7" fmla="*/ 2887 h 4324"/>
              <a:gd name="T8" fmla="*/ 3558 w 7173"/>
              <a:gd name="T9" fmla="*/ 4324 h 4324"/>
            </a:gdLst>
            <a:ahLst/>
            <a:cxnLst>
              <a:cxn ang="0">
                <a:pos x="T0" y="T1"/>
              </a:cxn>
              <a:cxn ang="0">
                <a:pos x="T2" y="T3"/>
              </a:cxn>
              <a:cxn ang="0">
                <a:pos x="T4" y="T5"/>
              </a:cxn>
              <a:cxn ang="0">
                <a:pos x="T6" y="T7"/>
              </a:cxn>
              <a:cxn ang="0">
                <a:pos x="T8" y="T9"/>
              </a:cxn>
            </a:cxnLst>
            <a:rect l="0" t="0" r="r" b="b"/>
            <a:pathLst>
              <a:path w="7173" h="4324">
                <a:moveTo>
                  <a:pt x="3558" y="4324"/>
                </a:moveTo>
                <a:lnTo>
                  <a:pt x="7173" y="3041"/>
                </a:lnTo>
                <a:cubicBezTo>
                  <a:pt x="6465" y="1044"/>
                  <a:pt x="4271" y="0"/>
                  <a:pt x="2274" y="708"/>
                </a:cubicBezTo>
                <a:cubicBezTo>
                  <a:pt x="1240" y="1076"/>
                  <a:pt x="412" y="1869"/>
                  <a:pt x="0" y="2887"/>
                </a:cubicBezTo>
                <a:lnTo>
                  <a:pt x="3558" y="4324"/>
                </a:lnTo>
                <a:close/>
              </a:path>
            </a:pathLst>
          </a:custGeom>
          <a:solidFill>
            <a:srgbClr val="4F81B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38" name="Freeform 7">
            <a:hlinkClick r:id="rId7" action="ppaction://hlinksldjump"/>
          </p:cNvPr>
          <p:cNvSpPr>
            <a:spLocks/>
          </p:cNvSpPr>
          <p:nvPr/>
        </p:nvSpPr>
        <p:spPr bwMode="auto">
          <a:xfrm>
            <a:off x="8479948" y="6153545"/>
            <a:ext cx="291773" cy="255156"/>
          </a:xfrm>
          <a:custGeom>
            <a:avLst/>
            <a:gdLst>
              <a:gd name="T0" fmla="*/ 0 w 4037"/>
              <a:gd name="T1" fmla="*/ 1283 h 3530"/>
              <a:gd name="T2" fmla="*/ 3110 w 4037"/>
              <a:gd name="T3" fmla="*/ 3530 h 3530"/>
              <a:gd name="T4" fmla="*/ 3616 w 4037"/>
              <a:gd name="T5" fmla="*/ 0 h 3530"/>
              <a:gd name="T6" fmla="*/ 0 w 4037"/>
              <a:gd name="T7" fmla="*/ 1283 h 3530"/>
            </a:gdLst>
            <a:ahLst/>
            <a:cxnLst>
              <a:cxn ang="0">
                <a:pos x="T0" y="T1"/>
              </a:cxn>
              <a:cxn ang="0">
                <a:pos x="T2" y="T3"/>
              </a:cxn>
              <a:cxn ang="0">
                <a:pos x="T4" y="T5"/>
              </a:cxn>
              <a:cxn ang="0">
                <a:pos x="T6" y="T7"/>
              </a:cxn>
            </a:cxnLst>
            <a:rect l="0" t="0" r="r" b="b"/>
            <a:pathLst>
              <a:path w="4037" h="3530">
                <a:moveTo>
                  <a:pt x="0" y="1283"/>
                </a:moveTo>
                <a:lnTo>
                  <a:pt x="3110" y="3530"/>
                </a:lnTo>
                <a:cubicBezTo>
                  <a:pt x="3848" y="2508"/>
                  <a:pt x="4037" y="1189"/>
                  <a:pt x="3616" y="0"/>
                </a:cubicBezTo>
                <a:lnTo>
                  <a:pt x="0" y="1283"/>
                </a:lnTo>
                <a:close/>
              </a:path>
            </a:pathLst>
          </a:custGeom>
          <a:solidFill>
            <a:srgbClr val="C0504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39" name="Freeform 8">
            <a:hlinkClick r:id="rId7" action="ppaction://hlinksldjump"/>
          </p:cNvPr>
          <p:cNvSpPr>
            <a:spLocks/>
          </p:cNvSpPr>
          <p:nvPr/>
        </p:nvSpPr>
        <p:spPr bwMode="auto">
          <a:xfrm>
            <a:off x="8473572" y="6246280"/>
            <a:ext cx="230682" cy="279053"/>
          </a:xfrm>
          <a:custGeom>
            <a:avLst/>
            <a:gdLst>
              <a:gd name="T0" fmla="*/ 82 w 3192"/>
              <a:gd name="T1" fmla="*/ 0 h 3863"/>
              <a:gd name="T2" fmla="*/ 0 w 3192"/>
              <a:gd name="T3" fmla="*/ 3836 h 3863"/>
              <a:gd name="T4" fmla="*/ 3192 w 3192"/>
              <a:gd name="T5" fmla="*/ 2247 h 3863"/>
              <a:gd name="T6" fmla="*/ 82 w 3192"/>
              <a:gd name="T7" fmla="*/ 0 h 3863"/>
            </a:gdLst>
            <a:ahLst/>
            <a:cxnLst>
              <a:cxn ang="0">
                <a:pos x="T0" y="T1"/>
              </a:cxn>
              <a:cxn ang="0">
                <a:pos x="T2" y="T3"/>
              </a:cxn>
              <a:cxn ang="0">
                <a:pos x="T4" y="T5"/>
              </a:cxn>
              <a:cxn ang="0">
                <a:pos x="T6" y="T7"/>
              </a:cxn>
            </a:cxnLst>
            <a:rect l="0" t="0" r="r" b="b"/>
            <a:pathLst>
              <a:path w="3192" h="3863">
                <a:moveTo>
                  <a:pt x="82" y="0"/>
                </a:moveTo>
                <a:lnTo>
                  <a:pt x="0" y="3836"/>
                </a:lnTo>
                <a:cubicBezTo>
                  <a:pt x="1261" y="3863"/>
                  <a:pt x="2454" y="3269"/>
                  <a:pt x="3192" y="2247"/>
                </a:cubicBezTo>
                <a:lnTo>
                  <a:pt x="82" y="0"/>
                </a:lnTo>
                <a:close/>
              </a:path>
            </a:pathLst>
          </a:custGeom>
          <a:solidFill>
            <a:srgbClr val="9BBB59"/>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40" name="Freeform 9">
            <a:hlinkClick r:id="rId7" action="ppaction://hlinksldjump"/>
          </p:cNvPr>
          <p:cNvSpPr>
            <a:spLocks/>
          </p:cNvSpPr>
          <p:nvPr/>
        </p:nvSpPr>
        <p:spPr bwMode="auto">
          <a:xfrm>
            <a:off x="8248496" y="6247086"/>
            <a:ext cx="231452" cy="277126"/>
          </a:xfrm>
          <a:custGeom>
            <a:avLst/>
            <a:gdLst>
              <a:gd name="T0" fmla="*/ 3203 w 3203"/>
              <a:gd name="T1" fmla="*/ 0 h 3836"/>
              <a:gd name="T2" fmla="*/ 0 w 3203"/>
              <a:gd name="T3" fmla="*/ 2111 h 3836"/>
              <a:gd name="T4" fmla="*/ 3121 w 3203"/>
              <a:gd name="T5" fmla="*/ 3836 h 3836"/>
              <a:gd name="T6" fmla="*/ 3203 w 3203"/>
              <a:gd name="T7" fmla="*/ 0 h 3836"/>
            </a:gdLst>
            <a:ahLst/>
            <a:cxnLst>
              <a:cxn ang="0">
                <a:pos x="T0" y="T1"/>
              </a:cxn>
              <a:cxn ang="0">
                <a:pos x="T2" y="T3"/>
              </a:cxn>
              <a:cxn ang="0">
                <a:pos x="T4" y="T5"/>
              </a:cxn>
              <a:cxn ang="0">
                <a:pos x="T6" y="T7"/>
              </a:cxn>
            </a:cxnLst>
            <a:rect l="0" t="0" r="r" b="b"/>
            <a:pathLst>
              <a:path w="3203" h="3836">
                <a:moveTo>
                  <a:pt x="3203" y="0"/>
                </a:moveTo>
                <a:lnTo>
                  <a:pt x="0" y="2111"/>
                </a:lnTo>
                <a:cubicBezTo>
                  <a:pt x="694" y="3164"/>
                  <a:pt x="1860" y="3808"/>
                  <a:pt x="3121" y="3836"/>
                </a:cubicBezTo>
                <a:lnTo>
                  <a:pt x="3203" y="0"/>
                </a:lnTo>
                <a:close/>
              </a:path>
            </a:pathLst>
          </a:custGeom>
          <a:solidFill>
            <a:srgbClr val="8064A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41" name="Freeform 10">
            <a:hlinkClick r:id="rId7" action="ppaction://hlinksldjump"/>
          </p:cNvPr>
          <p:cNvSpPr>
            <a:spLocks/>
          </p:cNvSpPr>
          <p:nvPr/>
        </p:nvSpPr>
        <p:spPr bwMode="auto">
          <a:xfrm>
            <a:off x="8188754" y="6141920"/>
            <a:ext cx="291194" cy="256505"/>
          </a:xfrm>
          <a:custGeom>
            <a:avLst/>
            <a:gdLst>
              <a:gd name="T0" fmla="*/ 4030 w 4030"/>
              <a:gd name="T1" fmla="*/ 1438 h 3549"/>
              <a:gd name="T2" fmla="*/ 472 w 4030"/>
              <a:gd name="T3" fmla="*/ 0 h 3549"/>
              <a:gd name="T4" fmla="*/ 826 w 4030"/>
              <a:gd name="T5" fmla="*/ 3549 h 3549"/>
              <a:gd name="T6" fmla="*/ 4030 w 4030"/>
              <a:gd name="T7" fmla="*/ 1438 h 3549"/>
            </a:gdLst>
            <a:ahLst/>
            <a:cxnLst>
              <a:cxn ang="0">
                <a:pos x="T0" y="T1"/>
              </a:cxn>
              <a:cxn ang="0">
                <a:pos x="T2" y="T3"/>
              </a:cxn>
              <a:cxn ang="0">
                <a:pos x="T4" y="T5"/>
              </a:cxn>
              <a:cxn ang="0">
                <a:pos x="T6" y="T7"/>
              </a:cxn>
            </a:cxnLst>
            <a:rect l="0" t="0" r="r" b="b"/>
            <a:pathLst>
              <a:path w="4030" h="3549">
                <a:moveTo>
                  <a:pt x="4030" y="1438"/>
                </a:moveTo>
                <a:lnTo>
                  <a:pt x="472" y="0"/>
                </a:lnTo>
                <a:cubicBezTo>
                  <a:pt x="0" y="1169"/>
                  <a:pt x="132" y="2496"/>
                  <a:pt x="826" y="3549"/>
                </a:cubicBezTo>
                <a:lnTo>
                  <a:pt x="4030" y="1438"/>
                </a:lnTo>
                <a:close/>
              </a:path>
            </a:pathLst>
          </a:custGeom>
          <a:solidFill>
            <a:srgbClr val="4BACC6"/>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45" name="Freeform 6">
            <a:hlinkClick r:id="rId8" action="ppaction://hlinksldjump"/>
          </p:cNvPr>
          <p:cNvSpPr>
            <a:spLocks/>
          </p:cNvSpPr>
          <p:nvPr/>
        </p:nvSpPr>
        <p:spPr bwMode="auto">
          <a:xfrm>
            <a:off x="7380312" y="6017328"/>
            <a:ext cx="704664" cy="456940"/>
          </a:xfrm>
          <a:custGeom>
            <a:avLst/>
            <a:gdLst>
              <a:gd name="T0" fmla="*/ 3558 w 7173"/>
              <a:gd name="T1" fmla="*/ 4324 h 4324"/>
              <a:gd name="T2" fmla="*/ 7173 w 7173"/>
              <a:gd name="T3" fmla="*/ 3041 h 4324"/>
              <a:gd name="T4" fmla="*/ 2274 w 7173"/>
              <a:gd name="T5" fmla="*/ 708 h 4324"/>
              <a:gd name="T6" fmla="*/ 0 w 7173"/>
              <a:gd name="T7" fmla="*/ 2887 h 4324"/>
              <a:gd name="T8" fmla="*/ 3558 w 7173"/>
              <a:gd name="T9" fmla="*/ 4324 h 4324"/>
            </a:gdLst>
            <a:ahLst/>
            <a:cxnLst>
              <a:cxn ang="0">
                <a:pos x="T0" y="T1"/>
              </a:cxn>
              <a:cxn ang="0">
                <a:pos x="T2" y="T3"/>
              </a:cxn>
              <a:cxn ang="0">
                <a:pos x="T4" y="T5"/>
              </a:cxn>
              <a:cxn ang="0">
                <a:pos x="T6" y="T7"/>
              </a:cxn>
              <a:cxn ang="0">
                <a:pos x="T8" y="T9"/>
              </a:cxn>
            </a:cxnLst>
            <a:rect l="0" t="0" r="r" b="b"/>
            <a:pathLst>
              <a:path w="7173" h="4324">
                <a:moveTo>
                  <a:pt x="3558" y="4324"/>
                </a:moveTo>
                <a:lnTo>
                  <a:pt x="7173" y="3041"/>
                </a:lnTo>
                <a:cubicBezTo>
                  <a:pt x="6465" y="1044"/>
                  <a:pt x="4271" y="0"/>
                  <a:pt x="2274" y="708"/>
                </a:cubicBezTo>
                <a:cubicBezTo>
                  <a:pt x="1240" y="1076"/>
                  <a:pt x="412" y="1869"/>
                  <a:pt x="0" y="2887"/>
                </a:cubicBezTo>
                <a:lnTo>
                  <a:pt x="3558" y="4324"/>
                </a:lnTo>
                <a:close/>
              </a:path>
            </a:pathLst>
          </a:custGeom>
          <a:solidFill>
            <a:srgbClr val="4F81B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cxnSp>
        <p:nvCxnSpPr>
          <p:cNvPr id="46" name="Straight Connector 45"/>
          <p:cNvCxnSpPr>
            <a:stCxn id="45" idx="0"/>
          </p:cNvCxnSpPr>
          <p:nvPr/>
        </p:nvCxnSpPr>
        <p:spPr>
          <a:xfrm flipV="1">
            <a:off x="7729844" y="6103086"/>
            <a:ext cx="171143" cy="371182"/>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a:stCxn id="45" idx="0"/>
          </p:cNvCxnSpPr>
          <p:nvPr/>
        </p:nvCxnSpPr>
        <p:spPr>
          <a:xfrm flipH="1" flipV="1">
            <a:off x="7557955" y="6118678"/>
            <a:ext cx="171889" cy="35559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8" name="Isosceles Triangle 47">
            <a:hlinkClick r:id="rId8" action="ppaction://hlinksldjump"/>
          </p:cNvPr>
          <p:cNvSpPr/>
          <p:nvPr/>
        </p:nvSpPr>
        <p:spPr>
          <a:xfrm rot="7768195">
            <a:off x="7466942" y="6153710"/>
            <a:ext cx="269836" cy="351793"/>
          </a:xfrm>
          <a:prstGeom prst="triangle">
            <a:avLst>
              <a:gd name="adj" fmla="val 5997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9" name="Isosceles Triangle 48">
            <a:hlinkClick r:id="rId8" action="ppaction://hlinksldjump"/>
          </p:cNvPr>
          <p:cNvSpPr/>
          <p:nvPr/>
        </p:nvSpPr>
        <p:spPr>
          <a:xfrm rot="10800000">
            <a:off x="7557955" y="6113643"/>
            <a:ext cx="335236" cy="350720"/>
          </a:xfrm>
          <a:prstGeom prst="triangle">
            <a:avLst>
              <a:gd name="adj" fmla="val 48475"/>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4" name="Isosceles Triangle 43">
            <a:hlinkClick r:id="rId8" action="ppaction://hlinksldjump"/>
          </p:cNvPr>
          <p:cNvSpPr/>
          <p:nvPr/>
        </p:nvSpPr>
        <p:spPr>
          <a:xfrm rot="13839083">
            <a:off x="7714715" y="6162511"/>
            <a:ext cx="278893" cy="349772"/>
          </a:xfrm>
          <a:prstGeom prst="triangle">
            <a:avLst>
              <a:gd name="adj" fmla="val 4037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3" name="Arc 32"/>
          <p:cNvSpPr/>
          <p:nvPr/>
        </p:nvSpPr>
        <p:spPr>
          <a:xfrm rot="3174905">
            <a:off x="844180" y="2879501"/>
            <a:ext cx="1190946" cy="1171006"/>
          </a:xfrm>
          <a:prstGeom prst="arc">
            <a:avLst>
              <a:gd name="adj1" fmla="val 16200000"/>
              <a:gd name="adj2" fmla="val 21584617"/>
            </a:avLst>
          </a:prstGeom>
          <a:ln w="190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solidFill>
                <a:prstClr val="black"/>
              </a:solidFill>
            </a:endParaRPr>
          </a:p>
        </p:txBody>
      </p:sp>
      <p:sp>
        <p:nvSpPr>
          <p:cNvPr id="2" name="Slide Number Placeholder 1"/>
          <p:cNvSpPr>
            <a:spLocks noGrp="1"/>
          </p:cNvSpPr>
          <p:nvPr>
            <p:ph type="sldNum" sz="quarter" idx="12"/>
          </p:nvPr>
        </p:nvSpPr>
        <p:spPr>
          <a:xfrm>
            <a:off x="6826391" y="6391891"/>
            <a:ext cx="2133600" cy="365125"/>
          </a:xfrm>
        </p:spPr>
        <p:txBody>
          <a:bodyPr/>
          <a:lstStyle/>
          <a:p>
            <a:fld id="{C4009609-DC48-4DDF-96FA-41A39884BE33}" type="slidenum">
              <a:rPr lang="en-GB" b="1" smtClean="0">
                <a:solidFill>
                  <a:prstClr val="black">
                    <a:tint val="75000"/>
                  </a:prstClr>
                </a:solidFill>
              </a:rPr>
              <a:pPr/>
              <a:t>20</a:t>
            </a:fld>
            <a:endParaRPr lang="en-GB" b="1" dirty="0">
              <a:solidFill>
                <a:prstClr val="black">
                  <a:tint val="75000"/>
                </a:prstClr>
              </a:solidFill>
            </a:endParaRPr>
          </a:p>
        </p:txBody>
      </p:sp>
      <p:sp>
        <p:nvSpPr>
          <p:cNvPr id="52" name="Rounded Rectangle 51">
            <a:hlinkClick r:id="rId9" action="ppaction://hlinksldjump"/>
          </p:cNvPr>
          <p:cNvSpPr/>
          <p:nvPr/>
        </p:nvSpPr>
        <p:spPr>
          <a:xfrm>
            <a:off x="6112309" y="6079623"/>
            <a:ext cx="951830" cy="3810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Formal</a:t>
            </a:r>
          </a:p>
          <a:p>
            <a:pPr algn="ctr"/>
            <a:r>
              <a:rPr lang="en-GB" sz="1200" dirty="0">
                <a:solidFill>
                  <a:prstClr val="white"/>
                </a:solidFill>
              </a:rPr>
              <a:t>leadership</a:t>
            </a:r>
          </a:p>
        </p:txBody>
      </p:sp>
      <p:grpSp>
        <p:nvGrpSpPr>
          <p:cNvPr id="53" name="Group 52"/>
          <p:cNvGrpSpPr/>
          <p:nvPr/>
        </p:nvGrpSpPr>
        <p:grpSpPr>
          <a:xfrm>
            <a:off x="845976" y="1986727"/>
            <a:ext cx="3419989" cy="668769"/>
            <a:chOff x="1907704" y="1986727"/>
            <a:chExt cx="1894987" cy="668769"/>
          </a:xfrm>
        </p:grpSpPr>
        <p:sp>
          <p:nvSpPr>
            <p:cNvPr id="54" name="TextBox 53"/>
            <p:cNvSpPr txBox="1"/>
            <p:nvPr/>
          </p:nvSpPr>
          <p:spPr>
            <a:xfrm>
              <a:off x="1907704" y="2378497"/>
              <a:ext cx="796203" cy="276999"/>
            </a:xfrm>
            <a:prstGeom prst="rect">
              <a:avLst/>
            </a:prstGeom>
            <a:noFill/>
          </p:spPr>
          <p:txBody>
            <a:bodyPr wrap="square" rtlCol="0">
              <a:spAutoFit/>
            </a:bodyPr>
            <a:lstStyle/>
            <a:p>
              <a:r>
                <a:rPr lang="en-GB" sz="1200" b="1" dirty="0">
                  <a:solidFill>
                    <a:srgbClr val="000099"/>
                  </a:solidFill>
                </a:rPr>
                <a:t>QTS/Induction</a:t>
              </a:r>
            </a:p>
          </p:txBody>
        </p:sp>
        <p:sp>
          <p:nvSpPr>
            <p:cNvPr id="55" name="TextBox 54"/>
            <p:cNvSpPr txBox="1"/>
            <p:nvPr/>
          </p:nvSpPr>
          <p:spPr>
            <a:xfrm>
              <a:off x="3018934" y="1986727"/>
              <a:ext cx="783757" cy="461665"/>
            </a:xfrm>
            <a:prstGeom prst="rect">
              <a:avLst/>
            </a:prstGeom>
            <a:noFill/>
          </p:spPr>
          <p:txBody>
            <a:bodyPr wrap="square" rtlCol="0">
              <a:spAutoFit/>
            </a:bodyPr>
            <a:lstStyle/>
            <a:p>
              <a:r>
                <a:rPr lang="en-GB" sz="1200" b="1" dirty="0">
                  <a:solidFill>
                    <a:srgbClr val="000099"/>
                  </a:solidFill>
                </a:rPr>
                <a:t>Sustained highly effective practice</a:t>
              </a:r>
            </a:p>
          </p:txBody>
        </p:sp>
      </p:grpSp>
      <p:sp>
        <p:nvSpPr>
          <p:cNvPr id="56" name="TextBox 55"/>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Teaching</a:t>
            </a:r>
          </a:p>
        </p:txBody>
      </p:sp>
      <p:grpSp>
        <p:nvGrpSpPr>
          <p:cNvPr id="42" name="Group 41"/>
          <p:cNvGrpSpPr/>
          <p:nvPr/>
        </p:nvGrpSpPr>
        <p:grpSpPr>
          <a:xfrm rot="20316881">
            <a:off x="471252" y="4821483"/>
            <a:ext cx="2192659" cy="2185044"/>
            <a:chOff x="581131" y="4820622"/>
            <a:chExt cx="2192659" cy="2185044"/>
          </a:xfrm>
        </p:grpSpPr>
        <p:sp>
          <p:nvSpPr>
            <p:cNvPr id="43" name="Pie 42"/>
            <p:cNvSpPr/>
            <p:nvPr/>
          </p:nvSpPr>
          <p:spPr>
            <a:xfrm rot="4351073">
              <a:off x="581131" y="4820623"/>
              <a:ext cx="2185043" cy="2185043"/>
            </a:xfrm>
            <a:prstGeom prst="pie">
              <a:avLst>
                <a:gd name="adj1" fmla="val 9693839"/>
                <a:gd name="adj2" fmla="val 977021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sp>
          <p:nvSpPr>
            <p:cNvPr id="50" name="Pie 49"/>
            <p:cNvSpPr/>
            <p:nvPr/>
          </p:nvSpPr>
          <p:spPr>
            <a:xfrm rot="4351073">
              <a:off x="588746" y="4820623"/>
              <a:ext cx="2185043" cy="2185043"/>
            </a:xfrm>
            <a:prstGeom prst="pie">
              <a:avLst>
                <a:gd name="adj1" fmla="val 9681314"/>
                <a:gd name="adj2" fmla="val 11967383"/>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sp>
          <p:nvSpPr>
            <p:cNvPr id="51" name="Pie 50"/>
            <p:cNvSpPr/>
            <p:nvPr/>
          </p:nvSpPr>
          <p:spPr>
            <a:xfrm rot="4351073">
              <a:off x="588744" y="4820622"/>
              <a:ext cx="2185043" cy="2185043"/>
            </a:xfrm>
            <a:prstGeom prst="pie">
              <a:avLst>
                <a:gd name="adj1" fmla="val 11956703"/>
                <a:gd name="adj2" fmla="val 141855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sp>
          <p:nvSpPr>
            <p:cNvPr id="57" name="Pie 56"/>
            <p:cNvSpPr/>
            <p:nvPr/>
          </p:nvSpPr>
          <p:spPr>
            <a:xfrm rot="4351073">
              <a:off x="588747" y="4820623"/>
              <a:ext cx="2185043" cy="2185043"/>
            </a:xfrm>
            <a:prstGeom prst="pie">
              <a:avLst>
                <a:gd name="adj1" fmla="val 14260476"/>
                <a:gd name="adj2" fmla="val 163965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grpSp>
    </p:spTree>
    <p:extLst>
      <p:ext uri="{BB962C8B-B14F-4D97-AF65-F5344CB8AC3E}">
        <p14:creationId xmlns:p14="http://schemas.microsoft.com/office/powerpoint/2010/main" val="17299392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7" name="Shape 16"/>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400110"/>
          </a:xfrm>
          <a:prstGeom prst="rect">
            <a:avLst/>
          </a:prstGeom>
          <a:noFill/>
        </p:spPr>
        <p:txBody>
          <a:bodyPr wrap="square" rtlCol="0">
            <a:spAutoFit/>
          </a:bodyPr>
          <a:lstStyle/>
          <a:p>
            <a:r>
              <a:rPr lang="en-GB" sz="2000" b="1" dirty="0">
                <a:solidFill>
                  <a:srgbClr val="000099"/>
                </a:solidFill>
              </a:rPr>
              <a:t>Pedagogy: Refining teaching… towards sustained highly effective practice</a:t>
            </a:r>
          </a:p>
        </p:txBody>
      </p:sp>
      <p:sp>
        <p:nvSpPr>
          <p:cNvPr id="2" name="TextBox 1"/>
          <p:cNvSpPr txBox="1"/>
          <p:nvPr/>
        </p:nvSpPr>
        <p:spPr>
          <a:xfrm>
            <a:off x="473350" y="1776115"/>
            <a:ext cx="5637819" cy="461665"/>
          </a:xfrm>
          <a:prstGeom prst="rect">
            <a:avLst/>
          </a:prstGeom>
          <a:noFill/>
        </p:spPr>
        <p:txBody>
          <a:bodyPr wrap="square" rtlCol="0">
            <a:spAutoFit/>
          </a:bodyPr>
          <a:lstStyle/>
          <a:p>
            <a:r>
              <a:rPr lang="en-GB" sz="2400" b="1" dirty="0">
                <a:solidFill>
                  <a:srgbClr val="000099"/>
                </a:solidFill>
              </a:rPr>
              <a:t>Managing the learning environment</a:t>
            </a:r>
          </a:p>
        </p:txBody>
      </p:sp>
      <p:sp>
        <p:nvSpPr>
          <p:cNvPr id="60" name="TextBox 59"/>
          <p:cNvSpPr txBox="1"/>
          <p:nvPr/>
        </p:nvSpPr>
        <p:spPr>
          <a:xfrm>
            <a:off x="539552" y="4581128"/>
            <a:ext cx="6984776" cy="923330"/>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r>
              <a:rPr lang="en-GB" dirty="0"/>
              <a:t>Organisation of learners and colleagues, routines and resources is focussed on learning habits and behaviours that meet the four purposes and are understood by learners in that context.</a:t>
            </a:r>
          </a:p>
        </p:txBody>
      </p:sp>
      <p:sp>
        <p:nvSpPr>
          <p:cNvPr id="65" name="TextBox 64"/>
          <p:cNvSpPr txBox="1"/>
          <p:nvPr/>
        </p:nvSpPr>
        <p:spPr>
          <a:xfrm>
            <a:off x="3104728" y="2708920"/>
            <a:ext cx="5382597" cy="923330"/>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r>
              <a:rPr lang="en-GB" dirty="0"/>
              <a:t>Learners articulate the way that their own organisational skills are developing to ensure they take growing responsibility for their own learning.</a:t>
            </a:r>
          </a:p>
        </p:txBody>
      </p:sp>
      <p:sp>
        <p:nvSpPr>
          <p:cNvPr id="3" name="Slide Number Placeholder 2"/>
          <p:cNvSpPr>
            <a:spLocks noGrp="1"/>
          </p:cNvSpPr>
          <p:nvPr>
            <p:ph type="sldNum" sz="quarter" idx="12"/>
          </p:nvPr>
        </p:nvSpPr>
        <p:spPr/>
        <p:txBody>
          <a:bodyPr/>
          <a:lstStyle/>
          <a:p>
            <a:fld id="{C4009609-DC48-4DDF-96FA-41A39884BE33}" type="slidenum">
              <a:rPr lang="en-GB" smtClean="0"/>
              <a:t>21</a:t>
            </a:fld>
            <a:endParaRPr lang="en-GB"/>
          </a:p>
        </p:txBody>
      </p:sp>
      <p:sp>
        <p:nvSpPr>
          <p:cNvPr id="18" name="TextBox 17"/>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Teaching</a:t>
            </a:r>
          </a:p>
        </p:txBody>
      </p:sp>
      <p:pic>
        <p:nvPicPr>
          <p:cNvPr id="19" name="Picture 2">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74666" y="4174013"/>
            <a:ext cx="623455" cy="623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0" name="Group 19"/>
          <p:cNvGrpSpPr/>
          <p:nvPr/>
        </p:nvGrpSpPr>
        <p:grpSpPr>
          <a:xfrm>
            <a:off x="7524328" y="5674640"/>
            <a:ext cx="1253518" cy="1251051"/>
            <a:chOff x="331287" y="5926769"/>
            <a:chExt cx="1253518" cy="1251051"/>
          </a:xfrm>
        </p:grpSpPr>
        <p:sp>
          <p:nvSpPr>
            <p:cNvPr id="21" name="Pie 20"/>
            <p:cNvSpPr/>
            <p:nvPr/>
          </p:nvSpPr>
          <p:spPr>
            <a:xfrm rot="3067954">
              <a:off x="331287" y="5928357"/>
              <a:ext cx="1249463" cy="1249463"/>
            </a:xfrm>
            <a:prstGeom prst="pie">
              <a:avLst>
                <a:gd name="adj1" fmla="val 9693839"/>
                <a:gd name="adj2" fmla="val 977021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2" name="Pie 21">
              <a:hlinkClick r:id="rId5" action="ppaction://hlinksldjump"/>
            </p:cNvPr>
            <p:cNvSpPr/>
            <p:nvPr/>
          </p:nvSpPr>
          <p:spPr>
            <a:xfrm rot="3067954">
              <a:off x="335341" y="5926769"/>
              <a:ext cx="1249463" cy="1249463"/>
            </a:xfrm>
            <a:prstGeom prst="pie">
              <a:avLst>
                <a:gd name="adj1" fmla="val 9681314"/>
                <a:gd name="adj2" fmla="val 11967383"/>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3" name="Pie 22">
              <a:hlinkClick r:id="rId5" action="ppaction://hlinksldjump"/>
            </p:cNvPr>
            <p:cNvSpPr/>
            <p:nvPr/>
          </p:nvSpPr>
          <p:spPr>
            <a:xfrm rot="3067954">
              <a:off x="335340" y="5926769"/>
              <a:ext cx="1249463" cy="1249463"/>
            </a:xfrm>
            <a:prstGeom prst="pie">
              <a:avLst>
                <a:gd name="adj1" fmla="val 11956703"/>
                <a:gd name="adj2" fmla="val 141855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4" name="Pie 23">
              <a:hlinkClick r:id="rId5" action="ppaction://hlinksldjump"/>
            </p:cNvPr>
            <p:cNvSpPr/>
            <p:nvPr/>
          </p:nvSpPr>
          <p:spPr>
            <a:xfrm rot="3067954">
              <a:off x="335342" y="5926769"/>
              <a:ext cx="1249463" cy="1249463"/>
            </a:xfrm>
            <a:prstGeom prst="pie">
              <a:avLst>
                <a:gd name="adj1" fmla="val 14260476"/>
                <a:gd name="adj2" fmla="val 163965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Tree>
    <p:extLst>
      <p:ext uri="{BB962C8B-B14F-4D97-AF65-F5344CB8AC3E}">
        <p14:creationId xmlns:p14="http://schemas.microsoft.com/office/powerpoint/2010/main" val="5409097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extBox 1"/>
          <p:cNvSpPr txBox="1"/>
          <p:nvPr/>
        </p:nvSpPr>
        <p:spPr>
          <a:xfrm>
            <a:off x="264498" y="6378109"/>
            <a:ext cx="8244915" cy="400110"/>
          </a:xfrm>
          <a:prstGeom prst="rect">
            <a:avLst/>
          </a:prstGeom>
          <a:noFill/>
        </p:spPr>
        <p:txBody>
          <a:bodyPr wrap="square" rtlCol="0">
            <a:spAutoFit/>
          </a:bodyPr>
          <a:lstStyle/>
          <a:p>
            <a:pPr lvl="0">
              <a:defRPr/>
            </a:pPr>
            <a:r>
              <a:rPr lang="en-GB" sz="2000" b="1" dirty="0">
                <a:solidFill>
                  <a:srgbClr val="000099"/>
                </a:solidFill>
              </a:rPr>
              <a:t>Pedagogy: Refining teaching</a:t>
            </a:r>
          </a:p>
        </p:txBody>
      </p:sp>
      <p:sp>
        <p:nvSpPr>
          <p:cNvPr id="5" name="TextBox 4"/>
          <p:cNvSpPr txBox="1"/>
          <p:nvPr/>
        </p:nvSpPr>
        <p:spPr>
          <a:xfrm>
            <a:off x="683568" y="1484784"/>
            <a:ext cx="7272808" cy="1754326"/>
          </a:xfrm>
          <a:prstGeom prst="rect">
            <a:avLst/>
          </a:prstGeom>
          <a:solidFill>
            <a:schemeClr val="accent3">
              <a:lumMod val="40000"/>
              <a:lumOff val="60000"/>
            </a:schemeClr>
          </a:solidFill>
          <a:ln w="25400">
            <a:solidFill>
              <a:srgbClr val="000099"/>
            </a:solidFill>
          </a:ln>
          <a:effectLst/>
        </p:spPr>
        <p:txBody>
          <a:bodyPr wrap="square" rtlCol="0">
            <a:spAutoFit/>
          </a:bodyPr>
          <a:lstStyle/>
          <a:p>
            <a:pPr lvl="0">
              <a:defRPr/>
            </a:pPr>
            <a:r>
              <a:rPr lang="en-GB" b="1" dirty="0">
                <a:solidFill>
                  <a:prstClr val="black"/>
                </a:solidFill>
              </a:rPr>
              <a:t>Descriptor to be met by the end of induction:</a:t>
            </a:r>
          </a:p>
          <a:p>
            <a:pPr lvl="0">
              <a:defRPr/>
            </a:pPr>
            <a:endParaRPr lang="en-GB" b="1" dirty="0">
              <a:solidFill>
                <a:prstClr val="black"/>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Organisation of learners and colleagues, routines and resources is focussed on learning habits and behaviours that meet the four purposes and are understood by learners in that context.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TextBox 5"/>
          <p:cNvSpPr txBox="1"/>
          <p:nvPr/>
        </p:nvSpPr>
        <p:spPr>
          <a:xfrm>
            <a:off x="683568" y="3645024"/>
            <a:ext cx="7272808" cy="2031325"/>
          </a:xfrm>
          <a:prstGeom prst="rect">
            <a:avLst/>
          </a:prstGeom>
          <a:solidFill>
            <a:schemeClr val="accent3">
              <a:lumMod val="40000"/>
              <a:lumOff val="60000"/>
            </a:schemeClr>
          </a:solidFill>
          <a:ln w="25400">
            <a:solidFill>
              <a:srgbClr val="000099"/>
            </a:solidFill>
          </a:ln>
          <a:effectLst/>
        </p:spPr>
        <p:txBody>
          <a:bodyPr wrap="square" rtlCol="0">
            <a:spAutoFit/>
          </a:bodyPr>
          <a:lstStyle>
            <a:defPPr>
              <a:defRPr lang="en-US"/>
            </a:defPPr>
            <a:lvl1pPr lvl="0">
              <a:defRPr b="1">
                <a:solidFill>
                  <a:prstClr val="black"/>
                </a:solidFill>
              </a:defRPr>
            </a:lvl1pPr>
          </a:lstStyle>
          <a:p>
            <a:r>
              <a:rPr lang="en-GB" dirty="0"/>
              <a:t>Evidence for award of QTS:</a:t>
            </a:r>
          </a:p>
          <a:p>
            <a:endParaRPr lang="en-GB" dirty="0"/>
          </a:p>
          <a:p>
            <a:r>
              <a:rPr lang="en-IE" b="0" dirty="0">
                <a:solidFill>
                  <a:schemeClr val="tx1"/>
                </a:solidFill>
                <a:latin typeface="Calibri" panose="020F0502020204030204" pitchFamily="34" charset="0"/>
                <a:ea typeface="Calibri" panose="020F0502020204030204" pitchFamily="34" charset="0"/>
              </a:rPr>
              <a:t>The teacher understands the importance and demonstrates the effective establishment and on-going management of the learning environment, in promoting positive learning habits and behaviours that meet the four purposes and are understood by learners in that context. </a:t>
            </a:r>
            <a:endParaRPr lang="en-GB" b="0" dirty="0">
              <a:solidFill>
                <a:schemeClr val="tx1"/>
              </a:solidFill>
            </a:endParaRPr>
          </a:p>
          <a:p>
            <a:endParaRPr lang="en-GB" dirty="0"/>
          </a:p>
        </p:txBody>
      </p:sp>
      <p:sp>
        <p:nvSpPr>
          <p:cNvPr id="10" name="Chevron 9">
            <a:hlinkClick r:id="rId2" action="ppaction://hlinksldjump"/>
          </p:cNvPr>
          <p:cNvSpPr/>
          <p:nvPr/>
        </p:nvSpPr>
        <p:spPr>
          <a:xfrm rot="10800000">
            <a:off x="251520" y="260648"/>
            <a:ext cx="242316" cy="24231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TextBox 8"/>
          <p:cNvSpPr txBox="1"/>
          <p:nvPr/>
        </p:nvSpPr>
        <p:spPr>
          <a:xfrm>
            <a:off x="683568" y="150973"/>
            <a:ext cx="5637819" cy="461665"/>
          </a:xfrm>
          <a:prstGeom prst="rect">
            <a:avLst/>
          </a:prstGeom>
          <a:noFill/>
        </p:spPr>
        <p:txBody>
          <a:bodyPr wrap="square" rtlCol="0">
            <a:spAutoFit/>
          </a:bodyPr>
          <a:lstStyle/>
          <a:p>
            <a:r>
              <a:rPr lang="en-GB" sz="2400" b="1" dirty="0">
                <a:solidFill>
                  <a:srgbClr val="000099"/>
                </a:solidFill>
              </a:rPr>
              <a:t>Managing the learning environment</a:t>
            </a:r>
          </a:p>
        </p:txBody>
      </p:sp>
      <p:sp>
        <p:nvSpPr>
          <p:cNvPr id="7" name="Slide Number Placeholder 6"/>
          <p:cNvSpPr>
            <a:spLocks noGrp="1"/>
          </p:cNvSpPr>
          <p:nvPr>
            <p:ph type="sldNum" sz="quarter" idx="12"/>
          </p:nvPr>
        </p:nvSpPr>
        <p:spPr>
          <a:xfrm>
            <a:off x="6754416" y="6381328"/>
            <a:ext cx="2133600" cy="365125"/>
          </a:xfrm>
        </p:spPr>
        <p:txBody>
          <a:bodyPr/>
          <a:lstStyle/>
          <a:p>
            <a:fld id="{C4009609-DC48-4DDF-96FA-41A39884BE33}" type="slidenum">
              <a:rPr lang="en-GB" b="1" smtClean="0"/>
              <a:t>22</a:t>
            </a:fld>
            <a:endParaRPr lang="en-GB" b="1" dirty="0"/>
          </a:p>
        </p:txBody>
      </p:sp>
    </p:spTree>
    <p:extLst>
      <p:ext uri="{BB962C8B-B14F-4D97-AF65-F5344CB8AC3E}">
        <p14:creationId xmlns:p14="http://schemas.microsoft.com/office/powerpoint/2010/main" val="16099962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7" name="Shape 16"/>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400110"/>
          </a:xfrm>
          <a:prstGeom prst="rect">
            <a:avLst/>
          </a:prstGeom>
          <a:noFill/>
        </p:spPr>
        <p:txBody>
          <a:bodyPr wrap="square" rtlCol="0">
            <a:spAutoFit/>
          </a:bodyPr>
          <a:lstStyle/>
          <a:p>
            <a:r>
              <a:rPr lang="en-GB" sz="2000" b="1" dirty="0">
                <a:solidFill>
                  <a:srgbClr val="000099"/>
                </a:solidFill>
              </a:rPr>
              <a:t>Pedagogy: Refining teaching… towards sustained highly effective practice</a:t>
            </a:r>
          </a:p>
        </p:txBody>
      </p:sp>
      <p:sp>
        <p:nvSpPr>
          <p:cNvPr id="2" name="TextBox 1"/>
          <p:cNvSpPr txBox="1"/>
          <p:nvPr/>
        </p:nvSpPr>
        <p:spPr>
          <a:xfrm>
            <a:off x="473350" y="1776115"/>
            <a:ext cx="5637819" cy="461665"/>
          </a:xfrm>
          <a:prstGeom prst="rect">
            <a:avLst/>
          </a:prstGeom>
          <a:noFill/>
        </p:spPr>
        <p:txBody>
          <a:bodyPr wrap="square" rtlCol="0">
            <a:spAutoFit/>
          </a:bodyPr>
          <a:lstStyle/>
          <a:p>
            <a:r>
              <a:rPr lang="en-GB" sz="2400" b="1" dirty="0">
                <a:solidFill>
                  <a:srgbClr val="000099"/>
                </a:solidFill>
              </a:rPr>
              <a:t>Assessment</a:t>
            </a:r>
          </a:p>
        </p:txBody>
      </p:sp>
      <p:sp>
        <p:nvSpPr>
          <p:cNvPr id="60" name="TextBox 59"/>
          <p:cNvSpPr txBox="1"/>
          <p:nvPr/>
        </p:nvSpPr>
        <p:spPr>
          <a:xfrm>
            <a:off x="522275" y="5181292"/>
            <a:ext cx="5921933" cy="369332"/>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r>
              <a:rPr lang="en-GB" dirty="0"/>
              <a:t>Assessment is used effectively to pinpoint learning needs.</a:t>
            </a:r>
          </a:p>
        </p:txBody>
      </p:sp>
      <p:sp>
        <p:nvSpPr>
          <p:cNvPr id="65" name="TextBox 64"/>
          <p:cNvSpPr txBox="1"/>
          <p:nvPr/>
        </p:nvSpPr>
        <p:spPr>
          <a:xfrm>
            <a:off x="3121801" y="2708920"/>
            <a:ext cx="5382597" cy="1200329"/>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r>
              <a:rPr lang="en-GB" dirty="0"/>
              <a:t>Specialised assessment techniques are employed for identified learners, and there is a commitment to working with colleagues and other agencies to best meet identified needs.</a:t>
            </a:r>
          </a:p>
        </p:txBody>
      </p:sp>
      <p:sp>
        <p:nvSpPr>
          <p:cNvPr id="3" name="Slide Number Placeholder 2"/>
          <p:cNvSpPr>
            <a:spLocks noGrp="1"/>
          </p:cNvSpPr>
          <p:nvPr>
            <p:ph type="sldNum" sz="quarter" idx="12"/>
          </p:nvPr>
        </p:nvSpPr>
        <p:spPr/>
        <p:txBody>
          <a:bodyPr/>
          <a:lstStyle/>
          <a:p>
            <a:fld id="{C4009609-DC48-4DDF-96FA-41A39884BE33}" type="slidenum">
              <a:rPr lang="en-GB" smtClean="0"/>
              <a:t>23</a:t>
            </a:fld>
            <a:endParaRPr lang="en-GB"/>
          </a:p>
        </p:txBody>
      </p:sp>
      <p:sp>
        <p:nvSpPr>
          <p:cNvPr id="18" name="TextBox 17"/>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Teaching</a:t>
            </a:r>
          </a:p>
        </p:txBody>
      </p:sp>
      <p:pic>
        <p:nvPicPr>
          <p:cNvPr id="19" name="Picture 2">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99120" y="4760153"/>
            <a:ext cx="623455" cy="623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0" name="Group 19"/>
          <p:cNvGrpSpPr/>
          <p:nvPr/>
        </p:nvGrpSpPr>
        <p:grpSpPr>
          <a:xfrm>
            <a:off x="7524328" y="5674640"/>
            <a:ext cx="1253518" cy="1251051"/>
            <a:chOff x="331287" y="5926769"/>
            <a:chExt cx="1253518" cy="1251051"/>
          </a:xfrm>
        </p:grpSpPr>
        <p:sp>
          <p:nvSpPr>
            <p:cNvPr id="21" name="Pie 20"/>
            <p:cNvSpPr/>
            <p:nvPr/>
          </p:nvSpPr>
          <p:spPr>
            <a:xfrm rot="3067954">
              <a:off x="331287" y="5928357"/>
              <a:ext cx="1249463" cy="1249463"/>
            </a:xfrm>
            <a:prstGeom prst="pie">
              <a:avLst>
                <a:gd name="adj1" fmla="val 9693839"/>
                <a:gd name="adj2" fmla="val 977021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2" name="Pie 21">
              <a:hlinkClick r:id="rId5" action="ppaction://hlinksldjump"/>
            </p:cNvPr>
            <p:cNvSpPr/>
            <p:nvPr/>
          </p:nvSpPr>
          <p:spPr>
            <a:xfrm rot="3067954">
              <a:off x="335341" y="5926769"/>
              <a:ext cx="1249463" cy="1249463"/>
            </a:xfrm>
            <a:prstGeom prst="pie">
              <a:avLst>
                <a:gd name="adj1" fmla="val 9681314"/>
                <a:gd name="adj2" fmla="val 11967383"/>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3" name="Pie 22">
              <a:hlinkClick r:id="rId5" action="ppaction://hlinksldjump"/>
            </p:cNvPr>
            <p:cNvSpPr/>
            <p:nvPr/>
          </p:nvSpPr>
          <p:spPr>
            <a:xfrm rot="3067954">
              <a:off x="335340" y="5926769"/>
              <a:ext cx="1249463" cy="1249463"/>
            </a:xfrm>
            <a:prstGeom prst="pie">
              <a:avLst>
                <a:gd name="adj1" fmla="val 11956703"/>
                <a:gd name="adj2" fmla="val 141855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4" name="Pie 23">
              <a:hlinkClick r:id="rId5" action="ppaction://hlinksldjump"/>
            </p:cNvPr>
            <p:cNvSpPr/>
            <p:nvPr/>
          </p:nvSpPr>
          <p:spPr>
            <a:xfrm rot="3067954">
              <a:off x="335342" y="5926769"/>
              <a:ext cx="1249463" cy="1249463"/>
            </a:xfrm>
            <a:prstGeom prst="pie">
              <a:avLst>
                <a:gd name="adj1" fmla="val 14260476"/>
                <a:gd name="adj2" fmla="val 163965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Tree>
    <p:extLst>
      <p:ext uri="{BB962C8B-B14F-4D97-AF65-F5344CB8AC3E}">
        <p14:creationId xmlns:p14="http://schemas.microsoft.com/office/powerpoint/2010/main" val="7489592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extBox 1"/>
          <p:cNvSpPr txBox="1"/>
          <p:nvPr/>
        </p:nvSpPr>
        <p:spPr>
          <a:xfrm>
            <a:off x="251519" y="6309320"/>
            <a:ext cx="8244915" cy="400110"/>
          </a:xfrm>
          <a:prstGeom prst="rect">
            <a:avLst/>
          </a:prstGeom>
          <a:noFill/>
        </p:spPr>
        <p:txBody>
          <a:bodyPr wrap="square" rtlCol="0">
            <a:spAutoFit/>
          </a:bodyPr>
          <a:lstStyle/>
          <a:p>
            <a:pPr lvl="0">
              <a:defRPr/>
            </a:pPr>
            <a:r>
              <a:rPr lang="en-GB" sz="2000" b="1" dirty="0">
                <a:solidFill>
                  <a:srgbClr val="000099"/>
                </a:solidFill>
              </a:rPr>
              <a:t>Pedagogy: Refining teaching</a:t>
            </a:r>
          </a:p>
        </p:txBody>
      </p:sp>
      <p:sp>
        <p:nvSpPr>
          <p:cNvPr id="5" name="TextBox 4"/>
          <p:cNvSpPr txBox="1"/>
          <p:nvPr/>
        </p:nvSpPr>
        <p:spPr>
          <a:xfrm>
            <a:off x="683568" y="1484784"/>
            <a:ext cx="7272808" cy="1200329"/>
          </a:xfrm>
          <a:prstGeom prst="rect">
            <a:avLst/>
          </a:prstGeom>
          <a:solidFill>
            <a:schemeClr val="accent3">
              <a:lumMod val="40000"/>
              <a:lumOff val="60000"/>
            </a:schemeClr>
          </a:solidFill>
          <a:ln w="25400">
            <a:solidFill>
              <a:srgbClr val="000099"/>
            </a:solidFill>
          </a:ln>
          <a:effectLst/>
        </p:spPr>
        <p:txBody>
          <a:bodyPr wrap="square" rtlCol="0">
            <a:spAutoFit/>
          </a:bodyPr>
          <a:lstStyle/>
          <a:p>
            <a:pPr lvl="0">
              <a:defRPr/>
            </a:pPr>
            <a:r>
              <a:rPr lang="en-GB" b="1" dirty="0">
                <a:solidFill>
                  <a:prstClr val="black"/>
                </a:solidFill>
              </a:rPr>
              <a:t>Descriptor to be met by the end of induction:</a:t>
            </a:r>
          </a:p>
          <a:p>
            <a:pPr lvl="0">
              <a:defRPr/>
            </a:pPr>
            <a:endParaRPr lang="en-GB" b="1" dirty="0">
              <a:solidFill>
                <a:prstClr val="black"/>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Assessment is used effectively to pinpoint learning needs.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TextBox 5"/>
          <p:cNvSpPr txBox="1"/>
          <p:nvPr/>
        </p:nvSpPr>
        <p:spPr>
          <a:xfrm>
            <a:off x="683568" y="3140968"/>
            <a:ext cx="7272808" cy="1477328"/>
          </a:xfrm>
          <a:prstGeom prst="rect">
            <a:avLst/>
          </a:prstGeom>
          <a:solidFill>
            <a:schemeClr val="accent3">
              <a:lumMod val="40000"/>
              <a:lumOff val="60000"/>
            </a:schemeClr>
          </a:solidFill>
          <a:ln w="25400">
            <a:solidFill>
              <a:srgbClr val="000099"/>
            </a:solidFill>
          </a:ln>
          <a:effectLst/>
        </p:spPr>
        <p:txBody>
          <a:bodyPr wrap="square" rtlCol="0">
            <a:spAutoFit/>
          </a:bodyPr>
          <a:lstStyle>
            <a:defPPr>
              <a:defRPr lang="en-US"/>
            </a:defPPr>
            <a:lvl1pPr lvl="0">
              <a:defRPr b="1">
                <a:solidFill>
                  <a:prstClr val="black"/>
                </a:solidFill>
              </a:defRPr>
            </a:lvl1pPr>
          </a:lstStyle>
          <a:p>
            <a:r>
              <a:rPr lang="en-GB" dirty="0"/>
              <a:t>Evidence for award of </a:t>
            </a:r>
            <a:r>
              <a:rPr lang="en-GB" dirty="0" smtClean="0"/>
              <a:t>QTS:</a:t>
            </a:r>
            <a:endParaRPr lang="en-GB" dirty="0"/>
          </a:p>
          <a:p>
            <a:endParaRPr lang="en-GB" dirty="0"/>
          </a:p>
          <a:p>
            <a:r>
              <a:rPr lang="en-IE" b="0" dirty="0">
                <a:solidFill>
                  <a:schemeClr val="tx1"/>
                </a:solidFill>
                <a:latin typeface="Calibri" panose="020F0502020204030204" pitchFamily="34" charset="0"/>
                <a:ea typeface="Calibri" panose="020F0502020204030204" pitchFamily="34" charset="0"/>
              </a:rPr>
              <a:t>The range of purposes and practices for assessment is understood and articulated. </a:t>
            </a:r>
            <a:endParaRPr lang="en-GB" b="0" dirty="0">
              <a:solidFill>
                <a:schemeClr val="tx1"/>
              </a:solidFill>
            </a:endParaRPr>
          </a:p>
          <a:p>
            <a:endParaRPr lang="en-GB" dirty="0"/>
          </a:p>
        </p:txBody>
      </p:sp>
      <p:sp>
        <p:nvSpPr>
          <p:cNvPr id="10" name="Chevron 9">
            <a:hlinkClick r:id="rId2" action="ppaction://hlinksldjump"/>
          </p:cNvPr>
          <p:cNvSpPr/>
          <p:nvPr/>
        </p:nvSpPr>
        <p:spPr>
          <a:xfrm rot="10800000">
            <a:off x="251520" y="260648"/>
            <a:ext cx="242316" cy="24231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TextBox 8"/>
          <p:cNvSpPr txBox="1"/>
          <p:nvPr/>
        </p:nvSpPr>
        <p:spPr>
          <a:xfrm>
            <a:off x="683568" y="150973"/>
            <a:ext cx="5637819" cy="461665"/>
          </a:xfrm>
          <a:prstGeom prst="rect">
            <a:avLst/>
          </a:prstGeom>
          <a:noFill/>
        </p:spPr>
        <p:txBody>
          <a:bodyPr wrap="square" rtlCol="0">
            <a:spAutoFit/>
          </a:bodyPr>
          <a:lstStyle/>
          <a:p>
            <a:r>
              <a:rPr lang="en-GB" sz="2400" b="1" dirty="0">
                <a:solidFill>
                  <a:srgbClr val="000099"/>
                </a:solidFill>
              </a:rPr>
              <a:t>Assessment</a:t>
            </a:r>
          </a:p>
        </p:txBody>
      </p:sp>
      <p:sp>
        <p:nvSpPr>
          <p:cNvPr id="7" name="Slide Number Placeholder 6"/>
          <p:cNvSpPr>
            <a:spLocks noGrp="1"/>
          </p:cNvSpPr>
          <p:nvPr>
            <p:ph type="sldNum" sz="quarter" idx="12"/>
          </p:nvPr>
        </p:nvSpPr>
        <p:spPr>
          <a:xfrm>
            <a:off x="6754416" y="6381328"/>
            <a:ext cx="2133600" cy="365125"/>
          </a:xfrm>
        </p:spPr>
        <p:txBody>
          <a:bodyPr/>
          <a:lstStyle/>
          <a:p>
            <a:fld id="{C4009609-DC48-4DDF-96FA-41A39884BE33}" type="slidenum">
              <a:rPr lang="en-GB" b="1" smtClean="0"/>
              <a:t>24</a:t>
            </a:fld>
            <a:endParaRPr lang="en-GB" b="1" dirty="0"/>
          </a:p>
        </p:txBody>
      </p:sp>
    </p:spTree>
    <p:extLst>
      <p:ext uri="{BB962C8B-B14F-4D97-AF65-F5344CB8AC3E}">
        <p14:creationId xmlns:p14="http://schemas.microsoft.com/office/powerpoint/2010/main" val="38010753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7" name="Shape 16"/>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400110"/>
          </a:xfrm>
          <a:prstGeom prst="rect">
            <a:avLst/>
          </a:prstGeom>
          <a:noFill/>
        </p:spPr>
        <p:txBody>
          <a:bodyPr wrap="square" rtlCol="0">
            <a:spAutoFit/>
          </a:bodyPr>
          <a:lstStyle/>
          <a:p>
            <a:r>
              <a:rPr lang="en-GB" sz="2000" b="1" dirty="0">
                <a:solidFill>
                  <a:srgbClr val="000099"/>
                </a:solidFill>
              </a:rPr>
              <a:t>Pedagogy: Refining teaching… towards sustained highly effective practice</a:t>
            </a:r>
          </a:p>
        </p:txBody>
      </p:sp>
      <p:sp>
        <p:nvSpPr>
          <p:cNvPr id="2" name="TextBox 1"/>
          <p:cNvSpPr txBox="1"/>
          <p:nvPr/>
        </p:nvSpPr>
        <p:spPr>
          <a:xfrm>
            <a:off x="473350" y="1776115"/>
            <a:ext cx="5637819" cy="461665"/>
          </a:xfrm>
          <a:prstGeom prst="rect">
            <a:avLst/>
          </a:prstGeom>
          <a:noFill/>
        </p:spPr>
        <p:txBody>
          <a:bodyPr wrap="square" rtlCol="0">
            <a:spAutoFit/>
          </a:bodyPr>
          <a:lstStyle/>
          <a:p>
            <a:r>
              <a:rPr lang="en-GB" sz="2400" b="1" dirty="0">
                <a:solidFill>
                  <a:srgbClr val="000099"/>
                </a:solidFill>
              </a:rPr>
              <a:t>Differentiation</a:t>
            </a:r>
          </a:p>
        </p:txBody>
      </p:sp>
      <p:sp>
        <p:nvSpPr>
          <p:cNvPr id="60" name="TextBox 59"/>
          <p:cNvSpPr txBox="1"/>
          <p:nvPr/>
        </p:nvSpPr>
        <p:spPr>
          <a:xfrm>
            <a:off x="489784" y="4862348"/>
            <a:ext cx="6984776" cy="646331"/>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r>
              <a:rPr lang="en-GB" dirty="0"/>
              <a:t>Learning materials and experiences are used to provide appropriate challenge to every learner.</a:t>
            </a:r>
          </a:p>
        </p:txBody>
      </p:sp>
      <p:sp>
        <p:nvSpPr>
          <p:cNvPr id="65" name="TextBox 64"/>
          <p:cNvSpPr txBox="1"/>
          <p:nvPr/>
        </p:nvSpPr>
        <p:spPr>
          <a:xfrm>
            <a:off x="3108633" y="2708920"/>
            <a:ext cx="5382597" cy="923330"/>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r>
              <a:rPr lang="en-GB" dirty="0"/>
              <a:t>Differentiation is highly sophisticated to the point where learners recognise why they need to be extended or supported and participate in the planning.</a:t>
            </a:r>
          </a:p>
        </p:txBody>
      </p:sp>
      <p:sp>
        <p:nvSpPr>
          <p:cNvPr id="3" name="Slide Number Placeholder 2"/>
          <p:cNvSpPr>
            <a:spLocks noGrp="1"/>
          </p:cNvSpPr>
          <p:nvPr>
            <p:ph type="sldNum" sz="quarter" idx="12"/>
          </p:nvPr>
        </p:nvSpPr>
        <p:spPr/>
        <p:txBody>
          <a:bodyPr/>
          <a:lstStyle/>
          <a:p>
            <a:fld id="{C4009609-DC48-4DDF-96FA-41A39884BE33}" type="slidenum">
              <a:rPr lang="en-GB" smtClean="0"/>
              <a:t>25</a:t>
            </a:fld>
            <a:endParaRPr lang="en-GB"/>
          </a:p>
        </p:txBody>
      </p:sp>
      <p:sp>
        <p:nvSpPr>
          <p:cNvPr id="18" name="TextBox 17"/>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Teaching</a:t>
            </a:r>
          </a:p>
        </p:txBody>
      </p:sp>
      <p:pic>
        <p:nvPicPr>
          <p:cNvPr id="19" name="Picture 2">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70611" y="4485740"/>
            <a:ext cx="623455" cy="623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0" name="Group 19"/>
          <p:cNvGrpSpPr/>
          <p:nvPr/>
        </p:nvGrpSpPr>
        <p:grpSpPr>
          <a:xfrm>
            <a:off x="7524328" y="5674640"/>
            <a:ext cx="1253518" cy="1251051"/>
            <a:chOff x="331287" y="5926769"/>
            <a:chExt cx="1253518" cy="1251051"/>
          </a:xfrm>
        </p:grpSpPr>
        <p:sp>
          <p:nvSpPr>
            <p:cNvPr id="21" name="Pie 20"/>
            <p:cNvSpPr/>
            <p:nvPr/>
          </p:nvSpPr>
          <p:spPr>
            <a:xfrm rot="3067954">
              <a:off x="331287" y="5928357"/>
              <a:ext cx="1249463" cy="1249463"/>
            </a:xfrm>
            <a:prstGeom prst="pie">
              <a:avLst>
                <a:gd name="adj1" fmla="val 9693839"/>
                <a:gd name="adj2" fmla="val 977021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2" name="Pie 21">
              <a:hlinkClick r:id="rId5" action="ppaction://hlinksldjump"/>
            </p:cNvPr>
            <p:cNvSpPr/>
            <p:nvPr/>
          </p:nvSpPr>
          <p:spPr>
            <a:xfrm rot="3067954">
              <a:off x="335341" y="5926769"/>
              <a:ext cx="1249463" cy="1249463"/>
            </a:xfrm>
            <a:prstGeom prst="pie">
              <a:avLst>
                <a:gd name="adj1" fmla="val 9681314"/>
                <a:gd name="adj2" fmla="val 11967383"/>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3" name="Pie 22">
              <a:hlinkClick r:id="rId5" action="ppaction://hlinksldjump"/>
            </p:cNvPr>
            <p:cNvSpPr/>
            <p:nvPr/>
          </p:nvSpPr>
          <p:spPr>
            <a:xfrm rot="3067954">
              <a:off x="335340" y="5926769"/>
              <a:ext cx="1249463" cy="1249463"/>
            </a:xfrm>
            <a:prstGeom prst="pie">
              <a:avLst>
                <a:gd name="adj1" fmla="val 11956703"/>
                <a:gd name="adj2" fmla="val 141855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4" name="Pie 23">
              <a:hlinkClick r:id="rId5" action="ppaction://hlinksldjump"/>
            </p:cNvPr>
            <p:cNvSpPr/>
            <p:nvPr/>
          </p:nvSpPr>
          <p:spPr>
            <a:xfrm rot="3067954">
              <a:off x="335342" y="5926769"/>
              <a:ext cx="1249463" cy="1249463"/>
            </a:xfrm>
            <a:prstGeom prst="pie">
              <a:avLst>
                <a:gd name="adj1" fmla="val 14260476"/>
                <a:gd name="adj2" fmla="val 163965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Tree>
    <p:extLst>
      <p:ext uri="{BB962C8B-B14F-4D97-AF65-F5344CB8AC3E}">
        <p14:creationId xmlns:p14="http://schemas.microsoft.com/office/powerpoint/2010/main" val="37701779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extBox 1"/>
          <p:cNvSpPr txBox="1"/>
          <p:nvPr/>
        </p:nvSpPr>
        <p:spPr>
          <a:xfrm>
            <a:off x="251519" y="6309320"/>
            <a:ext cx="8244915" cy="400110"/>
          </a:xfrm>
          <a:prstGeom prst="rect">
            <a:avLst/>
          </a:prstGeom>
          <a:noFill/>
        </p:spPr>
        <p:txBody>
          <a:bodyPr wrap="square" rtlCol="0">
            <a:spAutoFit/>
          </a:bodyPr>
          <a:lstStyle/>
          <a:p>
            <a:pPr lvl="0">
              <a:defRPr/>
            </a:pPr>
            <a:r>
              <a:rPr lang="en-GB" sz="2000" b="1" dirty="0">
                <a:solidFill>
                  <a:srgbClr val="000099"/>
                </a:solidFill>
              </a:rPr>
              <a:t>Pedagogy: Refining teaching</a:t>
            </a:r>
          </a:p>
        </p:txBody>
      </p:sp>
      <p:sp>
        <p:nvSpPr>
          <p:cNvPr id="5" name="TextBox 4"/>
          <p:cNvSpPr txBox="1"/>
          <p:nvPr/>
        </p:nvSpPr>
        <p:spPr>
          <a:xfrm>
            <a:off x="683568" y="1484784"/>
            <a:ext cx="7272808" cy="1477328"/>
          </a:xfrm>
          <a:prstGeom prst="rect">
            <a:avLst/>
          </a:prstGeom>
          <a:solidFill>
            <a:schemeClr val="accent3">
              <a:lumMod val="40000"/>
              <a:lumOff val="60000"/>
            </a:schemeClr>
          </a:solidFill>
          <a:ln w="25400">
            <a:solidFill>
              <a:srgbClr val="000099"/>
            </a:solidFill>
          </a:ln>
          <a:effectLst/>
        </p:spPr>
        <p:txBody>
          <a:bodyPr wrap="square" rtlCol="0">
            <a:spAutoFit/>
          </a:bodyPr>
          <a:lstStyle/>
          <a:p>
            <a:pPr lvl="0">
              <a:defRPr/>
            </a:pPr>
            <a:r>
              <a:rPr lang="en-GB" b="1" dirty="0">
                <a:solidFill>
                  <a:prstClr val="black"/>
                </a:solidFill>
              </a:rPr>
              <a:t>Descriptor to be met by the end of induction:</a:t>
            </a:r>
          </a:p>
          <a:p>
            <a:pPr lvl="0">
              <a:defRPr/>
            </a:pPr>
            <a:endParaRPr lang="en-GB" b="1" dirty="0">
              <a:solidFill>
                <a:prstClr val="black"/>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Learning materials and experiences are used to provide appropriate challenge to every learner.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TextBox 5"/>
          <p:cNvSpPr txBox="1"/>
          <p:nvPr/>
        </p:nvSpPr>
        <p:spPr>
          <a:xfrm>
            <a:off x="683568" y="3212976"/>
            <a:ext cx="7272808" cy="1754326"/>
          </a:xfrm>
          <a:prstGeom prst="rect">
            <a:avLst/>
          </a:prstGeom>
          <a:solidFill>
            <a:schemeClr val="accent3">
              <a:lumMod val="40000"/>
              <a:lumOff val="60000"/>
            </a:schemeClr>
          </a:solidFill>
          <a:ln w="25400">
            <a:solidFill>
              <a:srgbClr val="000099"/>
            </a:solidFill>
          </a:ln>
          <a:effectLst/>
        </p:spPr>
        <p:txBody>
          <a:bodyPr wrap="square" rtlCol="0">
            <a:spAutoFit/>
          </a:bodyPr>
          <a:lstStyle>
            <a:defPPr>
              <a:defRPr lang="en-US"/>
            </a:defPPr>
            <a:lvl1pPr lvl="0">
              <a:defRPr b="1">
                <a:solidFill>
                  <a:prstClr val="black"/>
                </a:solidFill>
              </a:defRPr>
            </a:lvl1pPr>
          </a:lstStyle>
          <a:p>
            <a:r>
              <a:rPr lang="en-GB" dirty="0"/>
              <a:t>Evidence for award of QTS:</a:t>
            </a:r>
          </a:p>
          <a:p>
            <a:endParaRPr lang="en-GB" dirty="0"/>
          </a:p>
          <a:p>
            <a:r>
              <a:rPr lang="en-IE" b="0" dirty="0">
                <a:solidFill>
                  <a:schemeClr val="tx1"/>
                </a:solidFill>
                <a:latin typeface="Calibri" panose="020F0502020204030204" pitchFamily="34" charset="0"/>
                <a:ea typeface="Calibri" panose="020F0502020204030204" pitchFamily="34" charset="0"/>
              </a:rPr>
              <a:t>The teacher demonstrates knowledge, understanding and experience of high expectations and effective practice in meeting the needs of all learners, whatever their different needs.</a:t>
            </a:r>
            <a:endParaRPr lang="en-GB" b="0" dirty="0">
              <a:solidFill>
                <a:schemeClr val="tx1"/>
              </a:solidFill>
            </a:endParaRPr>
          </a:p>
          <a:p>
            <a:endParaRPr lang="en-GB" dirty="0"/>
          </a:p>
        </p:txBody>
      </p:sp>
      <p:sp>
        <p:nvSpPr>
          <p:cNvPr id="10" name="Chevron 9">
            <a:hlinkClick r:id="rId2" action="ppaction://hlinksldjump"/>
          </p:cNvPr>
          <p:cNvSpPr/>
          <p:nvPr/>
        </p:nvSpPr>
        <p:spPr>
          <a:xfrm rot="10800000">
            <a:off x="251520" y="260648"/>
            <a:ext cx="242316" cy="24231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TextBox 8"/>
          <p:cNvSpPr txBox="1"/>
          <p:nvPr/>
        </p:nvSpPr>
        <p:spPr>
          <a:xfrm>
            <a:off x="662314" y="150973"/>
            <a:ext cx="5637819" cy="461665"/>
          </a:xfrm>
          <a:prstGeom prst="rect">
            <a:avLst/>
          </a:prstGeom>
          <a:noFill/>
        </p:spPr>
        <p:txBody>
          <a:bodyPr wrap="square" rtlCol="0">
            <a:spAutoFit/>
          </a:bodyPr>
          <a:lstStyle/>
          <a:p>
            <a:r>
              <a:rPr lang="en-GB" sz="2400" b="1" dirty="0">
                <a:solidFill>
                  <a:srgbClr val="000099"/>
                </a:solidFill>
              </a:rPr>
              <a:t>Differentiation</a:t>
            </a:r>
          </a:p>
        </p:txBody>
      </p:sp>
      <p:sp>
        <p:nvSpPr>
          <p:cNvPr id="7" name="Slide Number Placeholder 6"/>
          <p:cNvSpPr>
            <a:spLocks noGrp="1"/>
          </p:cNvSpPr>
          <p:nvPr>
            <p:ph type="sldNum" sz="quarter" idx="12"/>
          </p:nvPr>
        </p:nvSpPr>
        <p:spPr>
          <a:xfrm>
            <a:off x="6754416" y="6381328"/>
            <a:ext cx="2133600" cy="365125"/>
          </a:xfrm>
        </p:spPr>
        <p:txBody>
          <a:bodyPr/>
          <a:lstStyle/>
          <a:p>
            <a:fld id="{C4009609-DC48-4DDF-96FA-41A39884BE33}" type="slidenum">
              <a:rPr lang="en-GB" b="1" smtClean="0"/>
              <a:t>26</a:t>
            </a:fld>
            <a:endParaRPr lang="en-GB" b="1" dirty="0"/>
          </a:p>
        </p:txBody>
      </p:sp>
    </p:spTree>
    <p:extLst>
      <p:ext uri="{BB962C8B-B14F-4D97-AF65-F5344CB8AC3E}">
        <p14:creationId xmlns:p14="http://schemas.microsoft.com/office/powerpoint/2010/main" val="27430376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7" name="Shape 16"/>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400110"/>
          </a:xfrm>
          <a:prstGeom prst="rect">
            <a:avLst/>
          </a:prstGeom>
          <a:noFill/>
        </p:spPr>
        <p:txBody>
          <a:bodyPr wrap="square" rtlCol="0">
            <a:spAutoFit/>
          </a:bodyPr>
          <a:lstStyle/>
          <a:p>
            <a:r>
              <a:rPr lang="en-GB" sz="2000" b="1" dirty="0">
                <a:solidFill>
                  <a:srgbClr val="000099"/>
                </a:solidFill>
              </a:rPr>
              <a:t>Pedagogy: Refining teaching… towards sustained highly effective practice</a:t>
            </a:r>
          </a:p>
        </p:txBody>
      </p:sp>
      <p:sp>
        <p:nvSpPr>
          <p:cNvPr id="2" name="TextBox 1"/>
          <p:cNvSpPr txBox="1"/>
          <p:nvPr/>
        </p:nvSpPr>
        <p:spPr>
          <a:xfrm>
            <a:off x="473350" y="1776115"/>
            <a:ext cx="5637819" cy="461665"/>
          </a:xfrm>
          <a:prstGeom prst="rect">
            <a:avLst/>
          </a:prstGeom>
          <a:noFill/>
        </p:spPr>
        <p:txBody>
          <a:bodyPr wrap="square" rtlCol="0">
            <a:spAutoFit/>
          </a:bodyPr>
          <a:lstStyle/>
          <a:p>
            <a:r>
              <a:rPr lang="en-GB" sz="2400" b="1" dirty="0">
                <a:solidFill>
                  <a:srgbClr val="000099"/>
                </a:solidFill>
              </a:rPr>
              <a:t>Recording and reporting</a:t>
            </a:r>
          </a:p>
        </p:txBody>
      </p:sp>
      <p:sp>
        <p:nvSpPr>
          <p:cNvPr id="60" name="TextBox 59"/>
          <p:cNvSpPr txBox="1"/>
          <p:nvPr/>
        </p:nvSpPr>
        <p:spPr>
          <a:xfrm>
            <a:off x="539552" y="4941168"/>
            <a:ext cx="6984776" cy="646331"/>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r>
              <a:rPr lang="en-GB" dirty="0"/>
              <a:t>Records and reports accurately describe the progress made by learners, key learning needs and outline important next steps.</a:t>
            </a:r>
          </a:p>
        </p:txBody>
      </p:sp>
      <p:sp>
        <p:nvSpPr>
          <p:cNvPr id="65" name="TextBox 64"/>
          <p:cNvSpPr txBox="1"/>
          <p:nvPr/>
        </p:nvSpPr>
        <p:spPr>
          <a:xfrm>
            <a:off x="3142184" y="2708920"/>
            <a:ext cx="5382597" cy="1200329"/>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r>
              <a:rPr lang="en-GB" dirty="0"/>
              <a:t>Analysis of data and evidence enables insight and decision about provision. Records and reports enable other interest groups to efficiently recognise issues and to act accordingly.</a:t>
            </a:r>
          </a:p>
        </p:txBody>
      </p:sp>
      <p:sp>
        <p:nvSpPr>
          <p:cNvPr id="3" name="Slide Number Placeholder 2"/>
          <p:cNvSpPr>
            <a:spLocks noGrp="1"/>
          </p:cNvSpPr>
          <p:nvPr>
            <p:ph type="sldNum" sz="quarter" idx="12"/>
          </p:nvPr>
        </p:nvSpPr>
        <p:spPr/>
        <p:txBody>
          <a:bodyPr/>
          <a:lstStyle/>
          <a:p>
            <a:fld id="{C4009609-DC48-4DDF-96FA-41A39884BE33}" type="slidenum">
              <a:rPr lang="en-GB" smtClean="0"/>
              <a:t>27</a:t>
            </a:fld>
            <a:endParaRPr lang="en-GB"/>
          </a:p>
        </p:txBody>
      </p:sp>
      <p:sp>
        <p:nvSpPr>
          <p:cNvPr id="18" name="TextBox 17"/>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Teaching</a:t>
            </a:r>
          </a:p>
        </p:txBody>
      </p:sp>
      <p:pic>
        <p:nvPicPr>
          <p:cNvPr id="19" name="Picture 2">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74664" y="4503390"/>
            <a:ext cx="623455" cy="623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0" name="Group 19"/>
          <p:cNvGrpSpPr/>
          <p:nvPr/>
        </p:nvGrpSpPr>
        <p:grpSpPr>
          <a:xfrm>
            <a:off x="7524328" y="5674640"/>
            <a:ext cx="1253518" cy="1251051"/>
            <a:chOff x="331287" y="5926769"/>
            <a:chExt cx="1253518" cy="1251051"/>
          </a:xfrm>
        </p:grpSpPr>
        <p:sp>
          <p:nvSpPr>
            <p:cNvPr id="21" name="Pie 20"/>
            <p:cNvSpPr/>
            <p:nvPr/>
          </p:nvSpPr>
          <p:spPr>
            <a:xfrm rot="3067954">
              <a:off x="331287" y="5928357"/>
              <a:ext cx="1249463" cy="1249463"/>
            </a:xfrm>
            <a:prstGeom prst="pie">
              <a:avLst>
                <a:gd name="adj1" fmla="val 9693839"/>
                <a:gd name="adj2" fmla="val 977021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2" name="Pie 21">
              <a:hlinkClick r:id="rId5" action="ppaction://hlinksldjump"/>
            </p:cNvPr>
            <p:cNvSpPr/>
            <p:nvPr/>
          </p:nvSpPr>
          <p:spPr>
            <a:xfrm rot="3067954">
              <a:off x="335341" y="5926769"/>
              <a:ext cx="1249463" cy="1249463"/>
            </a:xfrm>
            <a:prstGeom prst="pie">
              <a:avLst>
                <a:gd name="adj1" fmla="val 9681314"/>
                <a:gd name="adj2" fmla="val 11967383"/>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3" name="Pie 22">
              <a:hlinkClick r:id="rId5" action="ppaction://hlinksldjump"/>
            </p:cNvPr>
            <p:cNvSpPr/>
            <p:nvPr/>
          </p:nvSpPr>
          <p:spPr>
            <a:xfrm rot="3067954">
              <a:off x="335340" y="5926769"/>
              <a:ext cx="1249463" cy="1249463"/>
            </a:xfrm>
            <a:prstGeom prst="pie">
              <a:avLst>
                <a:gd name="adj1" fmla="val 11956703"/>
                <a:gd name="adj2" fmla="val 141855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4" name="Pie 23">
              <a:hlinkClick r:id="rId5" action="ppaction://hlinksldjump"/>
            </p:cNvPr>
            <p:cNvSpPr/>
            <p:nvPr/>
          </p:nvSpPr>
          <p:spPr>
            <a:xfrm rot="3067954">
              <a:off x="335342" y="5926769"/>
              <a:ext cx="1249463" cy="1249463"/>
            </a:xfrm>
            <a:prstGeom prst="pie">
              <a:avLst>
                <a:gd name="adj1" fmla="val 14260476"/>
                <a:gd name="adj2" fmla="val 163965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Tree>
    <p:extLst>
      <p:ext uri="{BB962C8B-B14F-4D97-AF65-F5344CB8AC3E}">
        <p14:creationId xmlns:p14="http://schemas.microsoft.com/office/powerpoint/2010/main" val="19158618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extBox 1"/>
          <p:cNvSpPr txBox="1"/>
          <p:nvPr/>
        </p:nvSpPr>
        <p:spPr>
          <a:xfrm>
            <a:off x="251519" y="6309320"/>
            <a:ext cx="8244915" cy="400110"/>
          </a:xfrm>
          <a:prstGeom prst="rect">
            <a:avLst/>
          </a:prstGeom>
          <a:noFill/>
        </p:spPr>
        <p:txBody>
          <a:bodyPr wrap="square" rtlCol="0">
            <a:spAutoFit/>
          </a:bodyPr>
          <a:lstStyle/>
          <a:p>
            <a:pPr lvl="0">
              <a:defRPr/>
            </a:pPr>
            <a:r>
              <a:rPr lang="en-GB" sz="2000" b="1" dirty="0">
                <a:solidFill>
                  <a:srgbClr val="000099"/>
                </a:solidFill>
              </a:rPr>
              <a:t>Pedagogy: Refining teaching</a:t>
            </a:r>
          </a:p>
        </p:txBody>
      </p:sp>
      <p:sp>
        <p:nvSpPr>
          <p:cNvPr id="5" name="TextBox 4"/>
          <p:cNvSpPr txBox="1"/>
          <p:nvPr/>
        </p:nvSpPr>
        <p:spPr>
          <a:xfrm>
            <a:off x="683568" y="1484784"/>
            <a:ext cx="7272808" cy="1477328"/>
          </a:xfrm>
          <a:prstGeom prst="rect">
            <a:avLst/>
          </a:prstGeom>
          <a:solidFill>
            <a:schemeClr val="accent3">
              <a:lumMod val="40000"/>
              <a:lumOff val="60000"/>
            </a:schemeClr>
          </a:solidFill>
          <a:ln w="25400">
            <a:solidFill>
              <a:srgbClr val="000099"/>
            </a:solidFill>
          </a:ln>
          <a:effectLst/>
        </p:spPr>
        <p:txBody>
          <a:bodyPr wrap="square" rtlCol="0">
            <a:spAutoFit/>
          </a:bodyPr>
          <a:lstStyle/>
          <a:p>
            <a:pPr lvl="0">
              <a:defRPr/>
            </a:pPr>
            <a:r>
              <a:rPr lang="en-GB" b="1" dirty="0">
                <a:solidFill>
                  <a:prstClr val="black"/>
                </a:solidFill>
              </a:rPr>
              <a:t>Descriptor to be met by the end of induction:</a:t>
            </a:r>
          </a:p>
          <a:p>
            <a:pPr lvl="0">
              <a:defRPr/>
            </a:pPr>
            <a:endParaRPr lang="en-GB" b="1" dirty="0">
              <a:solidFill>
                <a:prstClr val="black"/>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Records and reports accurately describe the progress made by learners, key learning needs and outline important next steps.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TextBox 5"/>
          <p:cNvSpPr txBox="1"/>
          <p:nvPr/>
        </p:nvSpPr>
        <p:spPr>
          <a:xfrm>
            <a:off x="657320" y="3356992"/>
            <a:ext cx="7299056" cy="1754326"/>
          </a:xfrm>
          <a:prstGeom prst="rect">
            <a:avLst/>
          </a:prstGeom>
          <a:solidFill>
            <a:schemeClr val="accent3">
              <a:lumMod val="40000"/>
              <a:lumOff val="60000"/>
            </a:schemeClr>
          </a:solidFill>
          <a:ln w="25400">
            <a:solidFill>
              <a:srgbClr val="000099"/>
            </a:solidFill>
          </a:ln>
          <a:effectLst/>
        </p:spPr>
        <p:txBody>
          <a:bodyPr wrap="square" rtlCol="0">
            <a:spAutoFit/>
          </a:bodyPr>
          <a:lstStyle>
            <a:defPPr>
              <a:defRPr lang="en-US"/>
            </a:defPPr>
            <a:lvl1pPr lvl="0">
              <a:defRPr b="1">
                <a:solidFill>
                  <a:prstClr val="black"/>
                </a:solidFill>
              </a:defRPr>
            </a:lvl1pPr>
          </a:lstStyle>
          <a:p>
            <a:r>
              <a:rPr lang="en-GB" dirty="0"/>
              <a:t>Evidence for award of QTS:</a:t>
            </a:r>
          </a:p>
          <a:p>
            <a:endParaRPr lang="en-GB" dirty="0"/>
          </a:p>
          <a:p>
            <a:r>
              <a:rPr lang="en-IE" b="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teacher produces appropriate, timely and accurate records and reports and gives feedback to facilitate a deeper understanding of learning and enhance the learning experience.</a:t>
            </a:r>
            <a:endParaRPr lang="en-GB" b="0" dirty="0">
              <a:solidFill>
                <a:schemeClr val="tx1"/>
              </a:solidFill>
              <a:latin typeface="Calibri" panose="020F0502020204030204" pitchFamily="34" charset="0"/>
              <a:ea typeface="Calibri" panose="020F0502020204030204" pitchFamily="34" charset="0"/>
            </a:endParaRPr>
          </a:p>
          <a:p>
            <a:endParaRPr lang="en-GB" dirty="0"/>
          </a:p>
        </p:txBody>
      </p:sp>
      <p:sp>
        <p:nvSpPr>
          <p:cNvPr id="10" name="Chevron 9">
            <a:hlinkClick r:id="rId2" action="ppaction://hlinksldjump"/>
          </p:cNvPr>
          <p:cNvSpPr/>
          <p:nvPr/>
        </p:nvSpPr>
        <p:spPr>
          <a:xfrm rot="10800000">
            <a:off x="251520" y="260648"/>
            <a:ext cx="242316" cy="24231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TextBox 8"/>
          <p:cNvSpPr txBox="1"/>
          <p:nvPr/>
        </p:nvSpPr>
        <p:spPr>
          <a:xfrm>
            <a:off x="657320" y="150973"/>
            <a:ext cx="5637819" cy="461665"/>
          </a:xfrm>
          <a:prstGeom prst="rect">
            <a:avLst/>
          </a:prstGeom>
          <a:noFill/>
        </p:spPr>
        <p:txBody>
          <a:bodyPr wrap="square" rtlCol="0">
            <a:spAutoFit/>
          </a:bodyPr>
          <a:lstStyle/>
          <a:p>
            <a:r>
              <a:rPr lang="en-GB" sz="2400" b="1" dirty="0">
                <a:solidFill>
                  <a:srgbClr val="000099"/>
                </a:solidFill>
              </a:rPr>
              <a:t>Recording and reporting</a:t>
            </a:r>
          </a:p>
        </p:txBody>
      </p:sp>
      <p:sp>
        <p:nvSpPr>
          <p:cNvPr id="7" name="Slide Number Placeholder 6"/>
          <p:cNvSpPr>
            <a:spLocks noGrp="1"/>
          </p:cNvSpPr>
          <p:nvPr>
            <p:ph type="sldNum" sz="quarter" idx="12"/>
          </p:nvPr>
        </p:nvSpPr>
        <p:spPr>
          <a:xfrm>
            <a:off x="6754416" y="6381328"/>
            <a:ext cx="2133600" cy="365125"/>
          </a:xfrm>
        </p:spPr>
        <p:txBody>
          <a:bodyPr/>
          <a:lstStyle/>
          <a:p>
            <a:fld id="{C4009609-DC48-4DDF-96FA-41A39884BE33}" type="slidenum">
              <a:rPr lang="en-GB" b="1" smtClean="0"/>
              <a:t>28</a:t>
            </a:fld>
            <a:endParaRPr lang="en-GB" b="1" dirty="0"/>
          </a:p>
        </p:txBody>
      </p:sp>
    </p:spTree>
    <p:extLst>
      <p:ext uri="{BB962C8B-B14F-4D97-AF65-F5344CB8AC3E}">
        <p14:creationId xmlns:p14="http://schemas.microsoft.com/office/powerpoint/2010/main" val="9996407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3" name="Shape 12"/>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400110"/>
          </a:xfrm>
          <a:prstGeom prst="rect">
            <a:avLst/>
          </a:prstGeom>
          <a:noFill/>
        </p:spPr>
        <p:txBody>
          <a:bodyPr wrap="square" rtlCol="0">
            <a:spAutoFit/>
          </a:bodyPr>
          <a:lstStyle/>
          <a:p>
            <a:r>
              <a:rPr lang="en-GB" sz="2000" b="1" dirty="0">
                <a:solidFill>
                  <a:srgbClr val="000099"/>
                </a:solidFill>
              </a:rPr>
              <a:t>Pedagogy: Refining teaching… towards sustained highly effective practice</a:t>
            </a:r>
          </a:p>
        </p:txBody>
      </p:sp>
      <p:sp>
        <p:nvSpPr>
          <p:cNvPr id="2" name="TextBox 1"/>
          <p:cNvSpPr txBox="1"/>
          <p:nvPr/>
        </p:nvSpPr>
        <p:spPr>
          <a:xfrm>
            <a:off x="473350" y="1776115"/>
            <a:ext cx="5637819" cy="461665"/>
          </a:xfrm>
          <a:prstGeom prst="rect">
            <a:avLst/>
          </a:prstGeom>
          <a:noFill/>
        </p:spPr>
        <p:txBody>
          <a:bodyPr wrap="square" rtlCol="0">
            <a:spAutoFit/>
          </a:bodyPr>
          <a:lstStyle/>
          <a:p>
            <a:r>
              <a:rPr lang="en-GB" sz="2400" b="1" dirty="0">
                <a:solidFill>
                  <a:srgbClr val="000099"/>
                </a:solidFill>
              </a:rPr>
              <a:t>Involving partners in learning</a:t>
            </a:r>
          </a:p>
        </p:txBody>
      </p:sp>
      <p:sp>
        <p:nvSpPr>
          <p:cNvPr id="60" name="TextBox 59"/>
          <p:cNvSpPr txBox="1"/>
          <p:nvPr/>
        </p:nvSpPr>
        <p:spPr>
          <a:xfrm>
            <a:off x="473350" y="4996626"/>
            <a:ext cx="6984776" cy="646331"/>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r>
              <a:rPr lang="en-GB" dirty="0"/>
              <a:t>Effort is consistently made to involve parents, carers, other partners and stakeholders in learner development in terms of the four purposes.</a:t>
            </a:r>
          </a:p>
        </p:txBody>
      </p:sp>
      <p:sp>
        <p:nvSpPr>
          <p:cNvPr id="65" name="TextBox 64"/>
          <p:cNvSpPr txBox="1"/>
          <p:nvPr/>
        </p:nvSpPr>
        <p:spPr>
          <a:xfrm>
            <a:off x="2627784" y="2708920"/>
            <a:ext cx="5863809" cy="1477328"/>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r>
              <a:rPr lang="en-GB" dirty="0"/>
              <a:t>Parents and carers are given strong support in helping their child develop in terms of the four purposes. Employers and other stakeholders are actively encouraged to support the four purposes and, in particular, the drive to build authentic experience as a natural part of learning.</a:t>
            </a:r>
          </a:p>
        </p:txBody>
      </p:sp>
      <p:sp>
        <p:nvSpPr>
          <p:cNvPr id="3" name="Slide Number Placeholder 2"/>
          <p:cNvSpPr>
            <a:spLocks noGrp="1"/>
          </p:cNvSpPr>
          <p:nvPr>
            <p:ph type="sldNum" sz="quarter" idx="12"/>
          </p:nvPr>
        </p:nvSpPr>
        <p:spPr/>
        <p:txBody>
          <a:bodyPr/>
          <a:lstStyle/>
          <a:p>
            <a:fld id="{C4009609-DC48-4DDF-96FA-41A39884BE33}" type="slidenum">
              <a:rPr lang="en-GB" smtClean="0"/>
              <a:t>29</a:t>
            </a:fld>
            <a:endParaRPr lang="en-GB"/>
          </a:p>
        </p:txBody>
      </p:sp>
      <p:sp>
        <p:nvSpPr>
          <p:cNvPr id="14" name="TextBox 13"/>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Teaching</a:t>
            </a:r>
          </a:p>
        </p:txBody>
      </p:sp>
      <p:pic>
        <p:nvPicPr>
          <p:cNvPr id="15" name="Picture 2">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70611" y="4684898"/>
            <a:ext cx="623455" cy="623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6" name="Group 15"/>
          <p:cNvGrpSpPr/>
          <p:nvPr/>
        </p:nvGrpSpPr>
        <p:grpSpPr>
          <a:xfrm>
            <a:off x="7524328" y="5674640"/>
            <a:ext cx="1253518" cy="1251051"/>
            <a:chOff x="331287" y="5926769"/>
            <a:chExt cx="1253518" cy="1251051"/>
          </a:xfrm>
        </p:grpSpPr>
        <p:sp>
          <p:nvSpPr>
            <p:cNvPr id="17" name="Pie 16"/>
            <p:cNvSpPr/>
            <p:nvPr/>
          </p:nvSpPr>
          <p:spPr>
            <a:xfrm rot="3067954">
              <a:off x="331287" y="5928357"/>
              <a:ext cx="1249463" cy="1249463"/>
            </a:xfrm>
            <a:prstGeom prst="pie">
              <a:avLst>
                <a:gd name="adj1" fmla="val 9693839"/>
                <a:gd name="adj2" fmla="val 977021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8" name="Pie 17">
              <a:hlinkClick r:id="rId5" action="ppaction://hlinksldjump"/>
            </p:cNvPr>
            <p:cNvSpPr/>
            <p:nvPr/>
          </p:nvSpPr>
          <p:spPr>
            <a:xfrm rot="3067954">
              <a:off x="335341" y="5926769"/>
              <a:ext cx="1249463" cy="1249463"/>
            </a:xfrm>
            <a:prstGeom prst="pie">
              <a:avLst>
                <a:gd name="adj1" fmla="val 9681314"/>
                <a:gd name="adj2" fmla="val 11967383"/>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9" name="Pie 18">
              <a:hlinkClick r:id="rId5" action="ppaction://hlinksldjump"/>
            </p:cNvPr>
            <p:cNvSpPr/>
            <p:nvPr/>
          </p:nvSpPr>
          <p:spPr>
            <a:xfrm rot="3067954">
              <a:off x="335340" y="5926769"/>
              <a:ext cx="1249463" cy="1249463"/>
            </a:xfrm>
            <a:prstGeom prst="pie">
              <a:avLst>
                <a:gd name="adj1" fmla="val 11956703"/>
                <a:gd name="adj2" fmla="val 141855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0" name="Pie 19">
              <a:hlinkClick r:id="rId5" action="ppaction://hlinksldjump"/>
            </p:cNvPr>
            <p:cNvSpPr/>
            <p:nvPr/>
          </p:nvSpPr>
          <p:spPr>
            <a:xfrm rot="3067954">
              <a:off x="335342" y="5926769"/>
              <a:ext cx="1249463" cy="1249463"/>
            </a:xfrm>
            <a:prstGeom prst="pie">
              <a:avLst>
                <a:gd name="adj1" fmla="val 14260476"/>
                <a:gd name="adj2" fmla="val 163965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Tree>
    <p:extLst>
      <p:ext uri="{BB962C8B-B14F-4D97-AF65-F5344CB8AC3E}">
        <p14:creationId xmlns:p14="http://schemas.microsoft.com/office/powerpoint/2010/main" val="863057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611560" y="1052736"/>
            <a:ext cx="8136904" cy="5184576"/>
          </a:xfrm>
          <a:prstGeom prst="rect">
            <a:avLst/>
          </a:prstGeom>
          <a:noFill/>
        </p:spPr>
        <p:txBody>
          <a:bodyPr vert="horz" lIns="91440" tIns="45720" rIns="91440" bIns="45720" rtlCol="0">
            <a:normAutofit fontScale="47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4200" dirty="0">
                <a:solidFill>
                  <a:srgbClr val="000099"/>
                </a:solidFill>
              </a:rPr>
              <a:t>The proposed model for new professional teaching and leadership standards has overarching </a:t>
            </a:r>
            <a:r>
              <a:rPr lang="en-GB" sz="4200" dirty="0">
                <a:solidFill>
                  <a:srgbClr val="C00000"/>
                </a:solidFill>
              </a:rPr>
              <a:t>values, dispositions and professional entitlement</a:t>
            </a:r>
            <a:r>
              <a:rPr lang="en-GB" sz="4200" dirty="0">
                <a:solidFill>
                  <a:srgbClr val="000099"/>
                </a:solidFill>
              </a:rPr>
              <a:t>.</a:t>
            </a:r>
          </a:p>
          <a:p>
            <a:pPr algn="l"/>
            <a:endParaRPr lang="en-GB" sz="4200" dirty="0">
              <a:solidFill>
                <a:srgbClr val="C00000"/>
              </a:solidFill>
            </a:endParaRPr>
          </a:p>
          <a:p>
            <a:pPr algn="l"/>
            <a:r>
              <a:rPr lang="en-GB" sz="4200" dirty="0">
                <a:solidFill>
                  <a:srgbClr val="C00000"/>
                </a:solidFill>
              </a:rPr>
              <a:t>Five dimensions </a:t>
            </a:r>
            <a:r>
              <a:rPr lang="en-GB" sz="4200" dirty="0">
                <a:solidFill>
                  <a:srgbClr val="000099"/>
                </a:solidFill>
              </a:rPr>
              <a:t>of professional practice are divided into </a:t>
            </a:r>
            <a:r>
              <a:rPr lang="en-GB" sz="4200" dirty="0">
                <a:solidFill>
                  <a:srgbClr val="C00000"/>
                </a:solidFill>
              </a:rPr>
              <a:t>elements</a:t>
            </a:r>
            <a:r>
              <a:rPr lang="en-GB" sz="4200" dirty="0">
                <a:solidFill>
                  <a:srgbClr val="000099"/>
                </a:solidFill>
              </a:rPr>
              <a:t> which summarise the focus of each dimension. </a:t>
            </a:r>
          </a:p>
          <a:p>
            <a:pPr algn="l"/>
            <a:endParaRPr lang="en-GB" sz="4200" dirty="0">
              <a:solidFill>
                <a:srgbClr val="000099"/>
              </a:solidFill>
            </a:endParaRPr>
          </a:p>
          <a:p>
            <a:pPr algn="l"/>
            <a:r>
              <a:rPr lang="en-GB" sz="4200" dirty="0">
                <a:solidFill>
                  <a:srgbClr val="000099"/>
                </a:solidFill>
              </a:rPr>
              <a:t>For each element there are </a:t>
            </a:r>
            <a:r>
              <a:rPr lang="en-GB" sz="4200" dirty="0">
                <a:solidFill>
                  <a:srgbClr val="C00000"/>
                </a:solidFill>
              </a:rPr>
              <a:t>two descriptors</a:t>
            </a:r>
            <a:r>
              <a:rPr lang="en-GB" sz="4200" dirty="0">
                <a:solidFill>
                  <a:srgbClr val="000099"/>
                </a:solidFill>
              </a:rPr>
              <a:t>.</a:t>
            </a:r>
          </a:p>
          <a:p>
            <a:pPr marL="571500" indent="-571500" algn="l">
              <a:buFont typeface="Arial" panose="020B0604020202020204" pitchFamily="34" charset="0"/>
              <a:buChar char="•"/>
            </a:pPr>
            <a:r>
              <a:rPr lang="en-GB" sz="4200" dirty="0">
                <a:solidFill>
                  <a:srgbClr val="000099"/>
                </a:solidFill>
              </a:rPr>
              <a:t>The lower descriptors for teaching describe expectations that should be met by the </a:t>
            </a:r>
            <a:r>
              <a:rPr lang="en-GB" sz="4200" dirty="0">
                <a:solidFill>
                  <a:srgbClr val="C00000"/>
                </a:solidFill>
              </a:rPr>
              <a:t>end of statutory induction </a:t>
            </a:r>
            <a:r>
              <a:rPr lang="en-GB" sz="4200" dirty="0">
                <a:solidFill>
                  <a:srgbClr val="000099"/>
                </a:solidFill>
              </a:rPr>
              <a:t>for entry into the profession. Clicking on ‘QTS’ reveals </a:t>
            </a:r>
            <a:r>
              <a:rPr lang="en-GB" sz="4400" dirty="0">
                <a:solidFill>
                  <a:srgbClr val="000099"/>
                </a:solidFill>
              </a:rPr>
              <a:t>the evidence of progress required for the award of </a:t>
            </a:r>
            <a:r>
              <a:rPr lang="en-GB" sz="4400" dirty="0">
                <a:solidFill>
                  <a:srgbClr val="C00000"/>
                </a:solidFill>
              </a:rPr>
              <a:t>Qualified Teacher Status</a:t>
            </a:r>
            <a:r>
              <a:rPr lang="en-GB" sz="4400" dirty="0">
                <a:solidFill>
                  <a:srgbClr val="000099"/>
                </a:solidFill>
              </a:rPr>
              <a:t>. </a:t>
            </a:r>
            <a:endParaRPr lang="en-GB" sz="4200" dirty="0">
              <a:solidFill>
                <a:srgbClr val="000099"/>
              </a:solidFill>
            </a:endParaRPr>
          </a:p>
          <a:p>
            <a:pPr marL="571500" indent="-571500" algn="l">
              <a:buFont typeface="Arial" panose="020B0604020202020204" pitchFamily="34" charset="0"/>
              <a:buChar char="•"/>
            </a:pPr>
            <a:r>
              <a:rPr lang="en-GB" sz="4200" dirty="0">
                <a:solidFill>
                  <a:srgbClr val="000099"/>
                </a:solidFill>
              </a:rPr>
              <a:t>The upper descriptors exemplify </a:t>
            </a:r>
            <a:r>
              <a:rPr lang="en-GB" sz="4200" dirty="0">
                <a:solidFill>
                  <a:srgbClr val="C00000"/>
                </a:solidFill>
              </a:rPr>
              <a:t>sustained highly effective practice </a:t>
            </a:r>
            <a:r>
              <a:rPr lang="en-GB" sz="4200" dirty="0">
                <a:solidFill>
                  <a:srgbClr val="000099"/>
                </a:solidFill>
              </a:rPr>
              <a:t>and provide a focus for career-long professional learning.</a:t>
            </a:r>
          </a:p>
          <a:p>
            <a:pPr marL="571500" indent="-571500" algn="l">
              <a:buFont typeface="Arial" panose="020B0604020202020204" pitchFamily="34" charset="0"/>
              <a:buChar char="•"/>
            </a:pPr>
            <a:r>
              <a:rPr lang="en-GB" sz="4200" dirty="0">
                <a:solidFill>
                  <a:srgbClr val="000099"/>
                </a:solidFill>
              </a:rPr>
              <a:t>The </a:t>
            </a:r>
            <a:r>
              <a:rPr lang="en-GB" sz="4200" dirty="0">
                <a:solidFill>
                  <a:srgbClr val="C00000"/>
                </a:solidFill>
              </a:rPr>
              <a:t>descriptors for formal leadership </a:t>
            </a:r>
            <a:r>
              <a:rPr lang="en-GB" sz="4200" dirty="0">
                <a:solidFill>
                  <a:srgbClr val="000099"/>
                </a:solidFill>
              </a:rPr>
              <a:t>show the expectations when moving into a new leadership role and the upper descriptors exemplify highly effective leadership practice in formal roles.</a:t>
            </a:r>
          </a:p>
          <a:p>
            <a:pPr algn="l"/>
            <a:endParaRPr lang="en-GB" sz="3400" dirty="0">
              <a:solidFill>
                <a:srgbClr val="000099"/>
              </a:solidFill>
            </a:endParaRPr>
          </a:p>
        </p:txBody>
      </p:sp>
      <p:sp>
        <p:nvSpPr>
          <p:cNvPr id="6" name="Title 1"/>
          <p:cNvSpPr>
            <a:spLocks noGrp="1"/>
          </p:cNvSpPr>
          <p:nvPr>
            <p:ph type="ctrTitle"/>
          </p:nvPr>
        </p:nvSpPr>
        <p:spPr>
          <a:xfrm>
            <a:off x="600294" y="116633"/>
            <a:ext cx="7772400" cy="936104"/>
          </a:xfrm>
        </p:spPr>
        <p:txBody>
          <a:bodyPr>
            <a:normAutofit/>
          </a:bodyPr>
          <a:lstStyle/>
          <a:p>
            <a:pPr algn="l"/>
            <a:r>
              <a:rPr lang="en-GB" sz="2400" b="1" dirty="0">
                <a:solidFill>
                  <a:srgbClr val="000099"/>
                </a:solidFill>
              </a:rPr>
              <a:t>A new model for professional standards</a:t>
            </a:r>
          </a:p>
        </p:txBody>
      </p:sp>
      <p:sp>
        <p:nvSpPr>
          <p:cNvPr id="7" name="Title 1"/>
          <p:cNvSpPr txBox="1">
            <a:spLocks/>
          </p:cNvSpPr>
          <p:nvPr/>
        </p:nvSpPr>
        <p:spPr>
          <a:xfrm>
            <a:off x="2195736" y="6036047"/>
            <a:ext cx="5256584" cy="82195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GB" sz="2000" dirty="0">
                <a:solidFill>
                  <a:srgbClr val="000099"/>
                </a:solidFill>
              </a:rPr>
              <a:t>Click here to explore the model further </a:t>
            </a:r>
            <a:r>
              <a:rPr lang="en-GB" sz="2000" dirty="0">
                <a:solidFill>
                  <a:srgbClr val="000099"/>
                </a:solidFill>
                <a:ea typeface="+mn-ea"/>
                <a:cs typeface="+mn-cs"/>
              </a:rPr>
              <a:t>–</a:t>
            </a:r>
            <a:r>
              <a:rPr lang="en-GB" sz="2000" dirty="0">
                <a:solidFill>
                  <a:srgbClr val="000099"/>
                </a:solidFill>
              </a:rPr>
              <a:t> </a:t>
            </a:r>
          </a:p>
        </p:txBody>
      </p:sp>
      <p:grpSp>
        <p:nvGrpSpPr>
          <p:cNvPr id="8" name="Group 7"/>
          <p:cNvGrpSpPr/>
          <p:nvPr/>
        </p:nvGrpSpPr>
        <p:grpSpPr>
          <a:xfrm>
            <a:off x="7479657" y="6237312"/>
            <a:ext cx="360040" cy="400110"/>
            <a:chOff x="6732240" y="5565686"/>
            <a:chExt cx="360040" cy="400110"/>
          </a:xfrm>
        </p:grpSpPr>
        <p:sp>
          <p:nvSpPr>
            <p:cNvPr id="9" name="TextBox 8">
              <a:hlinkClick r:id="rId2" action="ppaction://hlinksldjump"/>
            </p:cNvPr>
            <p:cNvSpPr txBox="1"/>
            <p:nvPr/>
          </p:nvSpPr>
          <p:spPr>
            <a:xfrm>
              <a:off x="6732240" y="5565686"/>
              <a:ext cx="360040" cy="400110"/>
            </a:xfrm>
            <a:prstGeom prst="rect">
              <a:avLst/>
            </a:prstGeom>
            <a:solidFill>
              <a:schemeClr val="tx2">
                <a:lumMod val="60000"/>
                <a:lumOff val="40000"/>
              </a:schemeClr>
            </a:solidFill>
          </p:spPr>
          <p:txBody>
            <a:bodyPr wrap="square" rtlCol="0">
              <a:spAutoFit/>
            </a:bodyPr>
            <a:lstStyle/>
            <a:p>
              <a:endParaRPr lang="en-GB" sz="2000" dirty="0">
                <a:solidFill>
                  <a:schemeClr val="bg1"/>
                </a:solidFill>
              </a:endParaRPr>
            </a:p>
          </p:txBody>
        </p:sp>
        <p:sp>
          <p:nvSpPr>
            <p:cNvPr id="10" name="Chevron 9">
              <a:hlinkClick r:id="rId2" action="ppaction://hlinksldjump"/>
            </p:cNvPr>
            <p:cNvSpPr/>
            <p:nvPr/>
          </p:nvSpPr>
          <p:spPr>
            <a:xfrm>
              <a:off x="6804248" y="5661248"/>
              <a:ext cx="216024" cy="216024"/>
            </a:xfrm>
            <a:prstGeom prst="chevr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grpSp>
      <p:sp>
        <p:nvSpPr>
          <p:cNvPr id="2" name="Slide Number Placeholder 1"/>
          <p:cNvSpPr>
            <a:spLocks noGrp="1"/>
          </p:cNvSpPr>
          <p:nvPr>
            <p:ph type="sldNum" sz="quarter" idx="12"/>
          </p:nvPr>
        </p:nvSpPr>
        <p:spPr>
          <a:xfrm>
            <a:off x="8532439" y="6264460"/>
            <a:ext cx="374057" cy="365125"/>
          </a:xfrm>
        </p:spPr>
        <p:txBody>
          <a:bodyPr/>
          <a:lstStyle/>
          <a:p>
            <a:fld id="{C4009609-DC48-4DDF-96FA-41A39884BE33}" type="slidenum">
              <a:rPr lang="en-GB" smtClean="0"/>
              <a:t>3</a:t>
            </a:fld>
            <a:endParaRPr lang="en-GB" dirty="0"/>
          </a:p>
        </p:txBody>
      </p:sp>
    </p:spTree>
    <p:extLst>
      <p:ext uri="{BB962C8B-B14F-4D97-AF65-F5344CB8AC3E}">
        <p14:creationId xmlns:p14="http://schemas.microsoft.com/office/powerpoint/2010/main" val="363615043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extBox 1"/>
          <p:cNvSpPr txBox="1"/>
          <p:nvPr/>
        </p:nvSpPr>
        <p:spPr>
          <a:xfrm>
            <a:off x="251519" y="6378432"/>
            <a:ext cx="8244915" cy="400110"/>
          </a:xfrm>
          <a:prstGeom prst="rect">
            <a:avLst/>
          </a:prstGeom>
          <a:noFill/>
        </p:spPr>
        <p:txBody>
          <a:bodyPr wrap="square" rtlCol="0">
            <a:spAutoFit/>
          </a:bodyPr>
          <a:lstStyle/>
          <a:p>
            <a:pPr lvl="0">
              <a:defRPr/>
            </a:pPr>
            <a:r>
              <a:rPr lang="en-GB" sz="2000" b="1" dirty="0">
                <a:solidFill>
                  <a:srgbClr val="000099"/>
                </a:solidFill>
              </a:rPr>
              <a:t>Pedagogy: Refining teaching</a:t>
            </a:r>
          </a:p>
        </p:txBody>
      </p:sp>
      <p:sp>
        <p:nvSpPr>
          <p:cNvPr id="5" name="TextBox 4"/>
          <p:cNvSpPr txBox="1"/>
          <p:nvPr/>
        </p:nvSpPr>
        <p:spPr>
          <a:xfrm>
            <a:off x="683568" y="1484784"/>
            <a:ext cx="7272808" cy="1477328"/>
          </a:xfrm>
          <a:prstGeom prst="rect">
            <a:avLst/>
          </a:prstGeom>
          <a:solidFill>
            <a:schemeClr val="accent3">
              <a:lumMod val="40000"/>
              <a:lumOff val="60000"/>
            </a:schemeClr>
          </a:solidFill>
          <a:ln w="25400">
            <a:solidFill>
              <a:srgbClr val="000099"/>
            </a:solidFill>
          </a:ln>
          <a:effectLst/>
        </p:spPr>
        <p:txBody>
          <a:bodyPr wrap="square" rtlCol="0">
            <a:spAutoFit/>
          </a:bodyPr>
          <a:lstStyle/>
          <a:p>
            <a:pPr lvl="0">
              <a:defRPr/>
            </a:pPr>
            <a:r>
              <a:rPr lang="en-GB" b="1" dirty="0">
                <a:solidFill>
                  <a:prstClr val="black"/>
                </a:solidFill>
              </a:rPr>
              <a:t>Descriptor to be met by the end of induction:</a:t>
            </a:r>
          </a:p>
          <a:p>
            <a:pPr lvl="0">
              <a:defRPr/>
            </a:pPr>
            <a:endParaRPr lang="en-GB" b="1" dirty="0">
              <a:solidFill>
                <a:prstClr val="black"/>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Effort is consistently made to involve parents, carers, other partners and stakeholders in learner development in terms of the four purposes.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TextBox 5"/>
          <p:cNvSpPr txBox="1"/>
          <p:nvPr/>
        </p:nvSpPr>
        <p:spPr>
          <a:xfrm>
            <a:off x="648900" y="3284984"/>
            <a:ext cx="7307476" cy="1477328"/>
          </a:xfrm>
          <a:prstGeom prst="rect">
            <a:avLst/>
          </a:prstGeom>
          <a:solidFill>
            <a:schemeClr val="accent3">
              <a:lumMod val="40000"/>
              <a:lumOff val="60000"/>
            </a:schemeClr>
          </a:solidFill>
          <a:ln w="25400">
            <a:solidFill>
              <a:srgbClr val="000099"/>
            </a:solidFill>
          </a:ln>
          <a:effectLst/>
        </p:spPr>
        <p:txBody>
          <a:bodyPr wrap="square" rtlCol="0">
            <a:spAutoFit/>
          </a:bodyPr>
          <a:lstStyle>
            <a:defPPr>
              <a:defRPr lang="en-US"/>
            </a:defPPr>
            <a:lvl1pPr lvl="0">
              <a:defRPr b="1">
                <a:solidFill>
                  <a:prstClr val="black"/>
                </a:solidFill>
              </a:defRPr>
            </a:lvl1pPr>
          </a:lstStyle>
          <a:p>
            <a:r>
              <a:rPr lang="en-GB" dirty="0"/>
              <a:t>Evidence for award of QTS:</a:t>
            </a:r>
          </a:p>
          <a:p>
            <a:endParaRPr lang="en-GB" dirty="0"/>
          </a:p>
          <a:p>
            <a:r>
              <a:rPr lang="en-GB" b="0" dirty="0">
                <a:solidFill>
                  <a:schemeClr val="tx1"/>
                </a:solidFill>
              </a:rPr>
              <a:t>The importance of positive </a:t>
            </a:r>
            <a:r>
              <a:rPr lang="en-GB" b="0" dirty="0" smtClean="0">
                <a:solidFill>
                  <a:schemeClr val="tx1"/>
                </a:solidFill>
              </a:rPr>
              <a:t>parent/carer </a:t>
            </a:r>
            <a:r>
              <a:rPr lang="en-GB" b="0" dirty="0">
                <a:solidFill>
                  <a:schemeClr val="tx1"/>
                </a:solidFill>
              </a:rPr>
              <a:t>involvement is understood and opportunities are taken to observe and evaluate processes.</a:t>
            </a:r>
          </a:p>
          <a:p>
            <a:endParaRPr lang="en-GB" dirty="0"/>
          </a:p>
        </p:txBody>
      </p:sp>
      <p:sp>
        <p:nvSpPr>
          <p:cNvPr id="10" name="Chevron 9">
            <a:hlinkClick r:id="rId2" action="ppaction://hlinksldjump"/>
          </p:cNvPr>
          <p:cNvSpPr/>
          <p:nvPr/>
        </p:nvSpPr>
        <p:spPr>
          <a:xfrm rot="10800000">
            <a:off x="251520" y="260648"/>
            <a:ext cx="242316" cy="24231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TextBox 8"/>
          <p:cNvSpPr txBox="1"/>
          <p:nvPr/>
        </p:nvSpPr>
        <p:spPr>
          <a:xfrm>
            <a:off x="611560" y="150973"/>
            <a:ext cx="5637819" cy="461665"/>
          </a:xfrm>
          <a:prstGeom prst="rect">
            <a:avLst/>
          </a:prstGeom>
          <a:noFill/>
        </p:spPr>
        <p:txBody>
          <a:bodyPr wrap="square" rtlCol="0">
            <a:spAutoFit/>
          </a:bodyPr>
          <a:lstStyle/>
          <a:p>
            <a:r>
              <a:rPr lang="en-GB" sz="2400" b="1" dirty="0">
                <a:solidFill>
                  <a:srgbClr val="000099"/>
                </a:solidFill>
              </a:rPr>
              <a:t>Involving partners in learning</a:t>
            </a:r>
          </a:p>
        </p:txBody>
      </p:sp>
      <p:sp>
        <p:nvSpPr>
          <p:cNvPr id="7" name="Slide Number Placeholder 6"/>
          <p:cNvSpPr>
            <a:spLocks noGrp="1"/>
          </p:cNvSpPr>
          <p:nvPr>
            <p:ph type="sldNum" sz="quarter" idx="12"/>
          </p:nvPr>
        </p:nvSpPr>
        <p:spPr>
          <a:xfrm>
            <a:off x="6754416" y="6381328"/>
            <a:ext cx="2133600" cy="365125"/>
          </a:xfrm>
        </p:spPr>
        <p:txBody>
          <a:bodyPr/>
          <a:lstStyle/>
          <a:p>
            <a:fld id="{C4009609-DC48-4DDF-96FA-41A39884BE33}" type="slidenum">
              <a:rPr lang="en-GB" b="1" smtClean="0"/>
              <a:t>30</a:t>
            </a:fld>
            <a:endParaRPr lang="en-GB" b="1" dirty="0"/>
          </a:p>
        </p:txBody>
      </p:sp>
    </p:spTree>
    <p:extLst>
      <p:ext uri="{BB962C8B-B14F-4D97-AF65-F5344CB8AC3E}">
        <p14:creationId xmlns:p14="http://schemas.microsoft.com/office/powerpoint/2010/main" val="15253318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7" name="Pie 6"/>
          <p:cNvSpPr/>
          <p:nvPr/>
        </p:nvSpPr>
        <p:spPr>
          <a:xfrm rot="13195740">
            <a:off x="-3023127" y="-15291"/>
            <a:ext cx="7469671" cy="6869891"/>
          </a:xfrm>
          <a:prstGeom prst="pie">
            <a:avLst>
              <a:gd name="adj1" fmla="val 7502782"/>
              <a:gd name="adj2" fmla="val 9537644"/>
            </a:avLst>
          </a:prstGeom>
          <a:gradFill flip="none" rotWithShape="1">
            <a:gsLst>
              <a:gs pos="17000">
                <a:schemeClr val="accent1">
                  <a:tint val="66000"/>
                  <a:satMod val="160000"/>
                  <a:lumMod val="83000"/>
                </a:schemeClr>
              </a:gs>
              <a:gs pos="59000">
                <a:schemeClr val="accent1">
                  <a:tint val="44500"/>
                  <a:satMod val="160000"/>
                  <a:lumMod val="92000"/>
                  <a:lumOff val="8000"/>
                </a:schemeClr>
              </a:gs>
              <a:gs pos="100000">
                <a:schemeClr val="accent1">
                  <a:tint val="23500"/>
                  <a:satMod val="160000"/>
                </a:schemeClr>
              </a:gs>
            </a:gsLst>
            <a:path path="circle">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sp>
        <p:nvSpPr>
          <p:cNvPr id="13" name="TextBox 12"/>
          <p:cNvSpPr txBox="1"/>
          <p:nvPr/>
        </p:nvSpPr>
        <p:spPr>
          <a:xfrm>
            <a:off x="143508" y="692696"/>
            <a:ext cx="8244915" cy="830997"/>
          </a:xfrm>
          <a:prstGeom prst="rect">
            <a:avLst/>
          </a:prstGeom>
          <a:noFill/>
        </p:spPr>
        <p:txBody>
          <a:bodyPr wrap="square" rtlCol="0">
            <a:spAutoFit/>
          </a:bodyPr>
          <a:lstStyle/>
          <a:p>
            <a:r>
              <a:rPr lang="en-GB" sz="2400" b="1" dirty="0">
                <a:solidFill>
                  <a:srgbClr val="000099"/>
                </a:solidFill>
              </a:rPr>
              <a:t>Advancing learning… through effective application of subject knowledge and discipline</a:t>
            </a:r>
          </a:p>
        </p:txBody>
      </p:sp>
      <p:cxnSp>
        <p:nvCxnSpPr>
          <p:cNvPr id="8" name="Straight Connector 7"/>
          <p:cNvCxnSpPr/>
          <p:nvPr/>
        </p:nvCxnSpPr>
        <p:spPr>
          <a:xfrm flipV="1">
            <a:off x="711708" y="1772816"/>
            <a:ext cx="6020532" cy="16468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11708" y="3419654"/>
            <a:ext cx="5876516" cy="202557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737480" y="2357037"/>
            <a:ext cx="6430641" cy="1062619"/>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725430" y="2920272"/>
            <a:ext cx="6654882" cy="499382"/>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725430" y="3419654"/>
            <a:ext cx="6654882" cy="874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11708" y="3419654"/>
            <a:ext cx="6568968" cy="723898"/>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Box 21">
            <a:hlinkClick r:id="rId2" action="ppaction://hlinksldjump"/>
          </p:cNvPr>
          <p:cNvSpPr txBox="1"/>
          <p:nvPr/>
        </p:nvSpPr>
        <p:spPr>
          <a:xfrm rot="20878423">
            <a:off x="4215982" y="2178430"/>
            <a:ext cx="2823385" cy="357214"/>
          </a:xfrm>
          <a:prstGeom prst="rect">
            <a:avLst/>
          </a:prstGeom>
          <a:noFill/>
        </p:spPr>
        <p:txBody>
          <a:bodyPr wrap="square" rtlCol="0">
            <a:spAutoFit/>
          </a:bodyPr>
          <a:lstStyle/>
          <a:p>
            <a:pPr>
              <a:lnSpc>
                <a:spcPct val="115000"/>
              </a:lnSpc>
              <a:spcAft>
                <a:spcPts val="1000"/>
              </a:spcAft>
            </a:pPr>
            <a:r>
              <a:rPr lang="en-GB" sz="1600" dirty="0">
                <a:solidFill>
                  <a:srgbClr val="000099"/>
                </a:solidFill>
                <a:latin typeface="Arial"/>
                <a:ea typeface="Calibri"/>
                <a:cs typeface="Times New Roman"/>
              </a:rPr>
              <a:t>Four purposes for learners </a:t>
            </a:r>
            <a:endParaRPr lang="en-GB" sz="1600" dirty="0">
              <a:solidFill>
                <a:srgbClr val="000099"/>
              </a:solidFill>
              <a:ea typeface="Calibri"/>
              <a:cs typeface="Times New Roman"/>
            </a:endParaRPr>
          </a:p>
        </p:txBody>
      </p:sp>
      <p:sp>
        <p:nvSpPr>
          <p:cNvPr id="25" name="TextBox 24">
            <a:hlinkClick r:id="rId3" action="ppaction://hlinksldjump"/>
          </p:cNvPr>
          <p:cNvSpPr txBox="1"/>
          <p:nvPr/>
        </p:nvSpPr>
        <p:spPr>
          <a:xfrm rot="21173156">
            <a:off x="4333484" y="2638132"/>
            <a:ext cx="2823385" cy="357214"/>
          </a:xfrm>
          <a:prstGeom prst="rect">
            <a:avLst/>
          </a:prstGeom>
          <a:noFill/>
        </p:spPr>
        <p:txBody>
          <a:bodyPr wrap="square" rtlCol="0">
            <a:spAutoFit/>
          </a:bodyPr>
          <a:lstStyle/>
          <a:p>
            <a:pPr>
              <a:lnSpc>
                <a:spcPct val="115000"/>
              </a:lnSpc>
              <a:spcAft>
                <a:spcPts val="1000"/>
              </a:spcAft>
            </a:pPr>
            <a:r>
              <a:rPr lang="en-GB" sz="1600" dirty="0">
                <a:solidFill>
                  <a:srgbClr val="000099"/>
                </a:solidFill>
                <a:latin typeface="Arial"/>
                <a:ea typeface="Calibri"/>
                <a:cs typeface="Times New Roman"/>
              </a:rPr>
              <a:t>Exploiting areas of learning </a:t>
            </a:r>
            <a:endParaRPr lang="en-GB" sz="1600" dirty="0">
              <a:solidFill>
                <a:srgbClr val="000099"/>
              </a:solidFill>
              <a:ea typeface="Calibri"/>
              <a:cs typeface="Times New Roman"/>
            </a:endParaRPr>
          </a:p>
        </p:txBody>
      </p:sp>
      <p:sp>
        <p:nvSpPr>
          <p:cNvPr id="28" name="TextBox 27">
            <a:hlinkClick r:id="rId4" action="ppaction://hlinksldjump"/>
          </p:cNvPr>
          <p:cNvSpPr txBox="1"/>
          <p:nvPr/>
        </p:nvSpPr>
        <p:spPr>
          <a:xfrm rot="509016">
            <a:off x="4368717" y="4062779"/>
            <a:ext cx="2823385" cy="338554"/>
          </a:xfrm>
          <a:prstGeom prst="rect">
            <a:avLst/>
          </a:prstGeom>
          <a:noFill/>
        </p:spPr>
        <p:txBody>
          <a:bodyPr wrap="square" rtlCol="0">
            <a:spAutoFit/>
          </a:bodyPr>
          <a:lstStyle/>
          <a:p>
            <a:r>
              <a:rPr lang="en-GB" sz="1600" dirty="0">
                <a:solidFill>
                  <a:srgbClr val="000099"/>
                </a:solidFill>
                <a:latin typeface="Arial" panose="020B0604020202020204" pitchFamily="34" charset="0"/>
                <a:cs typeface="Arial" panose="020B0604020202020204" pitchFamily="34" charset="0"/>
              </a:rPr>
              <a:t> Progression in learning</a:t>
            </a:r>
          </a:p>
        </p:txBody>
      </p:sp>
      <p:sp>
        <p:nvSpPr>
          <p:cNvPr id="29" name="TextBox 28">
            <a:hlinkClick r:id="rId5" action="ppaction://hlinksldjump"/>
          </p:cNvPr>
          <p:cNvSpPr txBox="1"/>
          <p:nvPr/>
        </p:nvSpPr>
        <p:spPr>
          <a:xfrm rot="884771">
            <a:off x="4258476" y="4591958"/>
            <a:ext cx="2883391" cy="357214"/>
          </a:xfrm>
          <a:prstGeom prst="rect">
            <a:avLst/>
          </a:prstGeom>
          <a:noFill/>
        </p:spPr>
        <p:txBody>
          <a:bodyPr wrap="square" rtlCol="0">
            <a:spAutoFit/>
          </a:bodyPr>
          <a:lstStyle/>
          <a:p>
            <a:pPr>
              <a:lnSpc>
                <a:spcPct val="115000"/>
              </a:lnSpc>
              <a:spcAft>
                <a:spcPts val="1000"/>
              </a:spcAft>
            </a:pPr>
            <a:r>
              <a:rPr lang="en-GB" sz="1600" dirty="0">
                <a:solidFill>
                  <a:srgbClr val="000099"/>
                </a:solidFill>
                <a:latin typeface="Arial"/>
                <a:ea typeface="Calibri"/>
                <a:cs typeface="Times New Roman"/>
              </a:rPr>
              <a:t> Cross-curricular themes </a:t>
            </a:r>
            <a:endParaRPr lang="en-GB" sz="1600" dirty="0">
              <a:solidFill>
                <a:srgbClr val="000099"/>
              </a:solidFill>
              <a:ea typeface="Calibri"/>
              <a:cs typeface="Times New Roman"/>
            </a:endParaRPr>
          </a:p>
        </p:txBody>
      </p:sp>
      <p:cxnSp>
        <p:nvCxnSpPr>
          <p:cNvPr id="24" name="Straight Connector 23"/>
          <p:cNvCxnSpPr/>
          <p:nvPr/>
        </p:nvCxnSpPr>
        <p:spPr>
          <a:xfrm>
            <a:off x="711708" y="3419656"/>
            <a:ext cx="6331946" cy="1383805"/>
          </a:xfrm>
          <a:prstGeom prst="line">
            <a:avLst/>
          </a:prstGeom>
        </p:spPr>
        <p:style>
          <a:lnRef idx="1">
            <a:schemeClr val="accent1"/>
          </a:lnRef>
          <a:fillRef idx="0">
            <a:schemeClr val="accent1"/>
          </a:fillRef>
          <a:effectRef idx="0">
            <a:schemeClr val="accent1"/>
          </a:effectRef>
          <a:fontRef idx="minor">
            <a:schemeClr val="tx1"/>
          </a:fontRef>
        </p:style>
      </p:cxnSp>
      <p:sp>
        <p:nvSpPr>
          <p:cNvPr id="36" name="TextBox 35">
            <a:hlinkClick r:id="rId6" action="ppaction://hlinksldjump"/>
          </p:cNvPr>
          <p:cNvSpPr txBox="1"/>
          <p:nvPr/>
        </p:nvSpPr>
        <p:spPr>
          <a:xfrm rot="211187">
            <a:off x="4409405" y="3541744"/>
            <a:ext cx="2912599" cy="357214"/>
          </a:xfrm>
          <a:prstGeom prst="rect">
            <a:avLst/>
          </a:prstGeom>
          <a:noFill/>
        </p:spPr>
        <p:txBody>
          <a:bodyPr wrap="square" rtlCol="0">
            <a:spAutoFit/>
          </a:bodyPr>
          <a:lstStyle/>
          <a:p>
            <a:pPr>
              <a:lnSpc>
                <a:spcPct val="115000"/>
              </a:lnSpc>
              <a:spcAft>
                <a:spcPts val="1000"/>
              </a:spcAft>
            </a:pPr>
            <a:r>
              <a:rPr lang="en-GB" sz="1600" dirty="0">
                <a:solidFill>
                  <a:srgbClr val="000099"/>
                </a:solidFill>
                <a:latin typeface="Arial"/>
                <a:ea typeface="Calibri"/>
                <a:cs typeface="Times New Roman"/>
              </a:rPr>
              <a:t>Real life, authentic contexts </a:t>
            </a:r>
            <a:endParaRPr lang="en-GB" sz="1600" dirty="0">
              <a:solidFill>
                <a:srgbClr val="000099"/>
              </a:solidFill>
              <a:ea typeface="Calibri"/>
              <a:cs typeface="Times New Roman"/>
            </a:endParaRPr>
          </a:p>
        </p:txBody>
      </p:sp>
      <p:sp>
        <p:nvSpPr>
          <p:cNvPr id="23" name="TextBox 22">
            <a:hlinkClick r:id="rId7" action="ppaction://hlinksldjump"/>
          </p:cNvPr>
          <p:cNvSpPr txBox="1"/>
          <p:nvPr/>
        </p:nvSpPr>
        <p:spPr>
          <a:xfrm rot="21434130">
            <a:off x="4408492" y="3049521"/>
            <a:ext cx="3007578" cy="375487"/>
          </a:xfrm>
          <a:prstGeom prst="rect">
            <a:avLst/>
          </a:prstGeom>
          <a:noFill/>
        </p:spPr>
        <p:txBody>
          <a:bodyPr wrap="square" rtlCol="0">
            <a:spAutoFit/>
          </a:bodyPr>
          <a:lstStyle/>
          <a:p>
            <a:pPr>
              <a:lnSpc>
                <a:spcPct val="115000"/>
              </a:lnSpc>
              <a:spcAft>
                <a:spcPts val="1000"/>
              </a:spcAft>
            </a:pPr>
            <a:r>
              <a:rPr lang="en-GB" sz="1600" dirty="0">
                <a:solidFill>
                  <a:srgbClr val="000099"/>
                </a:solidFill>
                <a:latin typeface="Arial"/>
                <a:ea typeface="Calibri"/>
                <a:cs typeface="Times New Roman"/>
              </a:rPr>
              <a:t>Blended learning experiences</a:t>
            </a:r>
            <a:endParaRPr lang="en-GB" sz="1600" dirty="0">
              <a:solidFill>
                <a:srgbClr val="000099"/>
              </a:solidFill>
              <a:ea typeface="Calibri"/>
              <a:cs typeface="Times New Roman"/>
            </a:endParaRPr>
          </a:p>
        </p:txBody>
      </p:sp>
      <p:sp>
        <p:nvSpPr>
          <p:cNvPr id="50" name="Freeform 6">
            <a:hlinkClick r:id="rId8" action="ppaction://hlinksldjump"/>
          </p:cNvPr>
          <p:cNvSpPr>
            <a:spLocks/>
          </p:cNvSpPr>
          <p:nvPr/>
        </p:nvSpPr>
        <p:spPr bwMode="auto">
          <a:xfrm>
            <a:off x="8222636" y="5933694"/>
            <a:ext cx="518407" cy="312586"/>
          </a:xfrm>
          <a:custGeom>
            <a:avLst/>
            <a:gdLst>
              <a:gd name="T0" fmla="*/ 3558 w 7173"/>
              <a:gd name="T1" fmla="*/ 4324 h 4324"/>
              <a:gd name="T2" fmla="*/ 7173 w 7173"/>
              <a:gd name="T3" fmla="*/ 3041 h 4324"/>
              <a:gd name="T4" fmla="*/ 2274 w 7173"/>
              <a:gd name="T5" fmla="*/ 708 h 4324"/>
              <a:gd name="T6" fmla="*/ 0 w 7173"/>
              <a:gd name="T7" fmla="*/ 2887 h 4324"/>
              <a:gd name="T8" fmla="*/ 3558 w 7173"/>
              <a:gd name="T9" fmla="*/ 4324 h 4324"/>
            </a:gdLst>
            <a:ahLst/>
            <a:cxnLst>
              <a:cxn ang="0">
                <a:pos x="T0" y="T1"/>
              </a:cxn>
              <a:cxn ang="0">
                <a:pos x="T2" y="T3"/>
              </a:cxn>
              <a:cxn ang="0">
                <a:pos x="T4" y="T5"/>
              </a:cxn>
              <a:cxn ang="0">
                <a:pos x="T6" y="T7"/>
              </a:cxn>
              <a:cxn ang="0">
                <a:pos x="T8" y="T9"/>
              </a:cxn>
            </a:cxnLst>
            <a:rect l="0" t="0" r="r" b="b"/>
            <a:pathLst>
              <a:path w="7173" h="4324">
                <a:moveTo>
                  <a:pt x="3558" y="4324"/>
                </a:moveTo>
                <a:lnTo>
                  <a:pt x="7173" y="3041"/>
                </a:lnTo>
                <a:cubicBezTo>
                  <a:pt x="6465" y="1044"/>
                  <a:pt x="4271" y="0"/>
                  <a:pt x="2274" y="708"/>
                </a:cubicBezTo>
                <a:cubicBezTo>
                  <a:pt x="1240" y="1076"/>
                  <a:pt x="412" y="1869"/>
                  <a:pt x="0" y="2887"/>
                </a:cubicBezTo>
                <a:lnTo>
                  <a:pt x="3558" y="4324"/>
                </a:lnTo>
                <a:close/>
              </a:path>
            </a:pathLst>
          </a:custGeom>
          <a:solidFill>
            <a:srgbClr val="4F81B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51" name="Freeform 7">
            <a:hlinkClick r:id="rId8" action="ppaction://hlinksldjump"/>
          </p:cNvPr>
          <p:cNvSpPr>
            <a:spLocks/>
          </p:cNvSpPr>
          <p:nvPr/>
        </p:nvSpPr>
        <p:spPr bwMode="auto">
          <a:xfrm>
            <a:off x="8479948" y="6153545"/>
            <a:ext cx="291773" cy="255156"/>
          </a:xfrm>
          <a:custGeom>
            <a:avLst/>
            <a:gdLst>
              <a:gd name="T0" fmla="*/ 0 w 4037"/>
              <a:gd name="T1" fmla="*/ 1283 h 3530"/>
              <a:gd name="T2" fmla="*/ 3110 w 4037"/>
              <a:gd name="T3" fmla="*/ 3530 h 3530"/>
              <a:gd name="T4" fmla="*/ 3616 w 4037"/>
              <a:gd name="T5" fmla="*/ 0 h 3530"/>
              <a:gd name="T6" fmla="*/ 0 w 4037"/>
              <a:gd name="T7" fmla="*/ 1283 h 3530"/>
            </a:gdLst>
            <a:ahLst/>
            <a:cxnLst>
              <a:cxn ang="0">
                <a:pos x="T0" y="T1"/>
              </a:cxn>
              <a:cxn ang="0">
                <a:pos x="T2" y="T3"/>
              </a:cxn>
              <a:cxn ang="0">
                <a:pos x="T4" y="T5"/>
              </a:cxn>
              <a:cxn ang="0">
                <a:pos x="T6" y="T7"/>
              </a:cxn>
            </a:cxnLst>
            <a:rect l="0" t="0" r="r" b="b"/>
            <a:pathLst>
              <a:path w="4037" h="3530">
                <a:moveTo>
                  <a:pt x="0" y="1283"/>
                </a:moveTo>
                <a:lnTo>
                  <a:pt x="3110" y="3530"/>
                </a:lnTo>
                <a:cubicBezTo>
                  <a:pt x="3848" y="2508"/>
                  <a:pt x="4037" y="1189"/>
                  <a:pt x="3616" y="0"/>
                </a:cubicBezTo>
                <a:lnTo>
                  <a:pt x="0" y="1283"/>
                </a:lnTo>
                <a:close/>
              </a:path>
            </a:pathLst>
          </a:custGeom>
          <a:solidFill>
            <a:srgbClr val="C0504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52" name="Freeform 8">
            <a:hlinkClick r:id="rId8" action="ppaction://hlinksldjump"/>
          </p:cNvPr>
          <p:cNvSpPr>
            <a:spLocks/>
          </p:cNvSpPr>
          <p:nvPr/>
        </p:nvSpPr>
        <p:spPr bwMode="auto">
          <a:xfrm>
            <a:off x="8473572" y="6246280"/>
            <a:ext cx="230682" cy="279053"/>
          </a:xfrm>
          <a:custGeom>
            <a:avLst/>
            <a:gdLst>
              <a:gd name="T0" fmla="*/ 82 w 3192"/>
              <a:gd name="T1" fmla="*/ 0 h 3863"/>
              <a:gd name="T2" fmla="*/ 0 w 3192"/>
              <a:gd name="T3" fmla="*/ 3836 h 3863"/>
              <a:gd name="T4" fmla="*/ 3192 w 3192"/>
              <a:gd name="T5" fmla="*/ 2247 h 3863"/>
              <a:gd name="T6" fmla="*/ 82 w 3192"/>
              <a:gd name="T7" fmla="*/ 0 h 3863"/>
            </a:gdLst>
            <a:ahLst/>
            <a:cxnLst>
              <a:cxn ang="0">
                <a:pos x="T0" y="T1"/>
              </a:cxn>
              <a:cxn ang="0">
                <a:pos x="T2" y="T3"/>
              </a:cxn>
              <a:cxn ang="0">
                <a:pos x="T4" y="T5"/>
              </a:cxn>
              <a:cxn ang="0">
                <a:pos x="T6" y="T7"/>
              </a:cxn>
            </a:cxnLst>
            <a:rect l="0" t="0" r="r" b="b"/>
            <a:pathLst>
              <a:path w="3192" h="3863">
                <a:moveTo>
                  <a:pt x="82" y="0"/>
                </a:moveTo>
                <a:lnTo>
                  <a:pt x="0" y="3836"/>
                </a:lnTo>
                <a:cubicBezTo>
                  <a:pt x="1261" y="3863"/>
                  <a:pt x="2454" y="3269"/>
                  <a:pt x="3192" y="2247"/>
                </a:cubicBezTo>
                <a:lnTo>
                  <a:pt x="82" y="0"/>
                </a:lnTo>
                <a:close/>
              </a:path>
            </a:pathLst>
          </a:custGeom>
          <a:solidFill>
            <a:srgbClr val="9BBB59"/>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53" name="Freeform 9">
            <a:hlinkClick r:id="rId8" action="ppaction://hlinksldjump"/>
          </p:cNvPr>
          <p:cNvSpPr>
            <a:spLocks/>
          </p:cNvSpPr>
          <p:nvPr/>
        </p:nvSpPr>
        <p:spPr bwMode="auto">
          <a:xfrm>
            <a:off x="8248496" y="6247086"/>
            <a:ext cx="231452" cy="277126"/>
          </a:xfrm>
          <a:custGeom>
            <a:avLst/>
            <a:gdLst>
              <a:gd name="T0" fmla="*/ 3203 w 3203"/>
              <a:gd name="T1" fmla="*/ 0 h 3836"/>
              <a:gd name="T2" fmla="*/ 0 w 3203"/>
              <a:gd name="T3" fmla="*/ 2111 h 3836"/>
              <a:gd name="T4" fmla="*/ 3121 w 3203"/>
              <a:gd name="T5" fmla="*/ 3836 h 3836"/>
              <a:gd name="T6" fmla="*/ 3203 w 3203"/>
              <a:gd name="T7" fmla="*/ 0 h 3836"/>
            </a:gdLst>
            <a:ahLst/>
            <a:cxnLst>
              <a:cxn ang="0">
                <a:pos x="T0" y="T1"/>
              </a:cxn>
              <a:cxn ang="0">
                <a:pos x="T2" y="T3"/>
              </a:cxn>
              <a:cxn ang="0">
                <a:pos x="T4" y="T5"/>
              </a:cxn>
              <a:cxn ang="0">
                <a:pos x="T6" y="T7"/>
              </a:cxn>
            </a:cxnLst>
            <a:rect l="0" t="0" r="r" b="b"/>
            <a:pathLst>
              <a:path w="3203" h="3836">
                <a:moveTo>
                  <a:pt x="3203" y="0"/>
                </a:moveTo>
                <a:lnTo>
                  <a:pt x="0" y="2111"/>
                </a:lnTo>
                <a:cubicBezTo>
                  <a:pt x="694" y="3164"/>
                  <a:pt x="1860" y="3808"/>
                  <a:pt x="3121" y="3836"/>
                </a:cubicBezTo>
                <a:lnTo>
                  <a:pt x="3203" y="0"/>
                </a:lnTo>
                <a:close/>
              </a:path>
            </a:pathLst>
          </a:custGeom>
          <a:solidFill>
            <a:srgbClr val="8064A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54" name="Freeform 10">
            <a:hlinkClick r:id="rId8" action="ppaction://hlinksldjump"/>
          </p:cNvPr>
          <p:cNvSpPr>
            <a:spLocks/>
          </p:cNvSpPr>
          <p:nvPr/>
        </p:nvSpPr>
        <p:spPr bwMode="auto">
          <a:xfrm>
            <a:off x="8188754" y="6141920"/>
            <a:ext cx="291194" cy="256505"/>
          </a:xfrm>
          <a:custGeom>
            <a:avLst/>
            <a:gdLst>
              <a:gd name="T0" fmla="*/ 4030 w 4030"/>
              <a:gd name="T1" fmla="*/ 1438 h 3549"/>
              <a:gd name="T2" fmla="*/ 472 w 4030"/>
              <a:gd name="T3" fmla="*/ 0 h 3549"/>
              <a:gd name="T4" fmla="*/ 826 w 4030"/>
              <a:gd name="T5" fmla="*/ 3549 h 3549"/>
              <a:gd name="T6" fmla="*/ 4030 w 4030"/>
              <a:gd name="T7" fmla="*/ 1438 h 3549"/>
            </a:gdLst>
            <a:ahLst/>
            <a:cxnLst>
              <a:cxn ang="0">
                <a:pos x="T0" y="T1"/>
              </a:cxn>
              <a:cxn ang="0">
                <a:pos x="T2" y="T3"/>
              </a:cxn>
              <a:cxn ang="0">
                <a:pos x="T4" y="T5"/>
              </a:cxn>
              <a:cxn ang="0">
                <a:pos x="T6" y="T7"/>
              </a:cxn>
            </a:cxnLst>
            <a:rect l="0" t="0" r="r" b="b"/>
            <a:pathLst>
              <a:path w="4030" h="3549">
                <a:moveTo>
                  <a:pt x="4030" y="1438"/>
                </a:moveTo>
                <a:lnTo>
                  <a:pt x="472" y="0"/>
                </a:lnTo>
                <a:cubicBezTo>
                  <a:pt x="0" y="1169"/>
                  <a:pt x="132" y="2496"/>
                  <a:pt x="826" y="3549"/>
                </a:cubicBezTo>
                <a:lnTo>
                  <a:pt x="4030" y="1438"/>
                </a:lnTo>
                <a:close/>
              </a:path>
            </a:pathLst>
          </a:custGeom>
          <a:solidFill>
            <a:srgbClr val="4BACC6"/>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58" name="Freeform 6">
            <a:hlinkClick r:id="rId9" action="ppaction://hlinksldjump"/>
          </p:cNvPr>
          <p:cNvSpPr>
            <a:spLocks/>
          </p:cNvSpPr>
          <p:nvPr/>
        </p:nvSpPr>
        <p:spPr bwMode="auto">
          <a:xfrm>
            <a:off x="7380312" y="6017328"/>
            <a:ext cx="704664" cy="456940"/>
          </a:xfrm>
          <a:custGeom>
            <a:avLst/>
            <a:gdLst>
              <a:gd name="T0" fmla="*/ 3558 w 7173"/>
              <a:gd name="T1" fmla="*/ 4324 h 4324"/>
              <a:gd name="T2" fmla="*/ 7173 w 7173"/>
              <a:gd name="T3" fmla="*/ 3041 h 4324"/>
              <a:gd name="T4" fmla="*/ 2274 w 7173"/>
              <a:gd name="T5" fmla="*/ 708 h 4324"/>
              <a:gd name="T6" fmla="*/ 0 w 7173"/>
              <a:gd name="T7" fmla="*/ 2887 h 4324"/>
              <a:gd name="T8" fmla="*/ 3558 w 7173"/>
              <a:gd name="T9" fmla="*/ 4324 h 4324"/>
            </a:gdLst>
            <a:ahLst/>
            <a:cxnLst>
              <a:cxn ang="0">
                <a:pos x="T0" y="T1"/>
              </a:cxn>
              <a:cxn ang="0">
                <a:pos x="T2" y="T3"/>
              </a:cxn>
              <a:cxn ang="0">
                <a:pos x="T4" y="T5"/>
              </a:cxn>
              <a:cxn ang="0">
                <a:pos x="T6" y="T7"/>
              </a:cxn>
              <a:cxn ang="0">
                <a:pos x="T8" y="T9"/>
              </a:cxn>
            </a:cxnLst>
            <a:rect l="0" t="0" r="r" b="b"/>
            <a:pathLst>
              <a:path w="7173" h="4324">
                <a:moveTo>
                  <a:pt x="3558" y="4324"/>
                </a:moveTo>
                <a:lnTo>
                  <a:pt x="7173" y="3041"/>
                </a:lnTo>
                <a:cubicBezTo>
                  <a:pt x="6465" y="1044"/>
                  <a:pt x="4271" y="0"/>
                  <a:pt x="2274" y="708"/>
                </a:cubicBezTo>
                <a:cubicBezTo>
                  <a:pt x="1240" y="1076"/>
                  <a:pt x="412" y="1869"/>
                  <a:pt x="0" y="2887"/>
                </a:cubicBezTo>
                <a:lnTo>
                  <a:pt x="3558" y="4324"/>
                </a:lnTo>
                <a:close/>
              </a:path>
            </a:pathLst>
          </a:custGeom>
          <a:solidFill>
            <a:srgbClr val="4F81B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cxnSp>
        <p:nvCxnSpPr>
          <p:cNvPr id="59" name="Straight Connector 58"/>
          <p:cNvCxnSpPr>
            <a:stCxn id="58" idx="0"/>
          </p:cNvCxnSpPr>
          <p:nvPr/>
        </p:nvCxnSpPr>
        <p:spPr>
          <a:xfrm flipV="1">
            <a:off x="7729844" y="6103086"/>
            <a:ext cx="171143" cy="371182"/>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58" idx="0"/>
          </p:cNvCxnSpPr>
          <p:nvPr/>
        </p:nvCxnSpPr>
        <p:spPr>
          <a:xfrm flipH="1" flipV="1">
            <a:off x="7557955" y="6118678"/>
            <a:ext cx="171889" cy="35559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1" name="Isosceles Triangle 60">
            <a:hlinkClick r:id="rId9" action="ppaction://hlinksldjump"/>
          </p:cNvPr>
          <p:cNvSpPr/>
          <p:nvPr/>
        </p:nvSpPr>
        <p:spPr>
          <a:xfrm rot="7768195">
            <a:off x="7466942" y="6153710"/>
            <a:ext cx="269836" cy="351793"/>
          </a:xfrm>
          <a:prstGeom prst="triangle">
            <a:avLst>
              <a:gd name="adj" fmla="val 5997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62" name="Isosceles Triangle 61">
            <a:hlinkClick r:id="rId9" action="ppaction://hlinksldjump"/>
          </p:cNvPr>
          <p:cNvSpPr/>
          <p:nvPr/>
        </p:nvSpPr>
        <p:spPr>
          <a:xfrm rot="10800000">
            <a:off x="7557955" y="6113643"/>
            <a:ext cx="335236" cy="350720"/>
          </a:xfrm>
          <a:prstGeom prst="triangle">
            <a:avLst>
              <a:gd name="adj" fmla="val 48475"/>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57" name="Isosceles Triangle 56">
            <a:hlinkClick r:id="rId9" action="ppaction://hlinksldjump"/>
          </p:cNvPr>
          <p:cNvSpPr/>
          <p:nvPr/>
        </p:nvSpPr>
        <p:spPr>
          <a:xfrm rot="13839083">
            <a:off x="7714715" y="6162511"/>
            <a:ext cx="278893" cy="349772"/>
          </a:xfrm>
          <a:prstGeom prst="triangle">
            <a:avLst>
              <a:gd name="adj" fmla="val 4037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5" name="Arc 34"/>
          <p:cNvSpPr/>
          <p:nvPr/>
        </p:nvSpPr>
        <p:spPr>
          <a:xfrm rot="3174905">
            <a:off x="1013112" y="2929200"/>
            <a:ext cx="1025850" cy="929544"/>
          </a:xfrm>
          <a:prstGeom prst="arc">
            <a:avLst>
              <a:gd name="adj1" fmla="val 16200000"/>
              <a:gd name="adj2" fmla="val 21584617"/>
            </a:avLst>
          </a:prstGeom>
          <a:ln w="190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solidFill>
                <a:prstClr val="black"/>
              </a:solidFill>
            </a:endParaRPr>
          </a:p>
        </p:txBody>
      </p:sp>
      <p:grpSp>
        <p:nvGrpSpPr>
          <p:cNvPr id="37" name="Group 36"/>
          <p:cNvGrpSpPr/>
          <p:nvPr/>
        </p:nvGrpSpPr>
        <p:grpSpPr>
          <a:xfrm>
            <a:off x="845976" y="1986727"/>
            <a:ext cx="3419989" cy="668769"/>
            <a:chOff x="1907704" y="1986727"/>
            <a:chExt cx="1894987" cy="668769"/>
          </a:xfrm>
        </p:grpSpPr>
        <p:sp>
          <p:nvSpPr>
            <p:cNvPr id="44" name="TextBox 43"/>
            <p:cNvSpPr txBox="1"/>
            <p:nvPr/>
          </p:nvSpPr>
          <p:spPr>
            <a:xfrm>
              <a:off x="1907704" y="2378497"/>
              <a:ext cx="796203" cy="276999"/>
            </a:xfrm>
            <a:prstGeom prst="rect">
              <a:avLst/>
            </a:prstGeom>
            <a:noFill/>
          </p:spPr>
          <p:txBody>
            <a:bodyPr wrap="square" rtlCol="0">
              <a:spAutoFit/>
            </a:bodyPr>
            <a:lstStyle/>
            <a:p>
              <a:r>
                <a:rPr lang="en-GB" sz="1200" b="1" dirty="0">
                  <a:solidFill>
                    <a:srgbClr val="000099"/>
                  </a:solidFill>
                </a:rPr>
                <a:t>QTS/Induction</a:t>
              </a:r>
            </a:p>
          </p:txBody>
        </p:sp>
        <p:sp>
          <p:nvSpPr>
            <p:cNvPr id="45" name="TextBox 44"/>
            <p:cNvSpPr txBox="1"/>
            <p:nvPr/>
          </p:nvSpPr>
          <p:spPr>
            <a:xfrm>
              <a:off x="3018934" y="1986727"/>
              <a:ext cx="783757" cy="461665"/>
            </a:xfrm>
            <a:prstGeom prst="rect">
              <a:avLst/>
            </a:prstGeom>
            <a:noFill/>
          </p:spPr>
          <p:txBody>
            <a:bodyPr wrap="square" rtlCol="0">
              <a:spAutoFit/>
            </a:bodyPr>
            <a:lstStyle/>
            <a:p>
              <a:r>
                <a:rPr lang="en-GB" sz="1200" b="1" dirty="0">
                  <a:solidFill>
                    <a:srgbClr val="000099"/>
                  </a:solidFill>
                </a:rPr>
                <a:t>Sustained highly effective practice</a:t>
              </a:r>
            </a:p>
          </p:txBody>
        </p:sp>
      </p:grpSp>
      <p:sp>
        <p:nvSpPr>
          <p:cNvPr id="2" name="Slide Number Placeholder 1"/>
          <p:cNvSpPr>
            <a:spLocks noGrp="1"/>
          </p:cNvSpPr>
          <p:nvPr>
            <p:ph type="sldNum" sz="quarter" idx="12"/>
          </p:nvPr>
        </p:nvSpPr>
        <p:spPr>
          <a:xfrm>
            <a:off x="6834187" y="6373553"/>
            <a:ext cx="2133600" cy="365125"/>
          </a:xfrm>
        </p:spPr>
        <p:txBody>
          <a:bodyPr/>
          <a:lstStyle/>
          <a:p>
            <a:fld id="{C4009609-DC48-4DDF-96FA-41A39884BE33}" type="slidenum">
              <a:rPr lang="en-GB" b="1" smtClean="0">
                <a:solidFill>
                  <a:prstClr val="black">
                    <a:tint val="75000"/>
                  </a:prstClr>
                </a:solidFill>
              </a:rPr>
              <a:pPr/>
              <a:t>31</a:t>
            </a:fld>
            <a:endParaRPr lang="en-GB" b="1" dirty="0">
              <a:solidFill>
                <a:prstClr val="black">
                  <a:tint val="75000"/>
                </a:prstClr>
              </a:solidFill>
            </a:endParaRPr>
          </a:p>
        </p:txBody>
      </p:sp>
      <p:sp>
        <p:nvSpPr>
          <p:cNvPr id="3" name="Rounded Rectangle 2">
            <a:hlinkClick r:id="rId10" action="ppaction://hlinksldjump"/>
          </p:cNvPr>
          <p:cNvSpPr/>
          <p:nvPr/>
        </p:nvSpPr>
        <p:spPr>
          <a:xfrm>
            <a:off x="6112309" y="6079623"/>
            <a:ext cx="951830" cy="3810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Formal</a:t>
            </a:r>
          </a:p>
          <a:p>
            <a:pPr algn="ctr"/>
            <a:r>
              <a:rPr lang="en-GB" sz="1200" dirty="0">
                <a:solidFill>
                  <a:prstClr val="white"/>
                </a:solidFill>
              </a:rPr>
              <a:t>leadership</a:t>
            </a:r>
          </a:p>
        </p:txBody>
      </p:sp>
      <p:sp>
        <p:nvSpPr>
          <p:cNvPr id="46" name="TextBox 45"/>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Teaching</a:t>
            </a:r>
          </a:p>
        </p:txBody>
      </p:sp>
      <p:grpSp>
        <p:nvGrpSpPr>
          <p:cNvPr id="43" name="Group 42"/>
          <p:cNvGrpSpPr/>
          <p:nvPr/>
        </p:nvGrpSpPr>
        <p:grpSpPr>
          <a:xfrm rot="1070389">
            <a:off x="493241" y="4841171"/>
            <a:ext cx="2192659" cy="2185044"/>
            <a:chOff x="581131" y="4820622"/>
            <a:chExt cx="2192659" cy="2185044"/>
          </a:xfrm>
        </p:grpSpPr>
        <p:sp>
          <p:nvSpPr>
            <p:cNvPr id="47" name="Pie 46"/>
            <p:cNvSpPr/>
            <p:nvPr/>
          </p:nvSpPr>
          <p:spPr>
            <a:xfrm rot="4351073">
              <a:off x="581131" y="4820623"/>
              <a:ext cx="2185043" cy="2185043"/>
            </a:xfrm>
            <a:prstGeom prst="pie">
              <a:avLst>
                <a:gd name="adj1" fmla="val 9605001"/>
                <a:gd name="adj2" fmla="val 1196643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sp>
          <p:nvSpPr>
            <p:cNvPr id="48" name="Pie 47"/>
            <p:cNvSpPr/>
            <p:nvPr/>
          </p:nvSpPr>
          <p:spPr>
            <a:xfrm rot="4351073">
              <a:off x="588744" y="4820622"/>
              <a:ext cx="2185043" cy="2185043"/>
            </a:xfrm>
            <a:prstGeom prst="pie">
              <a:avLst>
                <a:gd name="adj1" fmla="val 11956703"/>
                <a:gd name="adj2" fmla="val 141855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sp>
          <p:nvSpPr>
            <p:cNvPr id="49" name="Pie 48"/>
            <p:cNvSpPr/>
            <p:nvPr/>
          </p:nvSpPr>
          <p:spPr>
            <a:xfrm rot="4351073">
              <a:off x="588747" y="4820623"/>
              <a:ext cx="2185043" cy="2185043"/>
            </a:xfrm>
            <a:prstGeom prst="pie">
              <a:avLst>
                <a:gd name="adj1" fmla="val 6871817"/>
                <a:gd name="adj2" fmla="val 959071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grpSp>
    </p:spTree>
    <p:extLst>
      <p:ext uri="{BB962C8B-B14F-4D97-AF65-F5344CB8AC3E}">
        <p14:creationId xmlns:p14="http://schemas.microsoft.com/office/powerpoint/2010/main" val="10800975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7" name="Shape 16"/>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707886"/>
          </a:xfrm>
          <a:prstGeom prst="rect">
            <a:avLst/>
          </a:prstGeom>
          <a:noFill/>
        </p:spPr>
        <p:txBody>
          <a:bodyPr wrap="square" rtlCol="0">
            <a:spAutoFit/>
          </a:bodyPr>
          <a:lstStyle/>
          <a:p>
            <a:r>
              <a:rPr lang="en-GB" sz="2000" b="1" dirty="0">
                <a:solidFill>
                  <a:srgbClr val="000099"/>
                </a:solidFill>
              </a:rPr>
              <a:t>Pedagogy: Advancing learning… through effective application of subject knowledge and discipline</a:t>
            </a:r>
          </a:p>
        </p:txBody>
      </p:sp>
      <p:sp>
        <p:nvSpPr>
          <p:cNvPr id="2" name="TextBox 1"/>
          <p:cNvSpPr txBox="1"/>
          <p:nvPr/>
        </p:nvSpPr>
        <p:spPr>
          <a:xfrm>
            <a:off x="467544" y="1776115"/>
            <a:ext cx="4536504" cy="461665"/>
          </a:xfrm>
          <a:prstGeom prst="rect">
            <a:avLst/>
          </a:prstGeom>
          <a:noFill/>
        </p:spPr>
        <p:txBody>
          <a:bodyPr wrap="square" rtlCol="0">
            <a:spAutoFit/>
          </a:bodyPr>
          <a:lstStyle/>
          <a:p>
            <a:r>
              <a:rPr lang="en-GB" sz="2400" b="1" dirty="0">
                <a:solidFill>
                  <a:srgbClr val="000099"/>
                </a:solidFill>
              </a:rPr>
              <a:t>Four purposes for learners</a:t>
            </a:r>
          </a:p>
        </p:txBody>
      </p:sp>
      <p:sp>
        <p:nvSpPr>
          <p:cNvPr id="60" name="TextBox 59"/>
          <p:cNvSpPr txBox="1"/>
          <p:nvPr/>
        </p:nvSpPr>
        <p:spPr>
          <a:xfrm>
            <a:off x="611560" y="5135991"/>
            <a:ext cx="4536504" cy="646331"/>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r>
              <a:rPr lang="en-GB" dirty="0"/>
              <a:t>There is clear evidence of sustained embedding of the four purposes for learners.</a:t>
            </a:r>
          </a:p>
        </p:txBody>
      </p:sp>
      <p:sp>
        <p:nvSpPr>
          <p:cNvPr id="65" name="TextBox 64"/>
          <p:cNvSpPr txBox="1"/>
          <p:nvPr/>
        </p:nvSpPr>
        <p:spPr>
          <a:xfrm>
            <a:off x="3635896" y="2636912"/>
            <a:ext cx="4536504" cy="1200329"/>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p>
            <a:r>
              <a:rPr lang="en-GB" dirty="0"/>
              <a:t>The way that the four purposes have been embedded, developed and extended is clearly articulated, with pedagogic evidence made available to colleagues.</a:t>
            </a:r>
          </a:p>
        </p:txBody>
      </p:sp>
      <p:sp>
        <p:nvSpPr>
          <p:cNvPr id="3" name="Slide Number Placeholder 2"/>
          <p:cNvSpPr>
            <a:spLocks noGrp="1"/>
          </p:cNvSpPr>
          <p:nvPr>
            <p:ph type="sldNum" sz="quarter" idx="12"/>
          </p:nvPr>
        </p:nvSpPr>
        <p:spPr/>
        <p:txBody>
          <a:bodyPr/>
          <a:lstStyle/>
          <a:p>
            <a:fld id="{C4009609-DC48-4DDF-96FA-41A39884BE33}" type="slidenum">
              <a:rPr lang="en-GB" smtClean="0"/>
              <a:t>32</a:t>
            </a:fld>
            <a:endParaRPr lang="en-GB" dirty="0"/>
          </a:p>
        </p:txBody>
      </p:sp>
      <p:sp>
        <p:nvSpPr>
          <p:cNvPr id="18" name="TextBox 17"/>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Teaching</a:t>
            </a:r>
          </a:p>
        </p:txBody>
      </p:sp>
      <p:pic>
        <p:nvPicPr>
          <p:cNvPr id="19" name="Picture 2">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67240" y="4797468"/>
            <a:ext cx="623455" cy="623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5" name="Group 24"/>
          <p:cNvGrpSpPr/>
          <p:nvPr/>
        </p:nvGrpSpPr>
        <p:grpSpPr>
          <a:xfrm>
            <a:off x="7524328" y="5680501"/>
            <a:ext cx="1253518" cy="1251051"/>
            <a:chOff x="331287" y="5926769"/>
            <a:chExt cx="1253518" cy="1251051"/>
          </a:xfrm>
        </p:grpSpPr>
        <p:sp>
          <p:nvSpPr>
            <p:cNvPr id="26" name="Pie 25"/>
            <p:cNvSpPr/>
            <p:nvPr/>
          </p:nvSpPr>
          <p:spPr>
            <a:xfrm rot="3067954">
              <a:off x="331287" y="5928357"/>
              <a:ext cx="1249463" cy="1249463"/>
            </a:xfrm>
            <a:prstGeom prst="pie">
              <a:avLst>
                <a:gd name="adj1" fmla="val 9693839"/>
                <a:gd name="adj2" fmla="val 977021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7" name="Pie 26">
              <a:hlinkClick r:id="rId5" action="ppaction://hlinksldjump"/>
            </p:cNvPr>
            <p:cNvSpPr/>
            <p:nvPr/>
          </p:nvSpPr>
          <p:spPr>
            <a:xfrm rot="3067954">
              <a:off x="335341" y="5926769"/>
              <a:ext cx="1249463" cy="1249463"/>
            </a:xfrm>
            <a:prstGeom prst="pie">
              <a:avLst>
                <a:gd name="adj1" fmla="val 9681314"/>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8" name="Pie 27">
              <a:hlinkClick r:id="rId5" action="ppaction://hlinksldjump"/>
            </p:cNvPr>
            <p:cNvSpPr/>
            <p:nvPr/>
          </p:nvSpPr>
          <p:spPr>
            <a:xfrm rot="3067954">
              <a:off x="335340" y="5926769"/>
              <a:ext cx="1249463" cy="1249463"/>
            </a:xfrm>
            <a:prstGeom prst="pie">
              <a:avLst>
                <a:gd name="adj1" fmla="val 11956703"/>
                <a:gd name="adj2" fmla="val 14185533"/>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9" name="Pie 28">
              <a:hlinkClick r:id="rId5" action="ppaction://hlinksldjump"/>
            </p:cNvPr>
            <p:cNvSpPr/>
            <p:nvPr/>
          </p:nvSpPr>
          <p:spPr>
            <a:xfrm rot="3067954">
              <a:off x="335342" y="5926769"/>
              <a:ext cx="1249463" cy="1249463"/>
            </a:xfrm>
            <a:prstGeom prst="pie">
              <a:avLst>
                <a:gd name="adj1" fmla="val 14260476"/>
                <a:gd name="adj2" fmla="val 163965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Tree>
    <p:extLst>
      <p:ext uri="{BB962C8B-B14F-4D97-AF65-F5344CB8AC3E}">
        <p14:creationId xmlns:p14="http://schemas.microsoft.com/office/powerpoint/2010/main" val="19306714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extBox 1"/>
          <p:cNvSpPr txBox="1"/>
          <p:nvPr/>
        </p:nvSpPr>
        <p:spPr>
          <a:xfrm>
            <a:off x="197514" y="6309320"/>
            <a:ext cx="8244915" cy="400110"/>
          </a:xfrm>
          <a:prstGeom prst="rect">
            <a:avLst/>
          </a:prstGeom>
          <a:noFill/>
        </p:spPr>
        <p:txBody>
          <a:bodyPr wrap="square" rtlCol="0">
            <a:spAutoFit/>
          </a:bodyPr>
          <a:lstStyle/>
          <a:p>
            <a:pPr lvl="0">
              <a:defRPr/>
            </a:pPr>
            <a:r>
              <a:rPr lang="en-GB" sz="2000" b="1" dirty="0">
                <a:solidFill>
                  <a:srgbClr val="000099"/>
                </a:solidFill>
              </a:rPr>
              <a:t>Pedagogy: Advancing learning</a:t>
            </a:r>
            <a:endParaRPr kumimoji="0" lang="en-GB" sz="2000" b="1" i="0" u="none" strike="noStrike" kern="1200" cap="none" spc="0" normalizeH="0" baseline="0" noProof="0" dirty="0">
              <a:ln>
                <a:noFill/>
              </a:ln>
              <a:solidFill>
                <a:srgbClr val="000099"/>
              </a:solidFill>
              <a:effectLst/>
              <a:uLnTx/>
              <a:uFillTx/>
              <a:latin typeface="Calibri"/>
              <a:ea typeface="+mn-ea"/>
              <a:cs typeface="+mn-cs"/>
            </a:endParaRPr>
          </a:p>
        </p:txBody>
      </p:sp>
      <p:sp>
        <p:nvSpPr>
          <p:cNvPr id="5" name="TextBox 4"/>
          <p:cNvSpPr txBox="1"/>
          <p:nvPr/>
        </p:nvSpPr>
        <p:spPr>
          <a:xfrm>
            <a:off x="683568" y="1484784"/>
            <a:ext cx="7272808" cy="1477328"/>
          </a:xfrm>
          <a:prstGeom prst="rect">
            <a:avLst/>
          </a:prstGeom>
          <a:solidFill>
            <a:schemeClr val="accent3">
              <a:lumMod val="40000"/>
              <a:lumOff val="60000"/>
            </a:schemeClr>
          </a:solidFill>
          <a:ln w="25400">
            <a:solidFill>
              <a:srgbClr val="000099"/>
            </a:solidFill>
          </a:ln>
          <a:effec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a:ea typeface="+mn-ea"/>
                <a:cs typeface="+mn-cs"/>
              </a:rPr>
              <a:t>Descriptor to be met by the end of induction: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black"/>
              </a:solidFill>
              <a:effectLst/>
              <a:uLnTx/>
              <a:uFillTx/>
              <a:latin typeface="Calibri"/>
              <a:ea typeface="+mn-ea"/>
              <a:cs typeface="+mn-cs"/>
            </a:endParaRPr>
          </a:p>
          <a:p>
            <a:pPr marR="0" lvl="0" algn="l" defTabSz="914400" rtl="0" eaLnBrk="1" fontAlgn="auto" latinLnBrk="0" hangingPunct="1">
              <a:lnSpc>
                <a:spcPct val="100000"/>
              </a:lnSpc>
              <a:spcBef>
                <a:spcPts val="0"/>
              </a:spcBef>
              <a:spcAft>
                <a:spcPts val="0"/>
              </a:spcAft>
              <a:buClrTx/>
              <a:buSzTx/>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There is clear evidence of sustained embedding of the four purposes for learners.</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TextBox 5"/>
          <p:cNvSpPr txBox="1"/>
          <p:nvPr/>
        </p:nvSpPr>
        <p:spPr>
          <a:xfrm>
            <a:off x="683568" y="3356992"/>
            <a:ext cx="7272808" cy="1754326"/>
          </a:xfrm>
          <a:prstGeom prst="rect">
            <a:avLst/>
          </a:prstGeom>
          <a:solidFill>
            <a:schemeClr val="accent3">
              <a:lumMod val="40000"/>
              <a:lumOff val="60000"/>
            </a:schemeClr>
          </a:solidFill>
          <a:ln w="25400">
            <a:solidFill>
              <a:srgbClr val="000099"/>
            </a:solidFill>
          </a:ln>
          <a:effec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a:ea typeface="+mn-ea"/>
                <a:cs typeface="+mn-cs"/>
              </a:rPr>
              <a:t>Evidence for the award of QTS: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a:p>
            <a:pPr lvl="0">
              <a:defRPr/>
            </a:pPr>
            <a:r>
              <a:rPr lang="en-IE" dirty="0">
                <a:latin typeface="Calibri" panose="020F0502020204030204" pitchFamily="34" charset="0"/>
                <a:ea typeface="Calibri" panose="020F0502020204030204" pitchFamily="34" charset="0"/>
              </a:rPr>
              <a:t>The teacher demonstrates a knowledge and understanding of the needs of all learners in planning, preparation and teaching, ensuring that the four purposes are the drivers for learners’ experiences. </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Chevron 2">
            <a:hlinkClick r:id="rId2" action="ppaction://hlinksldjump"/>
          </p:cNvPr>
          <p:cNvSpPr/>
          <p:nvPr/>
        </p:nvSpPr>
        <p:spPr>
          <a:xfrm rot="10800000">
            <a:off x="251520" y="260648"/>
            <a:ext cx="242316" cy="24231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TextBox 8"/>
          <p:cNvSpPr txBox="1"/>
          <p:nvPr/>
        </p:nvSpPr>
        <p:spPr>
          <a:xfrm>
            <a:off x="643238" y="150973"/>
            <a:ext cx="4536504" cy="461665"/>
          </a:xfrm>
          <a:prstGeom prst="rect">
            <a:avLst/>
          </a:prstGeom>
          <a:noFill/>
        </p:spPr>
        <p:txBody>
          <a:bodyPr wrap="square" rtlCol="0">
            <a:spAutoFit/>
          </a:bodyPr>
          <a:lstStyle/>
          <a:p>
            <a:r>
              <a:rPr lang="en-GB" sz="2400" b="1" dirty="0">
                <a:solidFill>
                  <a:srgbClr val="000099"/>
                </a:solidFill>
              </a:rPr>
              <a:t>Four purposes for learners</a:t>
            </a:r>
          </a:p>
        </p:txBody>
      </p:sp>
      <p:sp>
        <p:nvSpPr>
          <p:cNvPr id="7" name="Slide Number Placeholder 6"/>
          <p:cNvSpPr>
            <a:spLocks noGrp="1"/>
          </p:cNvSpPr>
          <p:nvPr>
            <p:ph type="sldNum" sz="quarter" idx="12"/>
          </p:nvPr>
        </p:nvSpPr>
        <p:spPr>
          <a:xfrm>
            <a:off x="6754416" y="6381328"/>
            <a:ext cx="2133600" cy="365125"/>
          </a:xfrm>
        </p:spPr>
        <p:txBody>
          <a:bodyPr/>
          <a:lstStyle/>
          <a:p>
            <a:fld id="{C4009609-DC48-4DDF-96FA-41A39884BE33}" type="slidenum">
              <a:rPr lang="en-GB" b="1" smtClean="0"/>
              <a:t>33</a:t>
            </a:fld>
            <a:endParaRPr lang="en-GB" b="1" dirty="0"/>
          </a:p>
        </p:txBody>
      </p:sp>
    </p:spTree>
    <p:extLst>
      <p:ext uri="{BB962C8B-B14F-4D97-AF65-F5344CB8AC3E}">
        <p14:creationId xmlns:p14="http://schemas.microsoft.com/office/powerpoint/2010/main" val="10668602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8" name="Shape 17"/>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707886"/>
          </a:xfrm>
          <a:prstGeom prst="rect">
            <a:avLst/>
          </a:prstGeom>
          <a:noFill/>
        </p:spPr>
        <p:txBody>
          <a:bodyPr wrap="square" rtlCol="0">
            <a:spAutoFit/>
          </a:bodyPr>
          <a:lstStyle/>
          <a:p>
            <a:r>
              <a:rPr lang="en-GB" sz="2000" b="1" dirty="0">
                <a:solidFill>
                  <a:srgbClr val="000099"/>
                </a:solidFill>
              </a:rPr>
              <a:t>Pedagogy: Advancing learning… through effective application of subject knowledge and discipline</a:t>
            </a:r>
          </a:p>
        </p:txBody>
      </p:sp>
      <p:sp>
        <p:nvSpPr>
          <p:cNvPr id="2" name="TextBox 1"/>
          <p:cNvSpPr txBox="1"/>
          <p:nvPr/>
        </p:nvSpPr>
        <p:spPr>
          <a:xfrm>
            <a:off x="467544" y="1756865"/>
            <a:ext cx="4536504" cy="461665"/>
          </a:xfrm>
          <a:prstGeom prst="rect">
            <a:avLst/>
          </a:prstGeom>
          <a:noFill/>
        </p:spPr>
        <p:txBody>
          <a:bodyPr wrap="square" rtlCol="0">
            <a:spAutoFit/>
          </a:bodyPr>
          <a:lstStyle/>
          <a:p>
            <a:r>
              <a:rPr lang="en-GB" sz="2400" b="1" dirty="0">
                <a:solidFill>
                  <a:srgbClr val="000099"/>
                </a:solidFill>
              </a:rPr>
              <a:t>Exploiting areas of learning </a:t>
            </a:r>
          </a:p>
        </p:txBody>
      </p:sp>
      <p:sp>
        <p:nvSpPr>
          <p:cNvPr id="60" name="TextBox 59"/>
          <p:cNvSpPr txBox="1"/>
          <p:nvPr/>
        </p:nvSpPr>
        <p:spPr>
          <a:xfrm>
            <a:off x="517846" y="4546848"/>
            <a:ext cx="5727263" cy="923330"/>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r>
              <a:rPr lang="en-GB" dirty="0"/>
              <a:t>Learners are encouraged to recognise and appreciate the differences between the disciplines of the subjects they experience within the areas of learning.</a:t>
            </a:r>
          </a:p>
        </p:txBody>
      </p:sp>
      <p:sp>
        <p:nvSpPr>
          <p:cNvPr id="65" name="TextBox 64"/>
          <p:cNvSpPr txBox="1"/>
          <p:nvPr/>
        </p:nvSpPr>
        <p:spPr>
          <a:xfrm>
            <a:off x="3976858" y="2564904"/>
            <a:ext cx="4536504" cy="923330"/>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r>
              <a:rPr lang="en-GB" dirty="0"/>
              <a:t>Planned learning exploits the disciplined approach to subject content within real-life applications across the four purposes.</a:t>
            </a:r>
          </a:p>
        </p:txBody>
      </p:sp>
      <p:sp>
        <p:nvSpPr>
          <p:cNvPr id="3" name="Slide Number Placeholder 2"/>
          <p:cNvSpPr>
            <a:spLocks noGrp="1"/>
          </p:cNvSpPr>
          <p:nvPr>
            <p:ph type="sldNum" sz="quarter" idx="12"/>
          </p:nvPr>
        </p:nvSpPr>
        <p:spPr/>
        <p:txBody>
          <a:bodyPr/>
          <a:lstStyle/>
          <a:p>
            <a:fld id="{C4009609-DC48-4DDF-96FA-41A39884BE33}" type="slidenum">
              <a:rPr lang="en-GB" smtClean="0"/>
              <a:t>34</a:t>
            </a:fld>
            <a:endParaRPr lang="en-GB"/>
          </a:p>
        </p:txBody>
      </p:sp>
      <p:sp>
        <p:nvSpPr>
          <p:cNvPr id="13" name="TextBox 12"/>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Teaching</a:t>
            </a:r>
          </a:p>
        </p:txBody>
      </p:sp>
      <p:pic>
        <p:nvPicPr>
          <p:cNvPr id="20" name="Picture 2">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51764" y="4174013"/>
            <a:ext cx="623455" cy="623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9" name="Group 18"/>
          <p:cNvGrpSpPr/>
          <p:nvPr/>
        </p:nvGrpSpPr>
        <p:grpSpPr>
          <a:xfrm>
            <a:off x="7524328" y="5680501"/>
            <a:ext cx="1253518" cy="1251051"/>
            <a:chOff x="331287" y="5926769"/>
            <a:chExt cx="1253518" cy="1251051"/>
          </a:xfrm>
        </p:grpSpPr>
        <p:sp>
          <p:nvSpPr>
            <p:cNvPr id="21" name="Pie 20"/>
            <p:cNvSpPr/>
            <p:nvPr/>
          </p:nvSpPr>
          <p:spPr>
            <a:xfrm rot="3067954">
              <a:off x="331287" y="5928357"/>
              <a:ext cx="1249463" cy="1249463"/>
            </a:xfrm>
            <a:prstGeom prst="pie">
              <a:avLst>
                <a:gd name="adj1" fmla="val 9693839"/>
                <a:gd name="adj2" fmla="val 977021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2" name="Pie 21">
              <a:hlinkClick r:id="rId5" action="ppaction://hlinksldjump"/>
            </p:cNvPr>
            <p:cNvSpPr/>
            <p:nvPr/>
          </p:nvSpPr>
          <p:spPr>
            <a:xfrm rot="3067954">
              <a:off x="335341" y="5926769"/>
              <a:ext cx="1249463" cy="1249463"/>
            </a:xfrm>
            <a:prstGeom prst="pie">
              <a:avLst>
                <a:gd name="adj1" fmla="val 9681314"/>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3" name="Pie 22">
              <a:hlinkClick r:id="rId5" action="ppaction://hlinksldjump"/>
            </p:cNvPr>
            <p:cNvSpPr/>
            <p:nvPr/>
          </p:nvSpPr>
          <p:spPr>
            <a:xfrm rot="3067954">
              <a:off x="335340" y="5926769"/>
              <a:ext cx="1249463" cy="1249463"/>
            </a:xfrm>
            <a:prstGeom prst="pie">
              <a:avLst>
                <a:gd name="adj1" fmla="val 11956703"/>
                <a:gd name="adj2" fmla="val 14185533"/>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4" name="Pie 23">
              <a:hlinkClick r:id="rId5" action="ppaction://hlinksldjump"/>
            </p:cNvPr>
            <p:cNvSpPr/>
            <p:nvPr/>
          </p:nvSpPr>
          <p:spPr>
            <a:xfrm rot="3067954">
              <a:off x="335342" y="5926769"/>
              <a:ext cx="1249463" cy="1249463"/>
            </a:xfrm>
            <a:prstGeom prst="pie">
              <a:avLst>
                <a:gd name="adj1" fmla="val 14260476"/>
                <a:gd name="adj2" fmla="val 163965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Tree>
    <p:extLst>
      <p:ext uri="{BB962C8B-B14F-4D97-AF65-F5344CB8AC3E}">
        <p14:creationId xmlns:p14="http://schemas.microsoft.com/office/powerpoint/2010/main" val="19803811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extBox 1"/>
          <p:cNvSpPr txBox="1"/>
          <p:nvPr/>
        </p:nvSpPr>
        <p:spPr>
          <a:xfrm>
            <a:off x="265587" y="6309320"/>
            <a:ext cx="8244915" cy="400110"/>
          </a:xfrm>
          <a:prstGeom prst="rect">
            <a:avLst/>
          </a:prstGeom>
          <a:noFill/>
        </p:spPr>
        <p:txBody>
          <a:bodyPr wrap="square" rtlCol="0">
            <a:spAutoFit/>
          </a:bodyPr>
          <a:lstStyle/>
          <a:p>
            <a:pPr lvl="0">
              <a:defRPr/>
            </a:pPr>
            <a:r>
              <a:rPr lang="en-GB" sz="2000" b="1" dirty="0">
                <a:solidFill>
                  <a:srgbClr val="000099"/>
                </a:solidFill>
              </a:rPr>
              <a:t>Pedagogy: Advancing learning</a:t>
            </a:r>
          </a:p>
        </p:txBody>
      </p:sp>
      <p:sp>
        <p:nvSpPr>
          <p:cNvPr id="5" name="TextBox 4"/>
          <p:cNvSpPr txBox="1"/>
          <p:nvPr/>
        </p:nvSpPr>
        <p:spPr>
          <a:xfrm>
            <a:off x="683568" y="1484784"/>
            <a:ext cx="7272808" cy="1754326"/>
          </a:xfrm>
          <a:prstGeom prst="rect">
            <a:avLst/>
          </a:prstGeom>
          <a:solidFill>
            <a:schemeClr val="accent3">
              <a:lumMod val="40000"/>
              <a:lumOff val="60000"/>
            </a:schemeClr>
          </a:solidFill>
          <a:ln w="25400">
            <a:solidFill>
              <a:srgbClr val="000099"/>
            </a:solidFill>
          </a:ln>
          <a:effectLst/>
        </p:spPr>
        <p:txBody>
          <a:bodyPr wrap="square" rtlCol="0">
            <a:spAutoFit/>
          </a:bodyPr>
          <a:lstStyle/>
          <a:p>
            <a:pPr lvl="0">
              <a:defRPr/>
            </a:pPr>
            <a:r>
              <a:rPr lang="en-GB" b="1" dirty="0">
                <a:solidFill>
                  <a:prstClr val="black"/>
                </a:solidFill>
              </a:rPr>
              <a:t>Descriptor to be met by the end of induction:</a:t>
            </a:r>
          </a:p>
          <a:p>
            <a:pPr lvl="0">
              <a:defRPr/>
            </a:pPr>
            <a:endParaRPr lang="en-GB" b="1" dirty="0">
              <a:solidFill>
                <a:prstClr val="black"/>
              </a:solidFill>
            </a:endParaRPr>
          </a:p>
          <a:p>
            <a:pPr lvl="0">
              <a:defRPr/>
            </a:pPr>
            <a:r>
              <a:rPr lang="en-GB" dirty="0">
                <a:solidFill>
                  <a:prstClr val="black"/>
                </a:solidFill>
              </a:rPr>
              <a:t>Learners are encouraged to recognise and appreciate the differences between the disciplines of the subjects they experience within the areas of learning.</a:t>
            </a:r>
          </a:p>
          <a:p>
            <a:pPr lvl="0">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TextBox 5"/>
          <p:cNvSpPr txBox="1"/>
          <p:nvPr/>
        </p:nvSpPr>
        <p:spPr>
          <a:xfrm>
            <a:off x="683568" y="3645024"/>
            <a:ext cx="7261281" cy="1754326"/>
          </a:xfrm>
          <a:prstGeom prst="rect">
            <a:avLst/>
          </a:prstGeom>
          <a:solidFill>
            <a:schemeClr val="accent3">
              <a:lumMod val="40000"/>
              <a:lumOff val="60000"/>
            </a:schemeClr>
          </a:solidFill>
          <a:ln w="25400">
            <a:solidFill>
              <a:srgbClr val="000099"/>
            </a:solidFill>
          </a:ln>
          <a:effectLst/>
        </p:spPr>
        <p:txBody>
          <a:bodyPr wrap="square" rtlCol="0">
            <a:spAutoFit/>
          </a:bodyPr>
          <a:lstStyle>
            <a:defPPr>
              <a:defRPr lang="en-US"/>
            </a:defPPr>
            <a:lvl1pPr lvl="0">
              <a:defRPr b="1">
                <a:solidFill>
                  <a:prstClr val="black"/>
                </a:solidFill>
              </a:defRPr>
            </a:lvl1pPr>
          </a:lstStyle>
          <a:p>
            <a:r>
              <a:rPr lang="en-GB" dirty="0"/>
              <a:t>Evidence for award of QTS:</a:t>
            </a:r>
          </a:p>
          <a:p>
            <a:endParaRPr lang="en-GB" dirty="0"/>
          </a:p>
          <a:p>
            <a:r>
              <a:rPr lang="en-IE" b="0" dirty="0">
                <a:solidFill>
                  <a:schemeClr val="tx1"/>
                </a:solidFill>
                <a:latin typeface="Calibri" panose="020F0502020204030204" pitchFamily="34" charset="0"/>
                <a:ea typeface="Arial" panose="020B0604020202020204" pitchFamily="34" charset="0"/>
              </a:rPr>
              <a:t>The teacher demonstrates a knowledge and understanding of relevant pedagogies and disciplines within and across subject content, areas of learning and cross-curricular themes, and plans appropriately. </a:t>
            </a:r>
            <a:endParaRPr lang="en-GB" b="0" dirty="0">
              <a:solidFill>
                <a:schemeClr val="tx1"/>
              </a:solidFill>
            </a:endParaRPr>
          </a:p>
          <a:p>
            <a:endParaRPr lang="en-GB" dirty="0"/>
          </a:p>
        </p:txBody>
      </p:sp>
      <p:sp>
        <p:nvSpPr>
          <p:cNvPr id="10" name="Chevron 9">
            <a:hlinkClick r:id="rId2" action="ppaction://hlinksldjump"/>
          </p:cNvPr>
          <p:cNvSpPr/>
          <p:nvPr/>
        </p:nvSpPr>
        <p:spPr>
          <a:xfrm rot="10800000">
            <a:off x="251520" y="260648"/>
            <a:ext cx="242316" cy="24231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TextBox 8"/>
          <p:cNvSpPr txBox="1"/>
          <p:nvPr/>
        </p:nvSpPr>
        <p:spPr>
          <a:xfrm>
            <a:off x="611560" y="150973"/>
            <a:ext cx="4536504" cy="461665"/>
          </a:xfrm>
          <a:prstGeom prst="rect">
            <a:avLst/>
          </a:prstGeom>
          <a:noFill/>
        </p:spPr>
        <p:txBody>
          <a:bodyPr wrap="square" rtlCol="0">
            <a:spAutoFit/>
          </a:bodyPr>
          <a:lstStyle/>
          <a:p>
            <a:r>
              <a:rPr lang="en-GB" sz="2400" b="1" dirty="0">
                <a:solidFill>
                  <a:srgbClr val="000099"/>
                </a:solidFill>
              </a:rPr>
              <a:t>Exploiting areas of learning </a:t>
            </a:r>
          </a:p>
        </p:txBody>
      </p:sp>
      <p:sp>
        <p:nvSpPr>
          <p:cNvPr id="7" name="Slide Number Placeholder 6"/>
          <p:cNvSpPr>
            <a:spLocks noGrp="1"/>
          </p:cNvSpPr>
          <p:nvPr>
            <p:ph type="sldNum" sz="quarter" idx="12"/>
          </p:nvPr>
        </p:nvSpPr>
        <p:spPr>
          <a:xfrm>
            <a:off x="6754416" y="6381328"/>
            <a:ext cx="2133600" cy="365125"/>
          </a:xfrm>
        </p:spPr>
        <p:txBody>
          <a:bodyPr/>
          <a:lstStyle/>
          <a:p>
            <a:fld id="{C4009609-DC48-4DDF-96FA-41A39884BE33}" type="slidenum">
              <a:rPr lang="en-GB" b="1" smtClean="0"/>
              <a:t>35</a:t>
            </a:fld>
            <a:endParaRPr lang="en-GB" b="1" dirty="0"/>
          </a:p>
        </p:txBody>
      </p:sp>
    </p:spTree>
    <p:extLst>
      <p:ext uri="{BB962C8B-B14F-4D97-AF65-F5344CB8AC3E}">
        <p14:creationId xmlns:p14="http://schemas.microsoft.com/office/powerpoint/2010/main" val="7254146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7" name="Shape 16"/>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707886"/>
          </a:xfrm>
          <a:prstGeom prst="rect">
            <a:avLst/>
          </a:prstGeom>
          <a:noFill/>
        </p:spPr>
        <p:txBody>
          <a:bodyPr wrap="square" rtlCol="0">
            <a:spAutoFit/>
          </a:bodyPr>
          <a:lstStyle/>
          <a:p>
            <a:r>
              <a:rPr lang="en-GB" sz="2000" b="1" dirty="0">
                <a:solidFill>
                  <a:srgbClr val="000099"/>
                </a:solidFill>
              </a:rPr>
              <a:t>Pedagogy: Advancing learning… through effective application of subject knowledge and discipline</a:t>
            </a:r>
          </a:p>
        </p:txBody>
      </p:sp>
      <p:sp>
        <p:nvSpPr>
          <p:cNvPr id="2" name="TextBox 1"/>
          <p:cNvSpPr txBox="1"/>
          <p:nvPr/>
        </p:nvSpPr>
        <p:spPr>
          <a:xfrm>
            <a:off x="473351" y="1776115"/>
            <a:ext cx="4536504" cy="461665"/>
          </a:xfrm>
          <a:prstGeom prst="rect">
            <a:avLst/>
          </a:prstGeom>
          <a:noFill/>
        </p:spPr>
        <p:txBody>
          <a:bodyPr wrap="square" rtlCol="0">
            <a:spAutoFit/>
          </a:bodyPr>
          <a:lstStyle/>
          <a:p>
            <a:r>
              <a:rPr lang="en-GB" sz="2400" b="1" dirty="0">
                <a:solidFill>
                  <a:srgbClr val="000099"/>
                </a:solidFill>
              </a:rPr>
              <a:t>Blended learning experiences</a:t>
            </a:r>
          </a:p>
        </p:txBody>
      </p:sp>
      <p:sp>
        <p:nvSpPr>
          <p:cNvPr id="60" name="TextBox 59"/>
          <p:cNvSpPr txBox="1"/>
          <p:nvPr/>
        </p:nvSpPr>
        <p:spPr>
          <a:xfrm>
            <a:off x="473351" y="4180844"/>
            <a:ext cx="6984776" cy="1477328"/>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r>
              <a:rPr lang="en-GB" dirty="0"/>
              <a:t>Teaching contexts and methods are blended to use experience from varied and appropriate environments to support each other. Learning areas such as the workshop, outdoors, laboratory, studio, gymnasium, library, theatre and classroom are integrated settings for learning, demonstrating discipline and structure appropriate to experience.</a:t>
            </a:r>
          </a:p>
        </p:txBody>
      </p:sp>
      <p:sp>
        <p:nvSpPr>
          <p:cNvPr id="65" name="TextBox 64"/>
          <p:cNvSpPr txBox="1"/>
          <p:nvPr/>
        </p:nvSpPr>
        <p:spPr>
          <a:xfrm>
            <a:off x="3275856" y="2348880"/>
            <a:ext cx="5382597" cy="1200329"/>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r>
              <a:rPr lang="en-GB" dirty="0"/>
              <a:t>A wide repertoire of teaching methods is skilfully employed and learners are able to bring discipline and organisation to their own efforts as they structure activity to bring the four purposes to life.</a:t>
            </a:r>
          </a:p>
        </p:txBody>
      </p:sp>
      <p:sp>
        <p:nvSpPr>
          <p:cNvPr id="3" name="Slide Number Placeholder 2"/>
          <p:cNvSpPr>
            <a:spLocks noGrp="1"/>
          </p:cNvSpPr>
          <p:nvPr>
            <p:ph type="sldNum" sz="quarter" idx="12"/>
          </p:nvPr>
        </p:nvSpPr>
        <p:spPr/>
        <p:txBody>
          <a:bodyPr/>
          <a:lstStyle/>
          <a:p>
            <a:fld id="{C4009609-DC48-4DDF-96FA-41A39884BE33}" type="slidenum">
              <a:rPr lang="en-GB" smtClean="0"/>
              <a:t>36</a:t>
            </a:fld>
            <a:endParaRPr lang="en-GB"/>
          </a:p>
        </p:txBody>
      </p:sp>
      <p:sp>
        <p:nvSpPr>
          <p:cNvPr id="18" name="TextBox 17"/>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Teaching</a:t>
            </a:r>
          </a:p>
        </p:txBody>
      </p:sp>
      <p:pic>
        <p:nvPicPr>
          <p:cNvPr id="19" name="Picture 2">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13039" y="3885881"/>
            <a:ext cx="623455" cy="623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0" name="Group 19"/>
          <p:cNvGrpSpPr/>
          <p:nvPr/>
        </p:nvGrpSpPr>
        <p:grpSpPr>
          <a:xfrm>
            <a:off x="7524328" y="5680501"/>
            <a:ext cx="1253518" cy="1251051"/>
            <a:chOff x="331287" y="5926769"/>
            <a:chExt cx="1253518" cy="1251051"/>
          </a:xfrm>
        </p:grpSpPr>
        <p:sp>
          <p:nvSpPr>
            <p:cNvPr id="21" name="Pie 20"/>
            <p:cNvSpPr/>
            <p:nvPr/>
          </p:nvSpPr>
          <p:spPr>
            <a:xfrm rot="3067954">
              <a:off x="331287" y="5928357"/>
              <a:ext cx="1249463" cy="1249463"/>
            </a:xfrm>
            <a:prstGeom prst="pie">
              <a:avLst>
                <a:gd name="adj1" fmla="val 9693839"/>
                <a:gd name="adj2" fmla="val 977021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2" name="Pie 21">
              <a:hlinkClick r:id="rId5" action="ppaction://hlinksldjump"/>
            </p:cNvPr>
            <p:cNvSpPr/>
            <p:nvPr/>
          </p:nvSpPr>
          <p:spPr>
            <a:xfrm rot="3067954">
              <a:off x="335341" y="5926769"/>
              <a:ext cx="1249463" cy="1249463"/>
            </a:xfrm>
            <a:prstGeom prst="pie">
              <a:avLst>
                <a:gd name="adj1" fmla="val 9681314"/>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3" name="Pie 22">
              <a:hlinkClick r:id="rId5" action="ppaction://hlinksldjump"/>
            </p:cNvPr>
            <p:cNvSpPr/>
            <p:nvPr/>
          </p:nvSpPr>
          <p:spPr>
            <a:xfrm rot="3067954">
              <a:off x="335340" y="5926769"/>
              <a:ext cx="1249463" cy="1249463"/>
            </a:xfrm>
            <a:prstGeom prst="pie">
              <a:avLst>
                <a:gd name="adj1" fmla="val 11956703"/>
                <a:gd name="adj2" fmla="val 14185533"/>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4" name="Pie 23">
              <a:hlinkClick r:id="rId5" action="ppaction://hlinksldjump"/>
            </p:cNvPr>
            <p:cNvSpPr/>
            <p:nvPr/>
          </p:nvSpPr>
          <p:spPr>
            <a:xfrm rot="3067954">
              <a:off x="335342" y="5926769"/>
              <a:ext cx="1249463" cy="1249463"/>
            </a:xfrm>
            <a:prstGeom prst="pie">
              <a:avLst>
                <a:gd name="adj1" fmla="val 14260476"/>
                <a:gd name="adj2" fmla="val 163965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Tree>
    <p:extLst>
      <p:ext uri="{BB962C8B-B14F-4D97-AF65-F5344CB8AC3E}">
        <p14:creationId xmlns:p14="http://schemas.microsoft.com/office/powerpoint/2010/main" val="21404053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extBox 1"/>
          <p:cNvSpPr txBox="1"/>
          <p:nvPr/>
        </p:nvSpPr>
        <p:spPr>
          <a:xfrm>
            <a:off x="251519" y="6309320"/>
            <a:ext cx="8244915" cy="400110"/>
          </a:xfrm>
          <a:prstGeom prst="rect">
            <a:avLst/>
          </a:prstGeom>
          <a:noFill/>
        </p:spPr>
        <p:txBody>
          <a:bodyPr wrap="square" rtlCol="0">
            <a:spAutoFit/>
          </a:bodyPr>
          <a:lstStyle/>
          <a:p>
            <a:pPr lvl="0">
              <a:defRPr/>
            </a:pPr>
            <a:r>
              <a:rPr lang="en-GB" sz="2000" b="1" dirty="0">
                <a:solidFill>
                  <a:srgbClr val="000099"/>
                </a:solidFill>
              </a:rPr>
              <a:t>Pedagogy: Advancing learning</a:t>
            </a:r>
          </a:p>
        </p:txBody>
      </p:sp>
      <p:sp>
        <p:nvSpPr>
          <p:cNvPr id="5" name="TextBox 4"/>
          <p:cNvSpPr txBox="1"/>
          <p:nvPr/>
        </p:nvSpPr>
        <p:spPr>
          <a:xfrm>
            <a:off x="683568" y="1484784"/>
            <a:ext cx="7704854" cy="2308324"/>
          </a:xfrm>
          <a:prstGeom prst="rect">
            <a:avLst/>
          </a:prstGeom>
          <a:solidFill>
            <a:schemeClr val="accent3">
              <a:lumMod val="40000"/>
              <a:lumOff val="60000"/>
            </a:schemeClr>
          </a:solidFill>
          <a:ln w="25400">
            <a:solidFill>
              <a:srgbClr val="000099"/>
            </a:solidFill>
          </a:ln>
          <a:effectLst/>
        </p:spPr>
        <p:txBody>
          <a:bodyPr wrap="square" rtlCol="0">
            <a:spAutoFit/>
          </a:bodyPr>
          <a:lstStyle/>
          <a:p>
            <a:pPr lvl="0">
              <a:defRPr/>
            </a:pPr>
            <a:r>
              <a:rPr lang="en-GB" b="1" dirty="0">
                <a:solidFill>
                  <a:prstClr val="black"/>
                </a:solidFill>
              </a:rPr>
              <a:t>Descriptor to be met by the end of induction:</a:t>
            </a:r>
          </a:p>
          <a:p>
            <a:pPr lvl="0">
              <a:defRPr/>
            </a:pPr>
            <a:endParaRPr lang="en-GB" b="1" dirty="0">
              <a:solidFill>
                <a:prstClr val="black"/>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Teaching contexts and methods are blended to use experience from varied and appropriate environments to support each other. Learning areas such as the workshop, outdoors, laboratory, studio, gymnasium, library, theatre and classroom are integrated settings for learning, demonstrating discipline and structure appropriate to experience.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TextBox 5"/>
          <p:cNvSpPr txBox="1"/>
          <p:nvPr/>
        </p:nvSpPr>
        <p:spPr>
          <a:xfrm>
            <a:off x="711154" y="4149080"/>
            <a:ext cx="7696593" cy="1754326"/>
          </a:xfrm>
          <a:prstGeom prst="rect">
            <a:avLst/>
          </a:prstGeom>
          <a:solidFill>
            <a:schemeClr val="accent3">
              <a:lumMod val="40000"/>
              <a:lumOff val="60000"/>
            </a:schemeClr>
          </a:solidFill>
          <a:ln w="25400">
            <a:solidFill>
              <a:srgbClr val="000099"/>
            </a:solidFill>
          </a:ln>
          <a:effectLst/>
        </p:spPr>
        <p:txBody>
          <a:bodyPr wrap="square" rtlCol="0">
            <a:spAutoFit/>
          </a:bodyPr>
          <a:lstStyle>
            <a:defPPr>
              <a:defRPr lang="en-US"/>
            </a:defPPr>
            <a:lvl1pPr lvl="0">
              <a:defRPr b="1">
                <a:solidFill>
                  <a:prstClr val="black"/>
                </a:solidFill>
              </a:defRPr>
            </a:lvl1pPr>
          </a:lstStyle>
          <a:p>
            <a:r>
              <a:rPr lang="en-GB" dirty="0"/>
              <a:t>Evidence for award of QTS:</a:t>
            </a:r>
          </a:p>
          <a:p>
            <a:endParaRPr lang="en-GB" dirty="0"/>
          </a:p>
          <a:p>
            <a:r>
              <a:rPr lang="en-IE" b="0" dirty="0">
                <a:solidFill>
                  <a:schemeClr val="tx1"/>
                </a:solidFill>
                <a:latin typeface="Calibri" panose="020F0502020204030204" pitchFamily="34" charset="0"/>
                <a:ea typeface="Calibri" panose="020F0502020204030204" pitchFamily="34" charset="0"/>
              </a:rPr>
              <a:t>The teacher understands the selection, use and justification of a range of imaginative approaches to meet pedagogic challenges to the benefit of all learners.</a:t>
            </a:r>
            <a:endParaRPr lang="en-GB" b="0" dirty="0">
              <a:solidFill>
                <a:schemeClr val="tx1"/>
              </a:solidFill>
            </a:endParaRPr>
          </a:p>
          <a:p>
            <a:endParaRPr lang="en-GB" dirty="0"/>
          </a:p>
        </p:txBody>
      </p:sp>
      <p:sp>
        <p:nvSpPr>
          <p:cNvPr id="10" name="Chevron 9">
            <a:hlinkClick r:id="rId2" action="ppaction://hlinksldjump"/>
          </p:cNvPr>
          <p:cNvSpPr/>
          <p:nvPr/>
        </p:nvSpPr>
        <p:spPr>
          <a:xfrm rot="10800000">
            <a:off x="251520" y="260648"/>
            <a:ext cx="242316" cy="24231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TextBox 8"/>
          <p:cNvSpPr txBox="1"/>
          <p:nvPr/>
        </p:nvSpPr>
        <p:spPr>
          <a:xfrm>
            <a:off x="683568" y="150973"/>
            <a:ext cx="4536504" cy="461665"/>
          </a:xfrm>
          <a:prstGeom prst="rect">
            <a:avLst/>
          </a:prstGeom>
          <a:noFill/>
        </p:spPr>
        <p:txBody>
          <a:bodyPr wrap="square" rtlCol="0">
            <a:spAutoFit/>
          </a:bodyPr>
          <a:lstStyle/>
          <a:p>
            <a:r>
              <a:rPr lang="en-GB" sz="2400" b="1" dirty="0">
                <a:solidFill>
                  <a:srgbClr val="000099"/>
                </a:solidFill>
              </a:rPr>
              <a:t>Blended learning experiences</a:t>
            </a:r>
          </a:p>
        </p:txBody>
      </p:sp>
      <p:sp>
        <p:nvSpPr>
          <p:cNvPr id="7" name="Slide Number Placeholder 6"/>
          <p:cNvSpPr>
            <a:spLocks noGrp="1"/>
          </p:cNvSpPr>
          <p:nvPr>
            <p:ph type="sldNum" sz="quarter" idx="12"/>
          </p:nvPr>
        </p:nvSpPr>
        <p:spPr>
          <a:xfrm>
            <a:off x="6754416" y="6381328"/>
            <a:ext cx="2133600" cy="365125"/>
          </a:xfrm>
        </p:spPr>
        <p:txBody>
          <a:bodyPr/>
          <a:lstStyle/>
          <a:p>
            <a:fld id="{C4009609-DC48-4DDF-96FA-41A39884BE33}" type="slidenum">
              <a:rPr lang="en-GB" b="1" smtClean="0"/>
              <a:t>37</a:t>
            </a:fld>
            <a:endParaRPr lang="en-GB" b="1" dirty="0"/>
          </a:p>
        </p:txBody>
      </p:sp>
    </p:spTree>
    <p:extLst>
      <p:ext uri="{BB962C8B-B14F-4D97-AF65-F5344CB8AC3E}">
        <p14:creationId xmlns:p14="http://schemas.microsoft.com/office/powerpoint/2010/main" val="707158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7" name="Shape 16"/>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707886"/>
          </a:xfrm>
          <a:prstGeom prst="rect">
            <a:avLst/>
          </a:prstGeom>
          <a:noFill/>
        </p:spPr>
        <p:txBody>
          <a:bodyPr wrap="square" rtlCol="0">
            <a:spAutoFit/>
          </a:bodyPr>
          <a:lstStyle/>
          <a:p>
            <a:r>
              <a:rPr lang="en-GB" sz="2000" b="1" dirty="0">
                <a:solidFill>
                  <a:srgbClr val="000099"/>
                </a:solidFill>
              </a:rPr>
              <a:t>Pedagogy: Advancing learning… through effective application of subject knowledge and discipline</a:t>
            </a:r>
          </a:p>
        </p:txBody>
      </p:sp>
      <p:sp>
        <p:nvSpPr>
          <p:cNvPr id="2" name="TextBox 1"/>
          <p:cNvSpPr txBox="1"/>
          <p:nvPr/>
        </p:nvSpPr>
        <p:spPr>
          <a:xfrm>
            <a:off x="473351" y="1776115"/>
            <a:ext cx="4536504" cy="461665"/>
          </a:xfrm>
          <a:prstGeom prst="rect">
            <a:avLst/>
          </a:prstGeom>
          <a:noFill/>
        </p:spPr>
        <p:txBody>
          <a:bodyPr wrap="square" rtlCol="0">
            <a:spAutoFit/>
          </a:bodyPr>
          <a:lstStyle/>
          <a:p>
            <a:r>
              <a:rPr lang="en-GB" sz="2400" b="1" dirty="0">
                <a:solidFill>
                  <a:srgbClr val="000099"/>
                </a:solidFill>
              </a:rPr>
              <a:t>Real life, authentic contexts</a:t>
            </a:r>
          </a:p>
        </p:txBody>
      </p:sp>
      <p:sp>
        <p:nvSpPr>
          <p:cNvPr id="60" name="TextBox 59"/>
          <p:cNvSpPr txBox="1"/>
          <p:nvPr/>
        </p:nvSpPr>
        <p:spPr>
          <a:xfrm>
            <a:off x="513217" y="5028309"/>
            <a:ext cx="6984776" cy="646331"/>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r>
              <a:rPr lang="en-GB" dirty="0"/>
              <a:t>There is evidence of real life, authentic contexts for learning being provided as a natural part of the learning experience.</a:t>
            </a:r>
          </a:p>
        </p:txBody>
      </p:sp>
      <p:sp>
        <p:nvSpPr>
          <p:cNvPr id="65" name="TextBox 64"/>
          <p:cNvSpPr txBox="1"/>
          <p:nvPr/>
        </p:nvSpPr>
        <p:spPr>
          <a:xfrm>
            <a:off x="3147947" y="2708920"/>
            <a:ext cx="5382597" cy="1200329"/>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r>
              <a:rPr lang="en-GB" dirty="0"/>
              <a:t>Learners initiate, drive and reflect upon authentic experience which reinforces prior learning and provides context for further development across all four purposes.</a:t>
            </a:r>
          </a:p>
        </p:txBody>
      </p:sp>
      <p:sp>
        <p:nvSpPr>
          <p:cNvPr id="3" name="Slide Number Placeholder 2"/>
          <p:cNvSpPr>
            <a:spLocks noGrp="1"/>
          </p:cNvSpPr>
          <p:nvPr>
            <p:ph type="sldNum" sz="quarter" idx="12"/>
          </p:nvPr>
        </p:nvSpPr>
        <p:spPr/>
        <p:txBody>
          <a:bodyPr/>
          <a:lstStyle/>
          <a:p>
            <a:fld id="{C4009609-DC48-4DDF-96FA-41A39884BE33}" type="slidenum">
              <a:rPr lang="en-GB" smtClean="0"/>
              <a:t>38</a:t>
            </a:fld>
            <a:endParaRPr lang="en-GB"/>
          </a:p>
        </p:txBody>
      </p:sp>
      <p:sp>
        <p:nvSpPr>
          <p:cNvPr id="18" name="TextBox 17"/>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Teaching</a:t>
            </a:r>
          </a:p>
        </p:txBody>
      </p:sp>
      <p:pic>
        <p:nvPicPr>
          <p:cNvPr id="19" name="Picture 2">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74664" y="4716581"/>
            <a:ext cx="623455" cy="623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0" name="Group 19"/>
          <p:cNvGrpSpPr/>
          <p:nvPr/>
        </p:nvGrpSpPr>
        <p:grpSpPr>
          <a:xfrm>
            <a:off x="7524328" y="5680501"/>
            <a:ext cx="1253518" cy="1251051"/>
            <a:chOff x="331287" y="5926769"/>
            <a:chExt cx="1253518" cy="1251051"/>
          </a:xfrm>
        </p:grpSpPr>
        <p:sp>
          <p:nvSpPr>
            <p:cNvPr id="21" name="Pie 20"/>
            <p:cNvSpPr/>
            <p:nvPr/>
          </p:nvSpPr>
          <p:spPr>
            <a:xfrm rot="3067954">
              <a:off x="331287" y="5928357"/>
              <a:ext cx="1249463" cy="1249463"/>
            </a:xfrm>
            <a:prstGeom prst="pie">
              <a:avLst>
                <a:gd name="adj1" fmla="val 9693839"/>
                <a:gd name="adj2" fmla="val 977021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2" name="Pie 21">
              <a:hlinkClick r:id="rId6" action="ppaction://hlinksldjump"/>
            </p:cNvPr>
            <p:cNvSpPr/>
            <p:nvPr/>
          </p:nvSpPr>
          <p:spPr>
            <a:xfrm rot="3067954">
              <a:off x="335341" y="5926769"/>
              <a:ext cx="1249463" cy="1249463"/>
            </a:xfrm>
            <a:prstGeom prst="pie">
              <a:avLst>
                <a:gd name="adj1" fmla="val 9681314"/>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3" name="Pie 22">
              <a:hlinkClick r:id="rId6" action="ppaction://hlinksldjump"/>
            </p:cNvPr>
            <p:cNvSpPr/>
            <p:nvPr/>
          </p:nvSpPr>
          <p:spPr>
            <a:xfrm rot="3067954">
              <a:off x="335340" y="5926769"/>
              <a:ext cx="1249463" cy="1249463"/>
            </a:xfrm>
            <a:prstGeom prst="pie">
              <a:avLst>
                <a:gd name="adj1" fmla="val 11956703"/>
                <a:gd name="adj2" fmla="val 14185533"/>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4" name="Pie 23">
              <a:hlinkClick r:id="rId6" action="ppaction://hlinksldjump"/>
            </p:cNvPr>
            <p:cNvSpPr/>
            <p:nvPr/>
          </p:nvSpPr>
          <p:spPr>
            <a:xfrm rot="3067954">
              <a:off x="335342" y="5926769"/>
              <a:ext cx="1249463" cy="1249463"/>
            </a:xfrm>
            <a:prstGeom prst="pie">
              <a:avLst>
                <a:gd name="adj1" fmla="val 14260476"/>
                <a:gd name="adj2" fmla="val 163965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Tree>
    <p:extLst>
      <p:ext uri="{BB962C8B-B14F-4D97-AF65-F5344CB8AC3E}">
        <p14:creationId xmlns:p14="http://schemas.microsoft.com/office/powerpoint/2010/main" val="2088875569"/>
      </p:ext>
    </p:extLst>
  </p:cSld>
  <p:clrMapOvr>
    <a:overrideClrMapping bg1="lt1" tx1="dk1" bg2="lt2" tx2="dk2" accent1="accent1" accent2="accent2" accent3="accent3" accent4="accent4" accent5="accent5" accent6="accent6" hlink="hlink" folHlink="folHlink"/>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extBox 1"/>
          <p:cNvSpPr txBox="1"/>
          <p:nvPr/>
        </p:nvSpPr>
        <p:spPr>
          <a:xfrm>
            <a:off x="269522" y="6309320"/>
            <a:ext cx="8244915" cy="400110"/>
          </a:xfrm>
          <a:prstGeom prst="rect">
            <a:avLst/>
          </a:prstGeom>
          <a:noFill/>
        </p:spPr>
        <p:txBody>
          <a:bodyPr wrap="square" rtlCol="0">
            <a:spAutoFit/>
          </a:bodyPr>
          <a:lstStyle/>
          <a:p>
            <a:pPr lvl="0">
              <a:defRPr/>
            </a:pPr>
            <a:r>
              <a:rPr lang="en-GB" sz="2000" b="1" dirty="0">
                <a:solidFill>
                  <a:srgbClr val="000099"/>
                </a:solidFill>
              </a:rPr>
              <a:t>Pedagogy: Advancing learning</a:t>
            </a:r>
          </a:p>
        </p:txBody>
      </p:sp>
      <p:sp>
        <p:nvSpPr>
          <p:cNvPr id="5" name="TextBox 4"/>
          <p:cNvSpPr txBox="1"/>
          <p:nvPr/>
        </p:nvSpPr>
        <p:spPr>
          <a:xfrm>
            <a:off x="683568" y="1484784"/>
            <a:ext cx="7704854" cy="1477328"/>
          </a:xfrm>
          <a:prstGeom prst="rect">
            <a:avLst/>
          </a:prstGeom>
          <a:solidFill>
            <a:schemeClr val="accent3">
              <a:lumMod val="40000"/>
              <a:lumOff val="60000"/>
            </a:schemeClr>
          </a:solidFill>
          <a:ln w="25400">
            <a:solidFill>
              <a:srgbClr val="000099"/>
            </a:solidFill>
          </a:ln>
          <a:effectLst/>
        </p:spPr>
        <p:txBody>
          <a:bodyPr wrap="square" rtlCol="0">
            <a:spAutoFit/>
          </a:bodyPr>
          <a:lstStyle/>
          <a:p>
            <a:pPr lvl="0">
              <a:defRPr/>
            </a:pPr>
            <a:r>
              <a:rPr lang="en-GB" b="1" dirty="0">
                <a:solidFill>
                  <a:prstClr val="black"/>
                </a:solidFill>
              </a:rPr>
              <a:t>Descriptor to be met by the end of induction:</a:t>
            </a:r>
          </a:p>
          <a:p>
            <a:pPr lvl="0">
              <a:defRPr/>
            </a:pPr>
            <a:endParaRPr lang="en-GB" b="1" dirty="0">
              <a:solidFill>
                <a:prstClr val="black"/>
              </a:solidFill>
            </a:endParaRPr>
          </a:p>
          <a:p>
            <a:pPr lvl="0">
              <a:defRPr/>
            </a:pPr>
            <a:r>
              <a:rPr lang="en-GB" dirty="0">
                <a:solidFill>
                  <a:prstClr val="black"/>
                </a:solidFill>
              </a:rPr>
              <a:t>There is evidence of real life, authentic contexts for learning being provided as a natural part of the learning experience.</a:t>
            </a:r>
          </a:p>
          <a:p>
            <a:pPr lvl="0">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TextBox 5"/>
          <p:cNvSpPr txBox="1"/>
          <p:nvPr/>
        </p:nvSpPr>
        <p:spPr>
          <a:xfrm>
            <a:off x="683568" y="3222171"/>
            <a:ext cx="7704854" cy="2031325"/>
          </a:xfrm>
          <a:prstGeom prst="rect">
            <a:avLst/>
          </a:prstGeom>
          <a:solidFill>
            <a:schemeClr val="accent3">
              <a:lumMod val="40000"/>
              <a:lumOff val="60000"/>
            </a:schemeClr>
          </a:solidFill>
          <a:ln w="25400">
            <a:solidFill>
              <a:srgbClr val="000099"/>
            </a:solidFill>
          </a:ln>
          <a:effectLst/>
        </p:spPr>
        <p:txBody>
          <a:bodyPr wrap="square" rtlCol="0">
            <a:spAutoFit/>
          </a:bodyPr>
          <a:lstStyle>
            <a:defPPr>
              <a:defRPr lang="en-US"/>
            </a:defPPr>
            <a:lvl1pPr lvl="0">
              <a:defRPr b="1">
                <a:solidFill>
                  <a:prstClr val="black"/>
                </a:solidFill>
              </a:defRPr>
            </a:lvl1pPr>
          </a:lstStyle>
          <a:p>
            <a:r>
              <a:rPr lang="en-GB" dirty="0"/>
              <a:t>Evidence for award of QTS:</a:t>
            </a:r>
          </a:p>
          <a:p>
            <a:endParaRPr lang="en-GB" dirty="0"/>
          </a:p>
          <a:p>
            <a:r>
              <a:rPr lang="en-IE" b="0">
                <a:solidFill>
                  <a:schemeClr val="tx1"/>
                </a:solidFill>
                <a:latin typeface="Calibri" panose="020F0502020204030204" pitchFamily="34" charset="0"/>
                <a:ea typeface="Calibri" panose="020F0502020204030204" pitchFamily="34" charset="0"/>
              </a:rPr>
              <a:t>The teacher </a:t>
            </a:r>
            <a:r>
              <a:rPr lang="en-IE" b="0" dirty="0">
                <a:solidFill>
                  <a:schemeClr val="tx1"/>
                </a:solidFill>
                <a:latin typeface="Calibri" panose="020F0502020204030204" pitchFamily="34" charset="0"/>
                <a:ea typeface="Calibri" panose="020F0502020204030204" pitchFamily="34" charset="0"/>
              </a:rPr>
              <a:t>demonstrates an understanding of the use of real life, authentic contexts for learning being provided as a natural part of the learning experience. This extends the learner’s cultural, linguistic, religious and socio-economic experience and illustrates applications of concepts and abstracts in practice.</a:t>
            </a:r>
            <a:endParaRPr lang="en-GB" b="0" dirty="0">
              <a:solidFill>
                <a:schemeClr val="tx1"/>
              </a:solidFill>
            </a:endParaRPr>
          </a:p>
          <a:p>
            <a:endParaRPr lang="en-GB" dirty="0"/>
          </a:p>
        </p:txBody>
      </p:sp>
      <p:sp>
        <p:nvSpPr>
          <p:cNvPr id="10" name="Chevron 9">
            <a:hlinkClick r:id="rId2" action="ppaction://hlinksldjump"/>
          </p:cNvPr>
          <p:cNvSpPr/>
          <p:nvPr/>
        </p:nvSpPr>
        <p:spPr>
          <a:xfrm rot="10800000">
            <a:off x="251520" y="260648"/>
            <a:ext cx="242316" cy="24231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TextBox 8"/>
          <p:cNvSpPr txBox="1"/>
          <p:nvPr/>
        </p:nvSpPr>
        <p:spPr>
          <a:xfrm>
            <a:off x="611560" y="150973"/>
            <a:ext cx="4536504" cy="461665"/>
          </a:xfrm>
          <a:prstGeom prst="rect">
            <a:avLst/>
          </a:prstGeom>
          <a:noFill/>
        </p:spPr>
        <p:txBody>
          <a:bodyPr wrap="square" rtlCol="0">
            <a:spAutoFit/>
          </a:bodyPr>
          <a:lstStyle/>
          <a:p>
            <a:r>
              <a:rPr lang="en-GB" sz="2400" b="1" dirty="0">
                <a:solidFill>
                  <a:srgbClr val="000099"/>
                </a:solidFill>
              </a:rPr>
              <a:t>Real life, authentic contexts</a:t>
            </a:r>
          </a:p>
        </p:txBody>
      </p:sp>
      <p:sp>
        <p:nvSpPr>
          <p:cNvPr id="7" name="Slide Number Placeholder 6"/>
          <p:cNvSpPr>
            <a:spLocks noGrp="1"/>
          </p:cNvSpPr>
          <p:nvPr>
            <p:ph type="sldNum" sz="quarter" idx="12"/>
          </p:nvPr>
        </p:nvSpPr>
        <p:spPr>
          <a:xfrm>
            <a:off x="6754416" y="6381328"/>
            <a:ext cx="2133600" cy="365125"/>
          </a:xfrm>
        </p:spPr>
        <p:txBody>
          <a:bodyPr/>
          <a:lstStyle/>
          <a:p>
            <a:fld id="{C4009609-DC48-4DDF-96FA-41A39884BE33}" type="slidenum">
              <a:rPr lang="en-GB" b="1" smtClean="0"/>
              <a:t>39</a:t>
            </a:fld>
            <a:endParaRPr lang="en-GB" b="1" dirty="0"/>
          </a:p>
        </p:txBody>
      </p:sp>
    </p:spTree>
    <p:extLst>
      <p:ext uri="{BB962C8B-B14F-4D97-AF65-F5344CB8AC3E}">
        <p14:creationId xmlns:p14="http://schemas.microsoft.com/office/powerpoint/2010/main" val="2584633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32963910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C4009609-DC48-4DDF-96FA-41A39884BE33}" type="slidenum">
              <a:rPr lang="en-GB" smtClean="0"/>
              <a:t>4</a:t>
            </a:fld>
            <a:endParaRPr lang="en-GB" dirty="0"/>
          </a:p>
        </p:txBody>
      </p:sp>
      <p:sp>
        <p:nvSpPr>
          <p:cNvPr id="9" name="Title 1"/>
          <p:cNvSpPr>
            <a:spLocks noGrp="1"/>
          </p:cNvSpPr>
          <p:nvPr>
            <p:ph type="title"/>
          </p:nvPr>
        </p:nvSpPr>
        <p:spPr/>
        <p:txBody>
          <a:bodyPr>
            <a:normAutofit fontScale="90000"/>
          </a:bodyPr>
          <a:lstStyle/>
          <a:p>
            <a:r>
              <a:rPr lang="en-GB" dirty="0">
                <a:solidFill>
                  <a:srgbClr val="000099"/>
                </a:solidFill>
              </a:rPr>
              <a:t>Overarching values and dispositions</a:t>
            </a:r>
          </a:p>
        </p:txBody>
      </p:sp>
      <p:sp>
        <p:nvSpPr>
          <p:cNvPr id="11" name="Title 1"/>
          <p:cNvSpPr txBox="1">
            <a:spLocks/>
          </p:cNvSpPr>
          <p:nvPr/>
        </p:nvSpPr>
        <p:spPr>
          <a:xfrm>
            <a:off x="609600" y="1124744"/>
            <a:ext cx="8229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000" dirty="0">
                <a:solidFill>
                  <a:srgbClr val="000099"/>
                </a:solidFill>
              </a:rPr>
              <a:t>Teachers exhibit high professional standards in values, dispositions and the practice of teaching.</a:t>
            </a:r>
          </a:p>
        </p:txBody>
      </p:sp>
    </p:spTree>
    <p:extLst>
      <p:ext uri="{BB962C8B-B14F-4D97-AF65-F5344CB8AC3E}">
        <p14:creationId xmlns:p14="http://schemas.microsoft.com/office/powerpoint/2010/main" val="32691077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7" name="Shape 16"/>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707886"/>
          </a:xfrm>
          <a:prstGeom prst="rect">
            <a:avLst/>
          </a:prstGeom>
          <a:noFill/>
        </p:spPr>
        <p:txBody>
          <a:bodyPr wrap="square" rtlCol="0">
            <a:spAutoFit/>
          </a:bodyPr>
          <a:lstStyle/>
          <a:p>
            <a:r>
              <a:rPr lang="en-GB" sz="2000" b="1" dirty="0">
                <a:solidFill>
                  <a:srgbClr val="000099"/>
                </a:solidFill>
              </a:rPr>
              <a:t>Pedagogy: Advancing learning… through effective application of subject knowledge and discipline</a:t>
            </a:r>
          </a:p>
        </p:txBody>
      </p:sp>
      <p:sp>
        <p:nvSpPr>
          <p:cNvPr id="2" name="TextBox 1"/>
          <p:cNvSpPr txBox="1"/>
          <p:nvPr/>
        </p:nvSpPr>
        <p:spPr>
          <a:xfrm>
            <a:off x="473351" y="1776115"/>
            <a:ext cx="4536504" cy="461665"/>
          </a:xfrm>
          <a:prstGeom prst="rect">
            <a:avLst/>
          </a:prstGeom>
          <a:noFill/>
        </p:spPr>
        <p:txBody>
          <a:bodyPr wrap="square" rtlCol="0">
            <a:spAutoFit/>
          </a:bodyPr>
          <a:lstStyle/>
          <a:p>
            <a:r>
              <a:rPr lang="en-GB" sz="2400" b="1" dirty="0">
                <a:solidFill>
                  <a:srgbClr val="000099"/>
                </a:solidFill>
              </a:rPr>
              <a:t>Progression in learning</a:t>
            </a:r>
          </a:p>
        </p:txBody>
      </p:sp>
      <p:sp>
        <p:nvSpPr>
          <p:cNvPr id="60" name="TextBox 59"/>
          <p:cNvSpPr txBox="1"/>
          <p:nvPr/>
        </p:nvSpPr>
        <p:spPr>
          <a:xfrm>
            <a:off x="514756" y="5021317"/>
            <a:ext cx="6984776" cy="646331"/>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r>
              <a:rPr lang="en-GB" dirty="0"/>
              <a:t>Learning is planned so the next stages extend learners’ capacity incrementally and build upon prior knowledge.</a:t>
            </a:r>
          </a:p>
        </p:txBody>
      </p:sp>
      <p:sp>
        <p:nvSpPr>
          <p:cNvPr id="65" name="TextBox 64"/>
          <p:cNvSpPr txBox="1"/>
          <p:nvPr/>
        </p:nvSpPr>
        <p:spPr>
          <a:xfrm>
            <a:off x="3203848" y="2708920"/>
            <a:ext cx="5382597" cy="1200329"/>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r>
              <a:rPr lang="en-GB" dirty="0"/>
              <a:t>Learners and teachers can see, map and reflect upon learning to the extent that they are able to articulate next steps in a way which applies disciplined learning within the four purposes.</a:t>
            </a:r>
          </a:p>
        </p:txBody>
      </p:sp>
      <p:sp>
        <p:nvSpPr>
          <p:cNvPr id="3" name="Slide Number Placeholder 2"/>
          <p:cNvSpPr>
            <a:spLocks noGrp="1"/>
          </p:cNvSpPr>
          <p:nvPr>
            <p:ph type="sldNum" sz="quarter" idx="12"/>
          </p:nvPr>
        </p:nvSpPr>
        <p:spPr/>
        <p:txBody>
          <a:bodyPr/>
          <a:lstStyle/>
          <a:p>
            <a:fld id="{C4009609-DC48-4DDF-96FA-41A39884BE33}" type="slidenum">
              <a:rPr lang="en-GB" smtClean="0"/>
              <a:t>40</a:t>
            </a:fld>
            <a:endParaRPr lang="en-GB"/>
          </a:p>
        </p:txBody>
      </p:sp>
      <p:sp>
        <p:nvSpPr>
          <p:cNvPr id="18" name="TextBox 17"/>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Teaching</a:t>
            </a:r>
          </a:p>
        </p:txBody>
      </p:sp>
      <p:pic>
        <p:nvPicPr>
          <p:cNvPr id="19" name="Picture 2">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74664" y="4709589"/>
            <a:ext cx="623455" cy="623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0" name="Group 19"/>
          <p:cNvGrpSpPr/>
          <p:nvPr/>
        </p:nvGrpSpPr>
        <p:grpSpPr>
          <a:xfrm>
            <a:off x="7524328" y="5680501"/>
            <a:ext cx="1253518" cy="1251051"/>
            <a:chOff x="331287" y="5926769"/>
            <a:chExt cx="1253518" cy="1251051"/>
          </a:xfrm>
        </p:grpSpPr>
        <p:sp>
          <p:nvSpPr>
            <p:cNvPr id="21" name="Pie 20"/>
            <p:cNvSpPr/>
            <p:nvPr/>
          </p:nvSpPr>
          <p:spPr>
            <a:xfrm rot="3067954">
              <a:off x="331287" y="5928357"/>
              <a:ext cx="1249463" cy="1249463"/>
            </a:xfrm>
            <a:prstGeom prst="pie">
              <a:avLst>
                <a:gd name="adj1" fmla="val 9693839"/>
                <a:gd name="adj2" fmla="val 977021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2" name="Pie 21">
              <a:hlinkClick r:id="rId5" action="ppaction://hlinksldjump"/>
            </p:cNvPr>
            <p:cNvSpPr/>
            <p:nvPr/>
          </p:nvSpPr>
          <p:spPr>
            <a:xfrm rot="3067954">
              <a:off x="335341" y="5926769"/>
              <a:ext cx="1249463" cy="1249463"/>
            </a:xfrm>
            <a:prstGeom prst="pie">
              <a:avLst>
                <a:gd name="adj1" fmla="val 9681314"/>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3" name="Pie 22">
              <a:hlinkClick r:id="rId5" action="ppaction://hlinksldjump"/>
            </p:cNvPr>
            <p:cNvSpPr/>
            <p:nvPr/>
          </p:nvSpPr>
          <p:spPr>
            <a:xfrm rot="3067954">
              <a:off x="335340" y="5926769"/>
              <a:ext cx="1249463" cy="1249463"/>
            </a:xfrm>
            <a:prstGeom prst="pie">
              <a:avLst>
                <a:gd name="adj1" fmla="val 11956703"/>
                <a:gd name="adj2" fmla="val 14185533"/>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4" name="Pie 23">
              <a:hlinkClick r:id="rId5" action="ppaction://hlinksldjump"/>
            </p:cNvPr>
            <p:cNvSpPr/>
            <p:nvPr/>
          </p:nvSpPr>
          <p:spPr>
            <a:xfrm rot="3067954">
              <a:off x="335342" y="5926769"/>
              <a:ext cx="1249463" cy="1249463"/>
            </a:xfrm>
            <a:prstGeom prst="pie">
              <a:avLst>
                <a:gd name="adj1" fmla="val 14260476"/>
                <a:gd name="adj2" fmla="val 163965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Tree>
    <p:extLst>
      <p:ext uri="{BB962C8B-B14F-4D97-AF65-F5344CB8AC3E}">
        <p14:creationId xmlns:p14="http://schemas.microsoft.com/office/powerpoint/2010/main" val="17541892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extBox 1"/>
          <p:cNvSpPr txBox="1"/>
          <p:nvPr/>
        </p:nvSpPr>
        <p:spPr>
          <a:xfrm>
            <a:off x="251519" y="6309320"/>
            <a:ext cx="8244915" cy="400110"/>
          </a:xfrm>
          <a:prstGeom prst="rect">
            <a:avLst/>
          </a:prstGeom>
          <a:noFill/>
        </p:spPr>
        <p:txBody>
          <a:bodyPr wrap="square" rtlCol="0">
            <a:spAutoFit/>
          </a:bodyPr>
          <a:lstStyle/>
          <a:p>
            <a:pPr lvl="0">
              <a:defRPr/>
            </a:pPr>
            <a:r>
              <a:rPr lang="en-GB" sz="2000" b="1" dirty="0">
                <a:solidFill>
                  <a:srgbClr val="000099"/>
                </a:solidFill>
              </a:rPr>
              <a:t>Pedagogy: Advancing learning</a:t>
            </a:r>
          </a:p>
        </p:txBody>
      </p:sp>
      <p:sp>
        <p:nvSpPr>
          <p:cNvPr id="5" name="TextBox 4"/>
          <p:cNvSpPr txBox="1"/>
          <p:nvPr/>
        </p:nvSpPr>
        <p:spPr>
          <a:xfrm>
            <a:off x="683568" y="1484784"/>
            <a:ext cx="7272808" cy="1477328"/>
          </a:xfrm>
          <a:prstGeom prst="rect">
            <a:avLst/>
          </a:prstGeom>
          <a:solidFill>
            <a:schemeClr val="accent3">
              <a:lumMod val="40000"/>
              <a:lumOff val="60000"/>
            </a:schemeClr>
          </a:solidFill>
          <a:ln w="25400">
            <a:solidFill>
              <a:srgbClr val="000099"/>
            </a:solidFill>
          </a:ln>
          <a:effectLst/>
        </p:spPr>
        <p:txBody>
          <a:bodyPr wrap="square" rtlCol="0">
            <a:spAutoFit/>
          </a:bodyPr>
          <a:lstStyle/>
          <a:p>
            <a:pPr lvl="0">
              <a:defRPr/>
            </a:pPr>
            <a:r>
              <a:rPr lang="en-GB" b="1" dirty="0">
                <a:solidFill>
                  <a:prstClr val="black"/>
                </a:solidFill>
              </a:rPr>
              <a:t>Descriptor to be met by the end of induction:</a:t>
            </a:r>
          </a:p>
          <a:p>
            <a:pPr lvl="0">
              <a:defRPr/>
            </a:pPr>
            <a:endParaRPr lang="en-GB" b="1" dirty="0">
              <a:solidFill>
                <a:prstClr val="black"/>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Learning is planned so the next stages extend learners’ capacity incrementally and build upon prior knowledge.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TextBox 5"/>
          <p:cNvSpPr txBox="1"/>
          <p:nvPr/>
        </p:nvSpPr>
        <p:spPr>
          <a:xfrm>
            <a:off x="683568" y="3356992"/>
            <a:ext cx="7272808" cy="1754326"/>
          </a:xfrm>
          <a:prstGeom prst="rect">
            <a:avLst/>
          </a:prstGeom>
          <a:solidFill>
            <a:schemeClr val="accent3">
              <a:lumMod val="40000"/>
              <a:lumOff val="60000"/>
            </a:schemeClr>
          </a:solidFill>
          <a:ln w="25400">
            <a:solidFill>
              <a:srgbClr val="000099"/>
            </a:solidFill>
          </a:ln>
          <a:effectLst/>
        </p:spPr>
        <p:txBody>
          <a:bodyPr wrap="square" rtlCol="0">
            <a:spAutoFit/>
          </a:bodyPr>
          <a:lstStyle>
            <a:defPPr>
              <a:defRPr lang="en-US"/>
            </a:defPPr>
            <a:lvl1pPr lvl="0">
              <a:defRPr b="1">
                <a:solidFill>
                  <a:prstClr val="black"/>
                </a:solidFill>
              </a:defRPr>
            </a:lvl1pPr>
          </a:lstStyle>
          <a:p>
            <a:r>
              <a:rPr lang="en-GB" dirty="0"/>
              <a:t>Evidence for award of QTS:</a:t>
            </a:r>
          </a:p>
          <a:p>
            <a:endParaRPr lang="en-GB" dirty="0"/>
          </a:p>
          <a:p>
            <a:r>
              <a:rPr lang="en-IE" b="0" dirty="0">
                <a:solidFill>
                  <a:schemeClr val="tx1"/>
                </a:solidFill>
                <a:latin typeface="Calibri" panose="020F0502020204030204" pitchFamily="34" charset="0"/>
                <a:ea typeface="Calibri" panose="020F0502020204030204" pitchFamily="34" charset="0"/>
              </a:rPr>
              <a:t>The teacher demonstrates an understanding of how learning develops incrementally and tangentially, building on prior experience and learning, and plans for progress in learning based on this.</a:t>
            </a:r>
            <a:endParaRPr lang="en-GB" b="0" dirty="0">
              <a:solidFill>
                <a:schemeClr val="tx1"/>
              </a:solidFill>
            </a:endParaRPr>
          </a:p>
          <a:p>
            <a:endParaRPr lang="en-GB" dirty="0"/>
          </a:p>
        </p:txBody>
      </p:sp>
      <p:sp>
        <p:nvSpPr>
          <p:cNvPr id="10" name="Chevron 9">
            <a:hlinkClick r:id="rId2" action="ppaction://hlinksldjump"/>
          </p:cNvPr>
          <p:cNvSpPr/>
          <p:nvPr/>
        </p:nvSpPr>
        <p:spPr>
          <a:xfrm rot="10800000">
            <a:off x="251520" y="260648"/>
            <a:ext cx="242316" cy="24231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TextBox 8"/>
          <p:cNvSpPr txBox="1"/>
          <p:nvPr/>
        </p:nvSpPr>
        <p:spPr>
          <a:xfrm>
            <a:off x="611560" y="150973"/>
            <a:ext cx="4536504" cy="461665"/>
          </a:xfrm>
          <a:prstGeom prst="rect">
            <a:avLst/>
          </a:prstGeom>
          <a:noFill/>
        </p:spPr>
        <p:txBody>
          <a:bodyPr wrap="square" rtlCol="0">
            <a:spAutoFit/>
          </a:bodyPr>
          <a:lstStyle/>
          <a:p>
            <a:r>
              <a:rPr lang="en-GB" sz="2400" b="1" dirty="0">
                <a:solidFill>
                  <a:srgbClr val="000099"/>
                </a:solidFill>
              </a:rPr>
              <a:t>Progression in learning</a:t>
            </a:r>
          </a:p>
        </p:txBody>
      </p:sp>
      <p:sp>
        <p:nvSpPr>
          <p:cNvPr id="7" name="Slide Number Placeholder 6"/>
          <p:cNvSpPr>
            <a:spLocks noGrp="1"/>
          </p:cNvSpPr>
          <p:nvPr>
            <p:ph type="sldNum" sz="quarter" idx="12"/>
          </p:nvPr>
        </p:nvSpPr>
        <p:spPr>
          <a:xfrm>
            <a:off x="6754416" y="6381328"/>
            <a:ext cx="2133600" cy="365125"/>
          </a:xfrm>
        </p:spPr>
        <p:txBody>
          <a:bodyPr/>
          <a:lstStyle/>
          <a:p>
            <a:fld id="{C4009609-DC48-4DDF-96FA-41A39884BE33}" type="slidenum">
              <a:rPr lang="en-GB" b="1" smtClean="0"/>
              <a:t>41</a:t>
            </a:fld>
            <a:endParaRPr lang="en-GB" b="1" dirty="0"/>
          </a:p>
        </p:txBody>
      </p:sp>
    </p:spTree>
    <p:extLst>
      <p:ext uri="{BB962C8B-B14F-4D97-AF65-F5344CB8AC3E}">
        <p14:creationId xmlns:p14="http://schemas.microsoft.com/office/powerpoint/2010/main" val="4439739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3" name="Shape 12"/>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707886"/>
          </a:xfrm>
          <a:prstGeom prst="rect">
            <a:avLst/>
          </a:prstGeom>
          <a:noFill/>
        </p:spPr>
        <p:txBody>
          <a:bodyPr wrap="square" rtlCol="0">
            <a:spAutoFit/>
          </a:bodyPr>
          <a:lstStyle/>
          <a:p>
            <a:r>
              <a:rPr lang="en-GB" sz="2000" b="1" dirty="0">
                <a:solidFill>
                  <a:srgbClr val="000099"/>
                </a:solidFill>
              </a:rPr>
              <a:t>Pedagogy: Advancing learning… through effective application of subject knowledge and discipline</a:t>
            </a:r>
          </a:p>
        </p:txBody>
      </p:sp>
      <p:sp>
        <p:nvSpPr>
          <p:cNvPr id="2" name="TextBox 1"/>
          <p:cNvSpPr txBox="1"/>
          <p:nvPr/>
        </p:nvSpPr>
        <p:spPr>
          <a:xfrm>
            <a:off x="473351" y="1776115"/>
            <a:ext cx="4536504" cy="461665"/>
          </a:xfrm>
          <a:prstGeom prst="rect">
            <a:avLst/>
          </a:prstGeom>
          <a:noFill/>
        </p:spPr>
        <p:txBody>
          <a:bodyPr wrap="square" rtlCol="0">
            <a:spAutoFit/>
          </a:bodyPr>
          <a:lstStyle/>
          <a:p>
            <a:r>
              <a:rPr lang="en-GB" sz="2400" b="1" dirty="0">
                <a:solidFill>
                  <a:srgbClr val="000099"/>
                </a:solidFill>
              </a:rPr>
              <a:t>Cross-curricular themes</a:t>
            </a:r>
          </a:p>
        </p:txBody>
      </p:sp>
      <p:sp>
        <p:nvSpPr>
          <p:cNvPr id="60" name="TextBox 59"/>
          <p:cNvSpPr txBox="1"/>
          <p:nvPr/>
        </p:nvSpPr>
        <p:spPr>
          <a:xfrm>
            <a:off x="539552" y="4941168"/>
            <a:ext cx="6984776" cy="646331"/>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r>
              <a:rPr lang="en-GB" dirty="0"/>
              <a:t>Cross-curricular themes are used to build links between areas of learning and the learning within each component can be articulated.</a:t>
            </a:r>
          </a:p>
        </p:txBody>
      </p:sp>
      <p:sp>
        <p:nvSpPr>
          <p:cNvPr id="65" name="TextBox 64"/>
          <p:cNvSpPr txBox="1"/>
          <p:nvPr/>
        </p:nvSpPr>
        <p:spPr>
          <a:xfrm>
            <a:off x="3123616" y="2708920"/>
            <a:ext cx="5382597" cy="1200329"/>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r>
              <a:rPr lang="en-GB" dirty="0"/>
              <a:t>The use of cross-curricular themes is routinely employed and the range exploits complex learning which is made explicit through effective reflection on learning.</a:t>
            </a:r>
          </a:p>
        </p:txBody>
      </p:sp>
      <p:sp>
        <p:nvSpPr>
          <p:cNvPr id="3" name="Slide Number Placeholder 2"/>
          <p:cNvSpPr>
            <a:spLocks noGrp="1"/>
          </p:cNvSpPr>
          <p:nvPr>
            <p:ph type="sldNum" sz="quarter" idx="12"/>
          </p:nvPr>
        </p:nvSpPr>
        <p:spPr/>
        <p:txBody>
          <a:bodyPr/>
          <a:lstStyle/>
          <a:p>
            <a:fld id="{C4009609-DC48-4DDF-96FA-41A39884BE33}" type="slidenum">
              <a:rPr lang="en-GB" smtClean="0"/>
              <a:t>42</a:t>
            </a:fld>
            <a:endParaRPr lang="en-GB"/>
          </a:p>
        </p:txBody>
      </p:sp>
      <p:sp>
        <p:nvSpPr>
          <p:cNvPr id="14" name="TextBox 13"/>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Teaching</a:t>
            </a:r>
          </a:p>
        </p:txBody>
      </p:sp>
      <p:pic>
        <p:nvPicPr>
          <p:cNvPr id="15" name="Picture 2">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80312" y="4572580"/>
            <a:ext cx="623455" cy="623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6" name="Group 15"/>
          <p:cNvGrpSpPr/>
          <p:nvPr/>
        </p:nvGrpSpPr>
        <p:grpSpPr>
          <a:xfrm>
            <a:off x="7524328" y="5680501"/>
            <a:ext cx="1253518" cy="1251051"/>
            <a:chOff x="331287" y="5926769"/>
            <a:chExt cx="1253518" cy="1251051"/>
          </a:xfrm>
        </p:grpSpPr>
        <p:sp>
          <p:nvSpPr>
            <p:cNvPr id="17" name="Pie 16"/>
            <p:cNvSpPr/>
            <p:nvPr/>
          </p:nvSpPr>
          <p:spPr>
            <a:xfrm rot="3067954">
              <a:off x="331287" y="5928357"/>
              <a:ext cx="1249463" cy="1249463"/>
            </a:xfrm>
            <a:prstGeom prst="pie">
              <a:avLst>
                <a:gd name="adj1" fmla="val 9693839"/>
                <a:gd name="adj2" fmla="val 977021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8" name="Pie 17">
              <a:hlinkClick r:id="rId5" action="ppaction://hlinksldjump"/>
            </p:cNvPr>
            <p:cNvSpPr/>
            <p:nvPr/>
          </p:nvSpPr>
          <p:spPr>
            <a:xfrm rot="3067954">
              <a:off x="335341" y="5926769"/>
              <a:ext cx="1249463" cy="1249463"/>
            </a:xfrm>
            <a:prstGeom prst="pie">
              <a:avLst>
                <a:gd name="adj1" fmla="val 9681314"/>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9" name="Pie 18">
              <a:hlinkClick r:id="rId5" action="ppaction://hlinksldjump"/>
            </p:cNvPr>
            <p:cNvSpPr/>
            <p:nvPr/>
          </p:nvSpPr>
          <p:spPr>
            <a:xfrm rot="3067954">
              <a:off x="335340" y="5926769"/>
              <a:ext cx="1249463" cy="1249463"/>
            </a:xfrm>
            <a:prstGeom prst="pie">
              <a:avLst>
                <a:gd name="adj1" fmla="val 11956703"/>
                <a:gd name="adj2" fmla="val 14185533"/>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0" name="Pie 19">
              <a:hlinkClick r:id="rId5" action="ppaction://hlinksldjump"/>
            </p:cNvPr>
            <p:cNvSpPr/>
            <p:nvPr/>
          </p:nvSpPr>
          <p:spPr>
            <a:xfrm rot="3067954">
              <a:off x="335342" y="5926769"/>
              <a:ext cx="1249463" cy="1249463"/>
            </a:xfrm>
            <a:prstGeom prst="pie">
              <a:avLst>
                <a:gd name="adj1" fmla="val 14260476"/>
                <a:gd name="adj2" fmla="val 163965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Tree>
    <p:extLst>
      <p:ext uri="{BB962C8B-B14F-4D97-AF65-F5344CB8AC3E}">
        <p14:creationId xmlns:p14="http://schemas.microsoft.com/office/powerpoint/2010/main" val="38182426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extBox 1"/>
          <p:cNvSpPr txBox="1"/>
          <p:nvPr/>
        </p:nvSpPr>
        <p:spPr>
          <a:xfrm>
            <a:off x="251519" y="6309320"/>
            <a:ext cx="8244915" cy="400110"/>
          </a:xfrm>
          <a:prstGeom prst="rect">
            <a:avLst/>
          </a:prstGeom>
          <a:noFill/>
        </p:spPr>
        <p:txBody>
          <a:bodyPr wrap="square" rtlCol="0">
            <a:spAutoFit/>
          </a:bodyPr>
          <a:lstStyle/>
          <a:p>
            <a:pPr lvl="0">
              <a:defRPr/>
            </a:pPr>
            <a:r>
              <a:rPr lang="en-GB" sz="2000" b="1" dirty="0">
                <a:solidFill>
                  <a:srgbClr val="000099"/>
                </a:solidFill>
              </a:rPr>
              <a:t>Pedagogy: Advancing learning</a:t>
            </a:r>
          </a:p>
        </p:txBody>
      </p:sp>
      <p:sp>
        <p:nvSpPr>
          <p:cNvPr id="5" name="TextBox 4"/>
          <p:cNvSpPr txBox="1"/>
          <p:nvPr/>
        </p:nvSpPr>
        <p:spPr>
          <a:xfrm>
            <a:off x="683568" y="1484784"/>
            <a:ext cx="7272808" cy="1477328"/>
          </a:xfrm>
          <a:prstGeom prst="rect">
            <a:avLst/>
          </a:prstGeom>
          <a:solidFill>
            <a:schemeClr val="accent3">
              <a:lumMod val="40000"/>
              <a:lumOff val="60000"/>
            </a:schemeClr>
          </a:solidFill>
          <a:ln w="25400">
            <a:solidFill>
              <a:srgbClr val="000099"/>
            </a:solidFill>
          </a:ln>
          <a:effectLst/>
        </p:spPr>
        <p:txBody>
          <a:bodyPr wrap="square" rtlCol="0">
            <a:spAutoFit/>
          </a:bodyPr>
          <a:lstStyle/>
          <a:p>
            <a:pPr lvl="0">
              <a:defRPr/>
            </a:pPr>
            <a:r>
              <a:rPr lang="en-GB" b="1" dirty="0">
                <a:solidFill>
                  <a:prstClr val="black"/>
                </a:solidFill>
              </a:rPr>
              <a:t>Descriptor to be met by the end of induction:</a:t>
            </a:r>
          </a:p>
          <a:p>
            <a:pPr lvl="0">
              <a:defRPr/>
            </a:pPr>
            <a:endParaRPr lang="en-GB" b="1" dirty="0">
              <a:solidFill>
                <a:prstClr val="black"/>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effectLst/>
                <a:uLnTx/>
                <a:uFillTx/>
                <a:latin typeface="Calibri"/>
                <a:ea typeface="+mn-ea"/>
                <a:cs typeface="+mn-cs"/>
              </a:rPr>
              <a:t>Cross-curricular themes are used to build links between areas of learning and the learning within each component can be articulated.</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TextBox 5"/>
          <p:cNvSpPr txBox="1"/>
          <p:nvPr/>
        </p:nvSpPr>
        <p:spPr>
          <a:xfrm>
            <a:off x="683568" y="3356992"/>
            <a:ext cx="7272808" cy="1754326"/>
          </a:xfrm>
          <a:prstGeom prst="rect">
            <a:avLst/>
          </a:prstGeom>
          <a:solidFill>
            <a:schemeClr val="accent3">
              <a:lumMod val="40000"/>
              <a:lumOff val="60000"/>
            </a:schemeClr>
          </a:solidFill>
          <a:ln w="25400">
            <a:solidFill>
              <a:srgbClr val="000099"/>
            </a:solidFill>
          </a:ln>
          <a:effectLst/>
        </p:spPr>
        <p:txBody>
          <a:bodyPr wrap="square" rtlCol="0">
            <a:spAutoFit/>
          </a:bodyPr>
          <a:lstStyle>
            <a:defPPr>
              <a:defRPr lang="en-US"/>
            </a:defPPr>
            <a:lvl1pPr lvl="0">
              <a:defRPr b="1">
                <a:solidFill>
                  <a:prstClr val="black"/>
                </a:solidFill>
              </a:defRPr>
            </a:lvl1pPr>
          </a:lstStyle>
          <a:p>
            <a:r>
              <a:rPr lang="en-GB" dirty="0"/>
              <a:t>Evidence for award of QTS:</a:t>
            </a:r>
          </a:p>
          <a:p>
            <a:endParaRPr lang="en-GB" dirty="0"/>
          </a:p>
          <a:p>
            <a:r>
              <a:rPr lang="en-IE" b="0" dirty="0">
                <a:solidFill>
                  <a:schemeClr val="tx1"/>
                </a:solidFill>
                <a:latin typeface="Calibri" panose="020F0502020204030204" pitchFamily="34" charset="0"/>
                <a:ea typeface="Calibri" panose="020F0502020204030204" pitchFamily="34" charset="0"/>
              </a:rPr>
              <a:t>The teacher knows, understands and engages with the principles of curriculum design and innovation, with development of cross-curricular themes relevant to areas of learning and justifies decisions.</a:t>
            </a:r>
            <a:endParaRPr lang="en-GB" b="0" dirty="0">
              <a:solidFill>
                <a:schemeClr val="tx1"/>
              </a:solidFill>
            </a:endParaRPr>
          </a:p>
          <a:p>
            <a:endParaRPr lang="en-GB" dirty="0"/>
          </a:p>
        </p:txBody>
      </p:sp>
      <p:sp>
        <p:nvSpPr>
          <p:cNvPr id="10" name="Chevron 9">
            <a:hlinkClick r:id="rId2" action="ppaction://hlinksldjump"/>
          </p:cNvPr>
          <p:cNvSpPr/>
          <p:nvPr/>
        </p:nvSpPr>
        <p:spPr>
          <a:xfrm rot="10800000">
            <a:off x="251520" y="260648"/>
            <a:ext cx="242316" cy="24231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TextBox 8"/>
          <p:cNvSpPr txBox="1"/>
          <p:nvPr/>
        </p:nvSpPr>
        <p:spPr>
          <a:xfrm>
            <a:off x="683568" y="150973"/>
            <a:ext cx="4536504" cy="461665"/>
          </a:xfrm>
          <a:prstGeom prst="rect">
            <a:avLst/>
          </a:prstGeom>
          <a:noFill/>
        </p:spPr>
        <p:txBody>
          <a:bodyPr wrap="square" rtlCol="0">
            <a:spAutoFit/>
          </a:bodyPr>
          <a:lstStyle/>
          <a:p>
            <a:r>
              <a:rPr lang="en-GB" sz="2400" b="1" dirty="0">
                <a:solidFill>
                  <a:srgbClr val="000099"/>
                </a:solidFill>
              </a:rPr>
              <a:t>Cross-curricular themes</a:t>
            </a:r>
          </a:p>
        </p:txBody>
      </p:sp>
      <p:sp>
        <p:nvSpPr>
          <p:cNvPr id="7" name="Slide Number Placeholder 6"/>
          <p:cNvSpPr>
            <a:spLocks noGrp="1"/>
          </p:cNvSpPr>
          <p:nvPr>
            <p:ph type="sldNum" sz="quarter" idx="12"/>
          </p:nvPr>
        </p:nvSpPr>
        <p:spPr>
          <a:xfrm>
            <a:off x="6754416" y="6381328"/>
            <a:ext cx="2133600" cy="365125"/>
          </a:xfrm>
        </p:spPr>
        <p:txBody>
          <a:bodyPr/>
          <a:lstStyle/>
          <a:p>
            <a:fld id="{C4009609-DC48-4DDF-96FA-41A39884BE33}" type="slidenum">
              <a:rPr lang="en-GB" b="1" smtClean="0"/>
              <a:t>43</a:t>
            </a:fld>
            <a:endParaRPr lang="en-GB" b="1" dirty="0"/>
          </a:p>
        </p:txBody>
      </p:sp>
    </p:spTree>
    <p:extLst>
      <p:ext uri="{BB962C8B-B14F-4D97-AF65-F5344CB8AC3E}">
        <p14:creationId xmlns:p14="http://schemas.microsoft.com/office/powerpoint/2010/main" val="13474227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grpSp>
        <p:nvGrpSpPr>
          <p:cNvPr id="22" name="Group 21"/>
          <p:cNvGrpSpPr/>
          <p:nvPr/>
        </p:nvGrpSpPr>
        <p:grpSpPr>
          <a:xfrm rot="786723">
            <a:off x="577583" y="4822010"/>
            <a:ext cx="2192659" cy="2185044"/>
            <a:chOff x="581131" y="4820622"/>
            <a:chExt cx="2192659" cy="2185044"/>
          </a:xfrm>
        </p:grpSpPr>
        <p:sp>
          <p:nvSpPr>
            <p:cNvPr id="27" name="Pie 26"/>
            <p:cNvSpPr/>
            <p:nvPr/>
          </p:nvSpPr>
          <p:spPr>
            <a:xfrm rot="4351073">
              <a:off x="581131" y="4820623"/>
              <a:ext cx="2185043" cy="2185043"/>
            </a:xfrm>
            <a:prstGeom prst="pie">
              <a:avLst>
                <a:gd name="adj1" fmla="val 7703813"/>
                <a:gd name="adj2" fmla="val 977021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sp>
          <p:nvSpPr>
            <p:cNvPr id="30" name="Pie 29"/>
            <p:cNvSpPr/>
            <p:nvPr/>
          </p:nvSpPr>
          <p:spPr>
            <a:xfrm rot="4351073">
              <a:off x="588746" y="4820623"/>
              <a:ext cx="2185043" cy="2185043"/>
            </a:xfrm>
            <a:prstGeom prst="pie">
              <a:avLst>
                <a:gd name="adj1" fmla="val 9790000"/>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sp>
          <p:nvSpPr>
            <p:cNvPr id="37" name="Pie 36"/>
            <p:cNvSpPr/>
            <p:nvPr/>
          </p:nvSpPr>
          <p:spPr>
            <a:xfrm rot="4351073">
              <a:off x="588744" y="4820622"/>
              <a:ext cx="2185043" cy="2185043"/>
            </a:xfrm>
            <a:prstGeom prst="pie">
              <a:avLst>
                <a:gd name="adj1" fmla="val 11956703"/>
                <a:gd name="adj2" fmla="val 14185533"/>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sp>
          <p:nvSpPr>
            <p:cNvPr id="38" name="Pie 37"/>
            <p:cNvSpPr/>
            <p:nvPr/>
          </p:nvSpPr>
          <p:spPr>
            <a:xfrm rot="4351073">
              <a:off x="588747" y="4820623"/>
              <a:ext cx="2185043" cy="2185043"/>
            </a:xfrm>
            <a:prstGeom prst="pie">
              <a:avLst>
                <a:gd name="adj1" fmla="val 14260476"/>
                <a:gd name="adj2" fmla="val 1429002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grpSp>
      <p:sp>
        <p:nvSpPr>
          <p:cNvPr id="7" name="Pie 6"/>
          <p:cNvSpPr/>
          <p:nvPr/>
        </p:nvSpPr>
        <p:spPr>
          <a:xfrm rot="13195740">
            <a:off x="-3023127" y="-15291"/>
            <a:ext cx="7469671" cy="6869891"/>
          </a:xfrm>
          <a:prstGeom prst="pie">
            <a:avLst>
              <a:gd name="adj1" fmla="val 7502782"/>
              <a:gd name="adj2" fmla="val 9537644"/>
            </a:avLst>
          </a:prstGeom>
          <a:gradFill flip="none" rotWithShape="1">
            <a:gsLst>
              <a:gs pos="17000">
                <a:schemeClr val="accent1">
                  <a:tint val="66000"/>
                  <a:satMod val="160000"/>
                  <a:lumMod val="83000"/>
                </a:schemeClr>
              </a:gs>
              <a:gs pos="59000">
                <a:schemeClr val="accent1">
                  <a:tint val="44500"/>
                  <a:satMod val="160000"/>
                  <a:lumMod val="92000"/>
                  <a:lumOff val="8000"/>
                </a:schemeClr>
              </a:gs>
              <a:gs pos="100000">
                <a:schemeClr val="accent1">
                  <a:tint val="23500"/>
                  <a:satMod val="160000"/>
                </a:schemeClr>
              </a:gs>
            </a:gsLst>
            <a:path path="circle">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sp>
        <p:nvSpPr>
          <p:cNvPr id="13" name="TextBox 12"/>
          <p:cNvSpPr txBox="1"/>
          <p:nvPr/>
        </p:nvSpPr>
        <p:spPr>
          <a:xfrm>
            <a:off x="402825" y="620688"/>
            <a:ext cx="8496944" cy="461665"/>
          </a:xfrm>
          <a:prstGeom prst="rect">
            <a:avLst/>
          </a:prstGeom>
          <a:noFill/>
        </p:spPr>
        <p:txBody>
          <a:bodyPr wrap="square" rtlCol="0">
            <a:spAutoFit/>
          </a:bodyPr>
          <a:lstStyle/>
          <a:p>
            <a:r>
              <a:rPr lang="en-GB" sz="2400" b="1" dirty="0">
                <a:solidFill>
                  <a:srgbClr val="000099"/>
                </a:solidFill>
              </a:rPr>
              <a:t>Influencing learners… building positive learner disposition</a:t>
            </a:r>
          </a:p>
        </p:txBody>
      </p:sp>
      <p:cxnSp>
        <p:nvCxnSpPr>
          <p:cNvPr id="8" name="Straight Connector 7"/>
          <p:cNvCxnSpPr/>
          <p:nvPr/>
        </p:nvCxnSpPr>
        <p:spPr>
          <a:xfrm flipV="1">
            <a:off x="711708" y="1765562"/>
            <a:ext cx="6020532" cy="16468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11708" y="3419654"/>
            <a:ext cx="5876516" cy="202557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737480" y="2357037"/>
            <a:ext cx="6430641" cy="1062619"/>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725430" y="2920272"/>
            <a:ext cx="6654882" cy="499382"/>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725430" y="3419654"/>
            <a:ext cx="6654882" cy="874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11708" y="3419654"/>
            <a:ext cx="6568968" cy="72389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a:hlinkClick r:id="rId2" action="ppaction://hlinksldjump"/>
          </p:cNvPr>
          <p:cNvSpPr txBox="1"/>
          <p:nvPr/>
        </p:nvSpPr>
        <p:spPr>
          <a:xfrm rot="21173156">
            <a:off x="4340489" y="2631795"/>
            <a:ext cx="2868573" cy="375487"/>
          </a:xfrm>
          <a:prstGeom prst="rect">
            <a:avLst/>
          </a:prstGeom>
          <a:noFill/>
        </p:spPr>
        <p:txBody>
          <a:bodyPr wrap="square" rtlCol="0">
            <a:spAutoFit/>
          </a:bodyPr>
          <a:lstStyle/>
          <a:p>
            <a:pPr>
              <a:lnSpc>
                <a:spcPct val="115000"/>
              </a:lnSpc>
              <a:spcAft>
                <a:spcPts val="1000"/>
              </a:spcAft>
            </a:pPr>
            <a:r>
              <a:rPr lang="en-GB" sz="1600" dirty="0">
                <a:solidFill>
                  <a:srgbClr val="000099"/>
                </a:solidFill>
                <a:latin typeface="Arial"/>
                <a:ea typeface="Calibri"/>
                <a:cs typeface="Times New Roman"/>
              </a:rPr>
              <a:t>Listening to learners</a:t>
            </a:r>
            <a:endParaRPr lang="en-GB" sz="1600" dirty="0">
              <a:solidFill>
                <a:srgbClr val="000099"/>
              </a:solidFill>
              <a:ea typeface="Calibri"/>
              <a:cs typeface="Times New Roman"/>
            </a:endParaRPr>
          </a:p>
        </p:txBody>
      </p:sp>
      <p:sp>
        <p:nvSpPr>
          <p:cNvPr id="26" name="TextBox 25">
            <a:hlinkClick r:id="rId3" action="ppaction://hlinksldjump"/>
          </p:cNvPr>
          <p:cNvSpPr txBox="1"/>
          <p:nvPr/>
        </p:nvSpPr>
        <p:spPr>
          <a:xfrm rot="21419096">
            <a:off x="4365407" y="3076460"/>
            <a:ext cx="3017777" cy="375487"/>
          </a:xfrm>
          <a:prstGeom prst="rect">
            <a:avLst/>
          </a:prstGeom>
          <a:noFill/>
        </p:spPr>
        <p:txBody>
          <a:bodyPr wrap="square" rtlCol="0">
            <a:spAutoFit/>
          </a:bodyPr>
          <a:lstStyle/>
          <a:p>
            <a:pPr>
              <a:lnSpc>
                <a:spcPct val="115000"/>
              </a:lnSpc>
              <a:spcAft>
                <a:spcPts val="1000"/>
              </a:spcAft>
            </a:pPr>
            <a:r>
              <a:rPr lang="en-GB" sz="1600" dirty="0">
                <a:solidFill>
                  <a:srgbClr val="000099"/>
                </a:solidFill>
                <a:latin typeface="Arial"/>
                <a:ea typeface="Calibri"/>
                <a:cs typeface="Times New Roman"/>
              </a:rPr>
              <a:t>Learners leading learning</a:t>
            </a:r>
            <a:endParaRPr lang="en-GB" sz="1600" dirty="0">
              <a:solidFill>
                <a:srgbClr val="000099"/>
              </a:solidFill>
              <a:ea typeface="Calibri"/>
              <a:cs typeface="Times New Roman"/>
            </a:endParaRPr>
          </a:p>
        </p:txBody>
      </p:sp>
      <p:sp>
        <p:nvSpPr>
          <p:cNvPr id="28" name="TextBox 27">
            <a:hlinkClick r:id="rId4" action="ppaction://hlinksldjump"/>
          </p:cNvPr>
          <p:cNvSpPr txBox="1"/>
          <p:nvPr/>
        </p:nvSpPr>
        <p:spPr>
          <a:xfrm rot="509016">
            <a:off x="4352232" y="4103360"/>
            <a:ext cx="2929021" cy="338554"/>
          </a:xfrm>
          <a:prstGeom prst="rect">
            <a:avLst/>
          </a:prstGeom>
          <a:noFill/>
        </p:spPr>
        <p:txBody>
          <a:bodyPr wrap="square" rtlCol="0">
            <a:spAutoFit/>
          </a:bodyPr>
          <a:lstStyle/>
          <a:p>
            <a:r>
              <a:rPr lang="en-GB" sz="1600" dirty="0">
                <a:solidFill>
                  <a:srgbClr val="000099"/>
                </a:solidFill>
                <a:latin typeface="Arial"/>
                <a:ea typeface="Calibri"/>
              </a:rPr>
              <a:t>Reflection</a:t>
            </a:r>
            <a:endParaRPr lang="en-GB" sz="1600" dirty="0">
              <a:solidFill>
                <a:srgbClr val="000099"/>
              </a:solidFill>
            </a:endParaRPr>
          </a:p>
        </p:txBody>
      </p:sp>
      <p:sp>
        <p:nvSpPr>
          <p:cNvPr id="29" name="TextBox 28">
            <a:hlinkClick r:id="rId5" action="ppaction://hlinksldjump"/>
          </p:cNvPr>
          <p:cNvSpPr txBox="1"/>
          <p:nvPr/>
        </p:nvSpPr>
        <p:spPr>
          <a:xfrm rot="884771">
            <a:off x="4265378" y="4754842"/>
            <a:ext cx="3905745" cy="338554"/>
          </a:xfrm>
          <a:prstGeom prst="rect">
            <a:avLst/>
          </a:prstGeom>
          <a:noFill/>
        </p:spPr>
        <p:txBody>
          <a:bodyPr wrap="square" rtlCol="0">
            <a:spAutoFit/>
          </a:bodyPr>
          <a:lstStyle/>
          <a:p>
            <a:r>
              <a:rPr lang="en-GB" sz="1600" dirty="0">
                <a:solidFill>
                  <a:srgbClr val="000099"/>
                </a:solidFill>
                <a:latin typeface="Arial" panose="020B0604020202020204" pitchFamily="34" charset="0"/>
                <a:cs typeface="Arial" panose="020B0604020202020204" pitchFamily="34" charset="0"/>
              </a:rPr>
              <a:t>Learning outcomes and well-being</a:t>
            </a:r>
          </a:p>
        </p:txBody>
      </p:sp>
      <p:cxnSp>
        <p:nvCxnSpPr>
          <p:cNvPr id="24" name="Straight Connector 23"/>
          <p:cNvCxnSpPr/>
          <p:nvPr/>
        </p:nvCxnSpPr>
        <p:spPr>
          <a:xfrm>
            <a:off x="711708" y="3419656"/>
            <a:ext cx="6331946" cy="1383805"/>
          </a:xfrm>
          <a:prstGeom prst="line">
            <a:avLst/>
          </a:prstGeom>
        </p:spPr>
        <p:style>
          <a:lnRef idx="1">
            <a:schemeClr val="accent1"/>
          </a:lnRef>
          <a:fillRef idx="0">
            <a:schemeClr val="accent1"/>
          </a:fillRef>
          <a:effectRef idx="0">
            <a:schemeClr val="accent1"/>
          </a:effectRef>
          <a:fontRef idx="minor">
            <a:schemeClr val="tx1"/>
          </a:fontRef>
        </p:style>
      </p:cxnSp>
      <p:sp>
        <p:nvSpPr>
          <p:cNvPr id="36" name="TextBox 35">
            <a:hlinkClick r:id="rId6" action="ppaction://hlinksldjump"/>
          </p:cNvPr>
          <p:cNvSpPr txBox="1"/>
          <p:nvPr/>
        </p:nvSpPr>
        <p:spPr>
          <a:xfrm rot="211187">
            <a:off x="4370618" y="3582792"/>
            <a:ext cx="4324828" cy="375487"/>
          </a:xfrm>
          <a:prstGeom prst="rect">
            <a:avLst/>
          </a:prstGeom>
          <a:noFill/>
        </p:spPr>
        <p:txBody>
          <a:bodyPr wrap="square" rtlCol="0">
            <a:spAutoFit/>
          </a:bodyPr>
          <a:lstStyle/>
          <a:p>
            <a:pPr>
              <a:lnSpc>
                <a:spcPct val="115000"/>
              </a:lnSpc>
              <a:spcAft>
                <a:spcPts val="1000"/>
              </a:spcAft>
            </a:pPr>
            <a:r>
              <a:rPr lang="en-GB" sz="1600" dirty="0">
                <a:solidFill>
                  <a:srgbClr val="000099"/>
                </a:solidFill>
                <a:latin typeface="Arial"/>
                <a:ea typeface="Calibri"/>
                <a:cs typeface="Times New Roman"/>
              </a:rPr>
              <a:t>Sustained effort and resilience in learners</a:t>
            </a:r>
            <a:endParaRPr lang="en-GB" sz="1600" dirty="0">
              <a:solidFill>
                <a:srgbClr val="000099"/>
              </a:solidFill>
              <a:ea typeface="Calibri"/>
              <a:cs typeface="Times New Roman"/>
            </a:endParaRPr>
          </a:p>
        </p:txBody>
      </p:sp>
      <p:sp>
        <p:nvSpPr>
          <p:cNvPr id="23" name="TextBox 22">
            <a:hlinkClick r:id="rId7" action="ppaction://hlinksldjump"/>
          </p:cNvPr>
          <p:cNvSpPr txBox="1"/>
          <p:nvPr/>
        </p:nvSpPr>
        <p:spPr>
          <a:xfrm rot="20776361">
            <a:off x="4245888" y="2178429"/>
            <a:ext cx="2912599" cy="357214"/>
          </a:xfrm>
          <a:prstGeom prst="rect">
            <a:avLst/>
          </a:prstGeom>
          <a:noFill/>
        </p:spPr>
        <p:txBody>
          <a:bodyPr wrap="square" rtlCol="0">
            <a:spAutoFit/>
          </a:bodyPr>
          <a:lstStyle/>
          <a:p>
            <a:pPr>
              <a:lnSpc>
                <a:spcPct val="115000"/>
              </a:lnSpc>
              <a:spcAft>
                <a:spcPts val="1000"/>
              </a:spcAft>
            </a:pPr>
            <a:r>
              <a:rPr lang="en-GB" sz="1600" dirty="0">
                <a:solidFill>
                  <a:srgbClr val="000099"/>
                </a:solidFill>
                <a:latin typeface="Arial"/>
                <a:ea typeface="Calibri"/>
                <a:cs typeface="Times New Roman"/>
              </a:rPr>
              <a:t>Challenge and expectations</a:t>
            </a:r>
            <a:endParaRPr lang="en-GB" sz="1600" dirty="0">
              <a:solidFill>
                <a:srgbClr val="000099"/>
              </a:solidFill>
              <a:ea typeface="Calibri"/>
              <a:cs typeface="Times New Roman"/>
            </a:endParaRPr>
          </a:p>
        </p:txBody>
      </p:sp>
      <p:sp>
        <p:nvSpPr>
          <p:cNvPr id="40" name="Freeform 6">
            <a:hlinkClick r:id="rId8" action="ppaction://hlinksldjump"/>
          </p:cNvPr>
          <p:cNvSpPr>
            <a:spLocks/>
          </p:cNvSpPr>
          <p:nvPr/>
        </p:nvSpPr>
        <p:spPr bwMode="auto">
          <a:xfrm>
            <a:off x="8222636" y="5933694"/>
            <a:ext cx="518407" cy="312586"/>
          </a:xfrm>
          <a:custGeom>
            <a:avLst/>
            <a:gdLst>
              <a:gd name="T0" fmla="*/ 3558 w 7173"/>
              <a:gd name="T1" fmla="*/ 4324 h 4324"/>
              <a:gd name="T2" fmla="*/ 7173 w 7173"/>
              <a:gd name="T3" fmla="*/ 3041 h 4324"/>
              <a:gd name="T4" fmla="*/ 2274 w 7173"/>
              <a:gd name="T5" fmla="*/ 708 h 4324"/>
              <a:gd name="T6" fmla="*/ 0 w 7173"/>
              <a:gd name="T7" fmla="*/ 2887 h 4324"/>
              <a:gd name="T8" fmla="*/ 3558 w 7173"/>
              <a:gd name="T9" fmla="*/ 4324 h 4324"/>
            </a:gdLst>
            <a:ahLst/>
            <a:cxnLst>
              <a:cxn ang="0">
                <a:pos x="T0" y="T1"/>
              </a:cxn>
              <a:cxn ang="0">
                <a:pos x="T2" y="T3"/>
              </a:cxn>
              <a:cxn ang="0">
                <a:pos x="T4" y="T5"/>
              </a:cxn>
              <a:cxn ang="0">
                <a:pos x="T6" y="T7"/>
              </a:cxn>
              <a:cxn ang="0">
                <a:pos x="T8" y="T9"/>
              </a:cxn>
            </a:cxnLst>
            <a:rect l="0" t="0" r="r" b="b"/>
            <a:pathLst>
              <a:path w="7173" h="4324">
                <a:moveTo>
                  <a:pt x="3558" y="4324"/>
                </a:moveTo>
                <a:lnTo>
                  <a:pt x="7173" y="3041"/>
                </a:lnTo>
                <a:cubicBezTo>
                  <a:pt x="6465" y="1044"/>
                  <a:pt x="4271" y="0"/>
                  <a:pt x="2274" y="708"/>
                </a:cubicBezTo>
                <a:cubicBezTo>
                  <a:pt x="1240" y="1076"/>
                  <a:pt x="412" y="1869"/>
                  <a:pt x="0" y="2887"/>
                </a:cubicBezTo>
                <a:lnTo>
                  <a:pt x="3558" y="4324"/>
                </a:lnTo>
                <a:close/>
              </a:path>
            </a:pathLst>
          </a:custGeom>
          <a:solidFill>
            <a:srgbClr val="4F81B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41" name="Freeform 7">
            <a:hlinkClick r:id="rId8" action="ppaction://hlinksldjump"/>
          </p:cNvPr>
          <p:cNvSpPr>
            <a:spLocks/>
          </p:cNvSpPr>
          <p:nvPr/>
        </p:nvSpPr>
        <p:spPr bwMode="auto">
          <a:xfrm>
            <a:off x="8479948" y="6153545"/>
            <a:ext cx="291773" cy="255156"/>
          </a:xfrm>
          <a:custGeom>
            <a:avLst/>
            <a:gdLst>
              <a:gd name="T0" fmla="*/ 0 w 4037"/>
              <a:gd name="T1" fmla="*/ 1283 h 3530"/>
              <a:gd name="T2" fmla="*/ 3110 w 4037"/>
              <a:gd name="T3" fmla="*/ 3530 h 3530"/>
              <a:gd name="T4" fmla="*/ 3616 w 4037"/>
              <a:gd name="T5" fmla="*/ 0 h 3530"/>
              <a:gd name="T6" fmla="*/ 0 w 4037"/>
              <a:gd name="T7" fmla="*/ 1283 h 3530"/>
            </a:gdLst>
            <a:ahLst/>
            <a:cxnLst>
              <a:cxn ang="0">
                <a:pos x="T0" y="T1"/>
              </a:cxn>
              <a:cxn ang="0">
                <a:pos x="T2" y="T3"/>
              </a:cxn>
              <a:cxn ang="0">
                <a:pos x="T4" y="T5"/>
              </a:cxn>
              <a:cxn ang="0">
                <a:pos x="T6" y="T7"/>
              </a:cxn>
            </a:cxnLst>
            <a:rect l="0" t="0" r="r" b="b"/>
            <a:pathLst>
              <a:path w="4037" h="3530">
                <a:moveTo>
                  <a:pt x="0" y="1283"/>
                </a:moveTo>
                <a:lnTo>
                  <a:pt x="3110" y="3530"/>
                </a:lnTo>
                <a:cubicBezTo>
                  <a:pt x="3848" y="2508"/>
                  <a:pt x="4037" y="1189"/>
                  <a:pt x="3616" y="0"/>
                </a:cubicBezTo>
                <a:lnTo>
                  <a:pt x="0" y="1283"/>
                </a:lnTo>
                <a:close/>
              </a:path>
            </a:pathLst>
          </a:custGeom>
          <a:solidFill>
            <a:srgbClr val="C0504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42" name="Freeform 8">
            <a:hlinkClick r:id="rId8" action="ppaction://hlinksldjump"/>
          </p:cNvPr>
          <p:cNvSpPr>
            <a:spLocks/>
          </p:cNvSpPr>
          <p:nvPr/>
        </p:nvSpPr>
        <p:spPr bwMode="auto">
          <a:xfrm>
            <a:off x="8473572" y="6246280"/>
            <a:ext cx="230682" cy="279053"/>
          </a:xfrm>
          <a:custGeom>
            <a:avLst/>
            <a:gdLst>
              <a:gd name="T0" fmla="*/ 82 w 3192"/>
              <a:gd name="T1" fmla="*/ 0 h 3863"/>
              <a:gd name="T2" fmla="*/ 0 w 3192"/>
              <a:gd name="T3" fmla="*/ 3836 h 3863"/>
              <a:gd name="T4" fmla="*/ 3192 w 3192"/>
              <a:gd name="T5" fmla="*/ 2247 h 3863"/>
              <a:gd name="T6" fmla="*/ 82 w 3192"/>
              <a:gd name="T7" fmla="*/ 0 h 3863"/>
            </a:gdLst>
            <a:ahLst/>
            <a:cxnLst>
              <a:cxn ang="0">
                <a:pos x="T0" y="T1"/>
              </a:cxn>
              <a:cxn ang="0">
                <a:pos x="T2" y="T3"/>
              </a:cxn>
              <a:cxn ang="0">
                <a:pos x="T4" y="T5"/>
              </a:cxn>
              <a:cxn ang="0">
                <a:pos x="T6" y="T7"/>
              </a:cxn>
            </a:cxnLst>
            <a:rect l="0" t="0" r="r" b="b"/>
            <a:pathLst>
              <a:path w="3192" h="3863">
                <a:moveTo>
                  <a:pt x="82" y="0"/>
                </a:moveTo>
                <a:lnTo>
                  <a:pt x="0" y="3836"/>
                </a:lnTo>
                <a:cubicBezTo>
                  <a:pt x="1261" y="3863"/>
                  <a:pt x="2454" y="3269"/>
                  <a:pt x="3192" y="2247"/>
                </a:cubicBezTo>
                <a:lnTo>
                  <a:pt x="82" y="0"/>
                </a:lnTo>
                <a:close/>
              </a:path>
            </a:pathLst>
          </a:custGeom>
          <a:solidFill>
            <a:srgbClr val="9BBB59"/>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43" name="Freeform 9">
            <a:hlinkClick r:id="rId8" action="ppaction://hlinksldjump"/>
          </p:cNvPr>
          <p:cNvSpPr>
            <a:spLocks/>
          </p:cNvSpPr>
          <p:nvPr/>
        </p:nvSpPr>
        <p:spPr bwMode="auto">
          <a:xfrm>
            <a:off x="8248496" y="6247086"/>
            <a:ext cx="231452" cy="277126"/>
          </a:xfrm>
          <a:custGeom>
            <a:avLst/>
            <a:gdLst>
              <a:gd name="T0" fmla="*/ 3203 w 3203"/>
              <a:gd name="T1" fmla="*/ 0 h 3836"/>
              <a:gd name="T2" fmla="*/ 0 w 3203"/>
              <a:gd name="T3" fmla="*/ 2111 h 3836"/>
              <a:gd name="T4" fmla="*/ 3121 w 3203"/>
              <a:gd name="T5" fmla="*/ 3836 h 3836"/>
              <a:gd name="T6" fmla="*/ 3203 w 3203"/>
              <a:gd name="T7" fmla="*/ 0 h 3836"/>
            </a:gdLst>
            <a:ahLst/>
            <a:cxnLst>
              <a:cxn ang="0">
                <a:pos x="T0" y="T1"/>
              </a:cxn>
              <a:cxn ang="0">
                <a:pos x="T2" y="T3"/>
              </a:cxn>
              <a:cxn ang="0">
                <a:pos x="T4" y="T5"/>
              </a:cxn>
              <a:cxn ang="0">
                <a:pos x="T6" y="T7"/>
              </a:cxn>
            </a:cxnLst>
            <a:rect l="0" t="0" r="r" b="b"/>
            <a:pathLst>
              <a:path w="3203" h="3836">
                <a:moveTo>
                  <a:pt x="3203" y="0"/>
                </a:moveTo>
                <a:lnTo>
                  <a:pt x="0" y="2111"/>
                </a:lnTo>
                <a:cubicBezTo>
                  <a:pt x="694" y="3164"/>
                  <a:pt x="1860" y="3808"/>
                  <a:pt x="3121" y="3836"/>
                </a:cubicBezTo>
                <a:lnTo>
                  <a:pt x="3203" y="0"/>
                </a:lnTo>
                <a:close/>
              </a:path>
            </a:pathLst>
          </a:custGeom>
          <a:solidFill>
            <a:srgbClr val="8064A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44" name="Freeform 10">
            <a:hlinkClick r:id="rId8" action="ppaction://hlinksldjump"/>
          </p:cNvPr>
          <p:cNvSpPr>
            <a:spLocks/>
          </p:cNvSpPr>
          <p:nvPr/>
        </p:nvSpPr>
        <p:spPr bwMode="auto">
          <a:xfrm>
            <a:off x="8188754" y="6141920"/>
            <a:ext cx="291194" cy="256505"/>
          </a:xfrm>
          <a:custGeom>
            <a:avLst/>
            <a:gdLst>
              <a:gd name="T0" fmla="*/ 4030 w 4030"/>
              <a:gd name="T1" fmla="*/ 1438 h 3549"/>
              <a:gd name="T2" fmla="*/ 472 w 4030"/>
              <a:gd name="T3" fmla="*/ 0 h 3549"/>
              <a:gd name="T4" fmla="*/ 826 w 4030"/>
              <a:gd name="T5" fmla="*/ 3549 h 3549"/>
              <a:gd name="T6" fmla="*/ 4030 w 4030"/>
              <a:gd name="T7" fmla="*/ 1438 h 3549"/>
            </a:gdLst>
            <a:ahLst/>
            <a:cxnLst>
              <a:cxn ang="0">
                <a:pos x="T0" y="T1"/>
              </a:cxn>
              <a:cxn ang="0">
                <a:pos x="T2" y="T3"/>
              </a:cxn>
              <a:cxn ang="0">
                <a:pos x="T4" y="T5"/>
              </a:cxn>
              <a:cxn ang="0">
                <a:pos x="T6" y="T7"/>
              </a:cxn>
            </a:cxnLst>
            <a:rect l="0" t="0" r="r" b="b"/>
            <a:pathLst>
              <a:path w="4030" h="3549">
                <a:moveTo>
                  <a:pt x="4030" y="1438"/>
                </a:moveTo>
                <a:lnTo>
                  <a:pt x="472" y="0"/>
                </a:lnTo>
                <a:cubicBezTo>
                  <a:pt x="0" y="1169"/>
                  <a:pt x="132" y="2496"/>
                  <a:pt x="826" y="3549"/>
                </a:cubicBezTo>
                <a:lnTo>
                  <a:pt x="4030" y="1438"/>
                </a:lnTo>
                <a:close/>
              </a:path>
            </a:pathLst>
          </a:custGeom>
          <a:solidFill>
            <a:srgbClr val="4BACC6"/>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48" name="Freeform 6">
            <a:hlinkClick r:id="rId9" action="ppaction://hlinksldjump"/>
          </p:cNvPr>
          <p:cNvSpPr>
            <a:spLocks/>
          </p:cNvSpPr>
          <p:nvPr/>
        </p:nvSpPr>
        <p:spPr bwMode="auto">
          <a:xfrm>
            <a:off x="7380312" y="6017328"/>
            <a:ext cx="704664" cy="456940"/>
          </a:xfrm>
          <a:custGeom>
            <a:avLst/>
            <a:gdLst>
              <a:gd name="T0" fmla="*/ 3558 w 7173"/>
              <a:gd name="T1" fmla="*/ 4324 h 4324"/>
              <a:gd name="T2" fmla="*/ 7173 w 7173"/>
              <a:gd name="T3" fmla="*/ 3041 h 4324"/>
              <a:gd name="T4" fmla="*/ 2274 w 7173"/>
              <a:gd name="T5" fmla="*/ 708 h 4324"/>
              <a:gd name="T6" fmla="*/ 0 w 7173"/>
              <a:gd name="T7" fmla="*/ 2887 h 4324"/>
              <a:gd name="T8" fmla="*/ 3558 w 7173"/>
              <a:gd name="T9" fmla="*/ 4324 h 4324"/>
            </a:gdLst>
            <a:ahLst/>
            <a:cxnLst>
              <a:cxn ang="0">
                <a:pos x="T0" y="T1"/>
              </a:cxn>
              <a:cxn ang="0">
                <a:pos x="T2" y="T3"/>
              </a:cxn>
              <a:cxn ang="0">
                <a:pos x="T4" y="T5"/>
              </a:cxn>
              <a:cxn ang="0">
                <a:pos x="T6" y="T7"/>
              </a:cxn>
              <a:cxn ang="0">
                <a:pos x="T8" y="T9"/>
              </a:cxn>
            </a:cxnLst>
            <a:rect l="0" t="0" r="r" b="b"/>
            <a:pathLst>
              <a:path w="7173" h="4324">
                <a:moveTo>
                  <a:pt x="3558" y="4324"/>
                </a:moveTo>
                <a:lnTo>
                  <a:pt x="7173" y="3041"/>
                </a:lnTo>
                <a:cubicBezTo>
                  <a:pt x="6465" y="1044"/>
                  <a:pt x="4271" y="0"/>
                  <a:pt x="2274" y="708"/>
                </a:cubicBezTo>
                <a:cubicBezTo>
                  <a:pt x="1240" y="1076"/>
                  <a:pt x="412" y="1869"/>
                  <a:pt x="0" y="2887"/>
                </a:cubicBezTo>
                <a:lnTo>
                  <a:pt x="3558" y="4324"/>
                </a:lnTo>
                <a:close/>
              </a:path>
            </a:pathLst>
          </a:custGeom>
          <a:solidFill>
            <a:srgbClr val="4F81B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cxnSp>
        <p:nvCxnSpPr>
          <p:cNvPr id="49" name="Straight Connector 48"/>
          <p:cNvCxnSpPr>
            <a:stCxn id="48" idx="0"/>
          </p:cNvCxnSpPr>
          <p:nvPr/>
        </p:nvCxnSpPr>
        <p:spPr>
          <a:xfrm flipV="1">
            <a:off x="7729844" y="6103086"/>
            <a:ext cx="171143" cy="371182"/>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48" idx="0"/>
          </p:cNvCxnSpPr>
          <p:nvPr/>
        </p:nvCxnSpPr>
        <p:spPr>
          <a:xfrm flipH="1" flipV="1">
            <a:off x="7557955" y="6118678"/>
            <a:ext cx="171889" cy="35559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51" name="Isosceles Triangle 50">
            <a:hlinkClick r:id="rId9" action="ppaction://hlinksldjump"/>
          </p:cNvPr>
          <p:cNvSpPr/>
          <p:nvPr/>
        </p:nvSpPr>
        <p:spPr>
          <a:xfrm rot="7768195">
            <a:off x="7466942" y="6153710"/>
            <a:ext cx="269836" cy="351793"/>
          </a:xfrm>
          <a:prstGeom prst="triangle">
            <a:avLst>
              <a:gd name="adj" fmla="val 5997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52" name="Isosceles Triangle 51">
            <a:hlinkClick r:id="rId9" action="ppaction://hlinksldjump"/>
          </p:cNvPr>
          <p:cNvSpPr/>
          <p:nvPr/>
        </p:nvSpPr>
        <p:spPr>
          <a:xfrm rot="10800000">
            <a:off x="7557955" y="6113643"/>
            <a:ext cx="335236" cy="350720"/>
          </a:xfrm>
          <a:prstGeom prst="triangle">
            <a:avLst>
              <a:gd name="adj" fmla="val 48475"/>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7" name="Isosceles Triangle 46">
            <a:hlinkClick r:id="rId9" action="ppaction://hlinksldjump"/>
          </p:cNvPr>
          <p:cNvSpPr/>
          <p:nvPr/>
        </p:nvSpPr>
        <p:spPr>
          <a:xfrm rot="13839083">
            <a:off x="7714715" y="6162511"/>
            <a:ext cx="278893" cy="349772"/>
          </a:xfrm>
          <a:prstGeom prst="triangle">
            <a:avLst>
              <a:gd name="adj" fmla="val 4037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2" name="Arc 1"/>
          <p:cNvSpPr/>
          <p:nvPr/>
        </p:nvSpPr>
        <p:spPr>
          <a:xfrm rot="3174905">
            <a:off x="1013112" y="2929200"/>
            <a:ext cx="1025850" cy="929544"/>
          </a:xfrm>
          <a:prstGeom prst="arc">
            <a:avLst>
              <a:gd name="adj1" fmla="val 16200000"/>
              <a:gd name="adj2" fmla="val 21584617"/>
            </a:avLst>
          </a:prstGeom>
          <a:ln w="190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solidFill>
                <a:prstClr val="black"/>
              </a:solidFill>
            </a:endParaRPr>
          </a:p>
        </p:txBody>
      </p:sp>
      <p:sp>
        <p:nvSpPr>
          <p:cNvPr id="3" name="Slide Number Placeholder 2"/>
          <p:cNvSpPr>
            <a:spLocks noGrp="1"/>
          </p:cNvSpPr>
          <p:nvPr>
            <p:ph type="sldNum" sz="quarter" idx="12"/>
          </p:nvPr>
        </p:nvSpPr>
        <p:spPr>
          <a:xfrm>
            <a:off x="6834187" y="6398425"/>
            <a:ext cx="2133600" cy="365125"/>
          </a:xfrm>
        </p:spPr>
        <p:txBody>
          <a:bodyPr/>
          <a:lstStyle/>
          <a:p>
            <a:fld id="{C4009609-DC48-4DDF-96FA-41A39884BE33}" type="slidenum">
              <a:rPr lang="en-GB" b="1" smtClean="0">
                <a:solidFill>
                  <a:prstClr val="black">
                    <a:tint val="75000"/>
                  </a:prstClr>
                </a:solidFill>
              </a:rPr>
              <a:pPr/>
              <a:t>44</a:t>
            </a:fld>
            <a:endParaRPr lang="en-GB" b="1" dirty="0">
              <a:solidFill>
                <a:prstClr val="black">
                  <a:tint val="75000"/>
                </a:prstClr>
              </a:solidFill>
            </a:endParaRPr>
          </a:p>
        </p:txBody>
      </p:sp>
      <p:sp>
        <p:nvSpPr>
          <p:cNvPr id="45" name="Rounded Rectangle 44">
            <a:hlinkClick r:id="rId10" action="ppaction://hlinksldjump"/>
          </p:cNvPr>
          <p:cNvSpPr/>
          <p:nvPr/>
        </p:nvSpPr>
        <p:spPr>
          <a:xfrm>
            <a:off x="6112309" y="6079623"/>
            <a:ext cx="951830" cy="3810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Formal</a:t>
            </a:r>
          </a:p>
          <a:p>
            <a:pPr algn="ctr"/>
            <a:r>
              <a:rPr lang="en-GB" sz="1200" dirty="0">
                <a:solidFill>
                  <a:prstClr val="white"/>
                </a:solidFill>
              </a:rPr>
              <a:t>leadership</a:t>
            </a:r>
          </a:p>
        </p:txBody>
      </p:sp>
      <p:grpSp>
        <p:nvGrpSpPr>
          <p:cNvPr id="46" name="Group 45"/>
          <p:cNvGrpSpPr/>
          <p:nvPr/>
        </p:nvGrpSpPr>
        <p:grpSpPr>
          <a:xfrm>
            <a:off x="845976" y="1986727"/>
            <a:ext cx="3419989" cy="668769"/>
            <a:chOff x="1907704" y="1986727"/>
            <a:chExt cx="1894987" cy="668769"/>
          </a:xfrm>
        </p:grpSpPr>
        <p:sp>
          <p:nvSpPr>
            <p:cNvPr id="53" name="TextBox 52"/>
            <p:cNvSpPr txBox="1"/>
            <p:nvPr/>
          </p:nvSpPr>
          <p:spPr>
            <a:xfrm>
              <a:off x="1907704" y="2378497"/>
              <a:ext cx="796203" cy="276999"/>
            </a:xfrm>
            <a:prstGeom prst="rect">
              <a:avLst/>
            </a:prstGeom>
            <a:noFill/>
          </p:spPr>
          <p:txBody>
            <a:bodyPr wrap="square" rtlCol="0">
              <a:spAutoFit/>
            </a:bodyPr>
            <a:lstStyle/>
            <a:p>
              <a:r>
                <a:rPr lang="en-GB" sz="1200" b="1" dirty="0">
                  <a:solidFill>
                    <a:srgbClr val="000099"/>
                  </a:solidFill>
                </a:rPr>
                <a:t>QTS/Induction</a:t>
              </a:r>
            </a:p>
          </p:txBody>
        </p:sp>
        <p:sp>
          <p:nvSpPr>
            <p:cNvPr id="54" name="TextBox 53"/>
            <p:cNvSpPr txBox="1"/>
            <p:nvPr/>
          </p:nvSpPr>
          <p:spPr>
            <a:xfrm>
              <a:off x="3018934" y="1986727"/>
              <a:ext cx="783757" cy="461665"/>
            </a:xfrm>
            <a:prstGeom prst="rect">
              <a:avLst/>
            </a:prstGeom>
            <a:noFill/>
          </p:spPr>
          <p:txBody>
            <a:bodyPr wrap="square" rtlCol="0">
              <a:spAutoFit/>
            </a:bodyPr>
            <a:lstStyle/>
            <a:p>
              <a:r>
                <a:rPr lang="en-GB" sz="1200" b="1" dirty="0">
                  <a:solidFill>
                    <a:srgbClr val="000099"/>
                  </a:solidFill>
                </a:rPr>
                <a:t>Sustained highly effective practice</a:t>
              </a:r>
            </a:p>
          </p:txBody>
        </p:sp>
      </p:grpSp>
      <p:sp>
        <p:nvSpPr>
          <p:cNvPr id="55" name="TextBox 54"/>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Teaching</a:t>
            </a:r>
          </a:p>
        </p:txBody>
      </p:sp>
    </p:spTree>
    <p:extLst>
      <p:ext uri="{BB962C8B-B14F-4D97-AF65-F5344CB8AC3E}">
        <p14:creationId xmlns:p14="http://schemas.microsoft.com/office/powerpoint/2010/main" val="28235216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8" name="Shape 17"/>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400110"/>
          </a:xfrm>
          <a:prstGeom prst="rect">
            <a:avLst/>
          </a:prstGeom>
          <a:noFill/>
        </p:spPr>
        <p:txBody>
          <a:bodyPr wrap="square" rtlCol="0">
            <a:spAutoFit/>
          </a:bodyPr>
          <a:lstStyle/>
          <a:p>
            <a:r>
              <a:rPr lang="en-GB" sz="2000" b="1" dirty="0">
                <a:solidFill>
                  <a:srgbClr val="000099"/>
                </a:solidFill>
              </a:rPr>
              <a:t>Pedagogy: Influencing learners… building positive learner disposition</a:t>
            </a:r>
          </a:p>
        </p:txBody>
      </p:sp>
      <p:sp>
        <p:nvSpPr>
          <p:cNvPr id="2" name="TextBox 1"/>
          <p:cNvSpPr txBox="1"/>
          <p:nvPr/>
        </p:nvSpPr>
        <p:spPr>
          <a:xfrm>
            <a:off x="473350" y="1776115"/>
            <a:ext cx="5637819" cy="461665"/>
          </a:xfrm>
          <a:prstGeom prst="rect">
            <a:avLst/>
          </a:prstGeom>
          <a:noFill/>
        </p:spPr>
        <p:txBody>
          <a:bodyPr wrap="square" rtlCol="0">
            <a:spAutoFit/>
          </a:bodyPr>
          <a:lstStyle/>
          <a:p>
            <a:r>
              <a:rPr lang="en-GB" sz="2400" b="1" dirty="0">
                <a:solidFill>
                  <a:srgbClr val="000099"/>
                </a:solidFill>
              </a:rPr>
              <a:t>Challenge and expectations</a:t>
            </a:r>
          </a:p>
        </p:txBody>
      </p:sp>
      <p:sp>
        <p:nvSpPr>
          <p:cNvPr id="60" name="TextBox 59"/>
          <p:cNvSpPr txBox="1"/>
          <p:nvPr/>
        </p:nvSpPr>
        <p:spPr>
          <a:xfrm>
            <a:off x="539552" y="4653136"/>
            <a:ext cx="6984776" cy="923330"/>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r>
              <a:rPr lang="en-GB" dirty="0"/>
              <a:t>The teacher communicates appropriate levels of challenge and expectations of their learners which are reflected in the quality and achievement in their learning.</a:t>
            </a:r>
          </a:p>
        </p:txBody>
      </p:sp>
      <p:sp>
        <p:nvSpPr>
          <p:cNvPr id="65" name="TextBox 64"/>
          <p:cNvSpPr txBox="1"/>
          <p:nvPr/>
        </p:nvSpPr>
        <p:spPr>
          <a:xfrm>
            <a:off x="3203848" y="2708920"/>
            <a:ext cx="5382597" cy="646331"/>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r>
              <a:rPr lang="en-GB" dirty="0"/>
              <a:t>Learners relish the opportunity to extend themselves and exploit previous skills whilst developing new ones.</a:t>
            </a:r>
          </a:p>
        </p:txBody>
      </p:sp>
      <p:sp>
        <p:nvSpPr>
          <p:cNvPr id="3" name="Slide Number Placeholder 2"/>
          <p:cNvSpPr>
            <a:spLocks noGrp="1"/>
          </p:cNvSpPr>
          <p:nvPr>
            <p:ph type="sldNum" sz="quarter" idx="12"/>
          </p:nvPr>
        </p:nvSpPr>
        <p:spPr/>
        <p:txBody>
          <a:bodyPr/>
          <a:lstStyle/>
          <a:p>
            <a:fld id="{C4009609-DC48-4DDF-96FA-41A39884BE33}" type="slidenum">
              <a:rPr lang="en-GB" smtClean="0"/>
              <a:t>45</a:t>
            </a:fld>
            <a:endParaRPr lang="en-GB"/>
          </a:p>
        </p:txBody>
      </p:sp>
      <p:grpSp>
        <p:nvGrpSpPr>
          <p:cNvPr id="12" name="Group 11"/>
          <p:cNvGrpSpPr/>
          <p:nvPr/>
        </p:nvGrpSpPr>
        <p:grpSpPr>
          <a:xfrm>
            <a:off x="7508758" y="5703160"/>
            <a:ext cx="1255195" cy="1251052"/>
            <a:chOff x="331287" y="5926768"/>
            <a:chExt cx="1255195" cy="1251052"/>
          </a:xfrm>
        </p:grpSpPr>
        <p:sp>
          <p:nvSpPr>
            <p:cNvPr id="14" name="Pie 13"/>
            <p:cNvSpPr/>
            <p:nvPr/>
          </p:nvSpPr>
          <p:spPr>
            <a:xfrm rot="3067954">
              <a:off x="331287" y="5928357"/>
              <a:ext cx="1249463" cy="1249463"/>
            </a:xfrm>
            <a:prstGeom prst="pie">
              <a:avLst>
                <a:gd name="adj1" fmla="val 9693839"/>
                <a:gd name="adj2" fmla="val 977021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5" name="Pie 14">
              <a:hlinkClick r:id="rId3" action="ppaction://hlinksldjump"/>
            </p:cNvPr>
            <p:cNvSpPr/>
            <p:nvPr/>
          </p:nvSpPr>
          <p:spPr>
            <a:xfrm rot="3067954">
              <a:off x="335341" y="5926769"/>
              <a:ext cx="1249463" cy="1249463"/>
            </a:xfrm>
            <a:prstGeom prst="pie">
              <a:avLst>
                <a:gd name="adj1" fmla="val 9681314"/>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6" name="Pie 15">
              <a:hlinkClick r:id="rId3" action="ppaction://hlinksldjump"/>
            </p:cNvPr>
            <p:cNvSpPr/>
            <p:nvPr/>
          </p:nvSpPr>
          <p:spPr>
            <a:xfrm rot="3067954">
              <a:off x="337019" y="5926768"/>
              <a:ext cx="1249463" cy="1249463"/>
            </a:xfrm>
            <a:prstGeom prst="pie">
              <a:avLst>
                <a:gd name="adj1" fmla="val 11956703"/>
                <a:gd name="adj2" fmla="val 141855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7" name="Pie 16">
              <a:hlinkClick r:id="rId3" action="ppaction://hlinksldjump"/>
            </p:cNvPr>
            <p:cNvSpPr/>
            <p:nvPr/>
          </p:nvSpPr>
          <p:spPr>
            <a:xfrm rot="3067954">
              <a:off x="335342" y="5926769"/>
              <a:ext cx="1249463" cy="1249463"/>
            </a:xfrm>
            <a:prstGeom prst="pie">
              <a:avLst>
                <a:gd name="adj1" fmla="val 14260476"/>
                <a:gd name="adj2" fmla="val 16396533"/>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
        <p:nvSpPr>
          <p:cNvPr id="13" name="TextBox 12"/>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Teaching</a:t>
            </a:r>
          </a:p>
        </p:txBody>
      </p:sp>
      <p:pic>
        <p:nvPicPr>
          <p:cNvPr id="19" name="Picture 2">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25716" y="4341408"/>
            <a:ext cx="623455" cy="623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633741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extBox 1"/>
          <p:cNvSpPr txBox="1"/>
          <p:nvPr/>
        </p:nvSpPr>
        <p:spPr>
          <a:xfrm>
            <a:off x="245247" y="6309320"/>
            <a:ext cx="8244915" cy="400110"/>
          </a:xfrm>
          <a:prstGeom prst="rect">
            <a:avLst/>
          </a:prstGeom>
          <a:noFill/>
        </p:spPr>
        <p:txBody>
          <a:bodyPr wrap="square" rtlCol="0">
            <a:spAutoFit/>
          </a:bodyPr>
          <a:lstStyle/>
          <a:p>
            <a:pPr lvl="0">
              <a:defRPr/>
            </a:pPr>
            <a:r>
              <a:rPr lang="en-GB" sz="2000" b="1" dirty="0">
                <a:solidFill>
                  <a:srgbClr val="000099"/>
                </a:solidFill>
              </a:rPr>
              <a:t>Pedagogy: Influencing learners</a:t>
            </a:r>
          </a:p>
        </p:txBody>
      </p:sp>
      <p:sp>
        <p:nvSpPr>
          <p:cNvPr id="5" name="TextBox 4"/>
          <p:cNvSpPr txBox="1"/>
          <p:nvPr/>
        </p:nvSpPr>
        <p:spPr>
          <a:xfrm>
            <a:off x="683568" y="1484784"/>
            <a:ext cx="7272808" cy="1754326"/>
          </a:xfrm>
          <a:prstGeom prst="rect">
            <a:avLst/>
          </a:prstGeom>
          <a:solidFill>
            <a:schemeClr val="accent3">
              <a:lumMod val="40000"/>
              <a:lumOff val="60000"/>
            </a:schemeClr>
          </a:solidFill>
          <a:ln w="25400">
            <a:solidFill>
              <a:srgbClr val="000099"/>
            </a:solidFill>
          </a:ln>
          <a:effectLst/>
        </p:spPr>
        <p:txBody>
          <a:bodyPr wrap="square" rtlCol="0">
            <a:spAutoFit/>
          </a:bodyPr>
          <a:lstStyle/>
          <a:p>
            <a:pPr lvl="0">
              <a:defRPr/>
            </a:pPr>
            <a:r>
              <a:rPr lang="en-GB" b="1" dirty="0">
                <a:solidFill>
                  <a:prstClr val="black"/>
                </a:solidFill>
              </a:rPr>
              <a:t>Descriptor to be met by the end of induction:</a:t>
            </a:r>
          </a:p>
          <a:p>
            <a:pPr lvl="0">
              <a:defRPr/>
            </a:pPr>
            <a:endParaRPr lang="en-GB" b="1" dirty="0">
              <a:solidFill>
                <a:prstClr val="black"/>
              </a:solidFill>
            </a:endParaRPr>
          </a:p>
          <a:p>
            <a:pPr lvl="0"/>
            <a:r>
              <a:rPr lang="en-GB" dirty="0">
                <a:solidFill>
                  <a:prstClr val="black"/>
                </a:solidFill>
              </a:rPr>
              <a:t>The teacher communicates appropriate levels of challenge and expectations of their learners which </a:t>
            </a:r>
            <a:r>
              <a:rPr lang="en-GB" dirty="0"/>
              <a:t>are </a:t>
            </a:r>
            <a:r>
              <a:rPr lang="en-GB" dirty="0">
                <a:solidFill>
                  <a:prstClr val="black"/>
                </a:solidFill>
              </a:rPr>
              <a:t>reflected in the quality and achievement in their learning.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TextBox 5"/>
          <p:cNvSpPr txBox="1"/>
          <p:nvPr/>
        </p:nvSpPr>
        <p:spPr>
          <a:xfrm>
            <a:off x="683568" y="3717032"/>
            <a:ext cx="7272808" cy="1754326"/>
          </a:xfrm>
          <a:prstGeom prst="rect">
            <a:avLst/>
          </a:prstGeom>
          <a:solidFill>
            <a:schemeClr val="accent3">
              <a:lumMod val="40000"/>
              <a:lumOff val="60000"/>
            </a:schemeClr>
          </a:solidFill>
          <a:ln w="25400">
            <a:solidFill>
              <a:srgbClr val="000099"/>
            </a:solidFill>
          </a:ln>
          <a:effectLst/>
        </p:spPr>
        <p:txBody>
          <a:bodyPr wrap="square" rtlCol="0">
            <a:spAutoFit/>
          </a:bodyPr>
          <a:lstStyle>
            <a:defPPr>
              <a:defRPr lang="en-US"/>
            </a:defPPr>
            <a:lvl1pPr lvl="0">
              <a:defRPr b="1">
                <a:solidFill>
                  <a:prstClr val="black"/>
                </a:solidFill>
              </a:defRPr>
            </a:lvl1pPr>
          </a:lstStyle>
          <a:p>
            <a:r>
              <a:rPr lang="en-GB" dirty="0"/>
              <a:t>Evidence for award of QTS:</a:t>
            </a:r>
          </a:p>
          <a:p>
            <a:endParaRPr lang="en-GB" dirty="0"/>
          </a:p>
          <a:p>
            <a:r>
              <a:rPr lang="en-IE" b="0" dirty="0">
                <a:solidFill>
                  <a:schemeClr val="tx1"/>
                </a:solidFill>
                <a:latin typeface="Calibri" panose="020F0502020204030204" pitchFamily="34" charset="0"/>
                <a:ea typeface="Calibri" panose="020F0502020204030204" pitchFamily="34" charset="0"/>
              </a:rPr>
              <a:t>The teacher provides appropriate levels of challenge and expectations for the range of student abilities and characteristics, motivating learners to achieve.</a:t>
            </a:r>
            <a:endParaRPr lang="en-GB" b="0" dirty="0">
              <a:solidFill>
                <a:schemeClr val="tx1"/>
              </a:solidFill>
            </a:endParaRPr>
          </a:p>
          <a:p>
            <a:endParaRPr lang="en-GB" dirty="0"/>
          </a:p>
        </p:txBody>
      </p:sp>
      <p:sp>
        <p:nvSpPr>
          <p:cNvPr id="10" name="Chevron 9">
            <a:hlinkClick r:id="rId2" action="ppaction://hlinksldjump"/>
          </p:cNvPr>
          <p:cNvSpPr/>
          <p:nvPr/>
        </p:nvSpPr>
        <p:spPr>
          <a:xfrm rot="10800000">
            <a:off x="251520" y="260648"/>
            <a:ext cx="242316" cy="24231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TextBox 8"/>
          <p:cNvSpPr txBox="1"/>
          <p:nvPr/>
        </p:nvSpPr>
        <p:spPr>
          <a:xfrm>
            <a:off x="611560" y="150973"/>
            <a:ext cx="5637819" cy="461665"/>
          </a:xfrm>
          <a:prstGeom prst="rect">
            <a:avLst/>
          </a:prstGeom>
          <a:noFill/>
        </p:spPr>
        <p:txBody>
          <a:bodyPr wrap="square" rtlCol="0">
            <a:spAutoFit/>
          </a:bodyPr>
          <a:lstStyle/>
          <a:p>
            <a:r>
              <a:rPr lang="en-GB" sz="2400" b="1" dirty="0">
                <a:solidFill>
                  <a:srgbClr val="000099"/>
                </a:solidFill>
              </a:rPr>
              <a:t>Challenge and expectations</a:t>
            </a:r>
          </a:p>
        </p:txBody>
      </p:sp>
      <p:sp>
        <p:nvSpPr>
          <p:cNvPr id="7" name="Slide Number Placeholder 6"/>
          <p:cNvSpPr>
            <a:spLocks noGrp="1"/>
          </p:cNvSpPr>
          <p:nvPr>
            <p:ph type="sldNum" sz="quarter" idx="12"/>
          </p:nvPr>
        </p:nvSpPr>
        <p:spPr>
          <a:xfrm>
            <a:off x="6754416" y="6381328"/>
            <a:ext cx="2133600" cy="365125"/>
          </a:xfrm>
        </p:spPr>
        <p:txBody>
          <a:bodyPr/>
          <a:lstStyle/>
          <a:p>
            <a:fld id="{C4009609-DC48-4DDF-96FA-41A39884BE33}" type="slidenum">
              <a:rPr lang="en-GB" b="1" smtClean="0"/>
              <a:t>46</a:t>
            </a:fld>
            <a:endParaRPr lang="en-GB" b="1" dirty="0"/>
          </a:p>
        </p:txBody>
      </p:sp>
    </p:spTree>
    <p:extLst>
      <p:ext uri="{BB962C8B-B14F-4D97-AF65-F5344CB8AC3E}">
        <p14:creationId xmlns:p14="http://schemas.microsoft.com/office/powerpoint/2010/main" val="10860991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8" name="Shape 17"/>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400110"/>
          </a:xfrm>
          <a:prstGeom prst="rect">
            <a:avLst/>
          </a:prstGeom>
          <a:noFill/>
        </p:spPr>
        <p:txBody>
          <a:bodyPr wrap="square" rtlCol="0">
            <a:spAutoFit/>
          </a:bodyPr>
          <a:lstStyle/>
          <a:p>
            <a:r>
              <a:rPr lang="en-GB" sz="2000" b="1" dirty="0">
                <a:solidFill>
                  <a:srgbClr val="000099"/>
                </a:solidFill>
              </a:rPr>
              <a:t>Pedagogy: Influencing learners… building positive learner disposition</a:t>
            </a:r>
          </a:p>
        </p:txBody>
      </p:sp>
      <p:sp>
        <p:nvSpPr>
          <p:cNvPr id="2" name="TextBox 1"/>
          <p:cNvSpPr txBox="1"/>
          <p:nvPr/>
        </p:nvSpPr>
        <p:spPr>
          <a:xfrm>
            <a:off x="473350" y="1776115"/>
            <a:ext cx="5637819" cy="461665"/>
          </a:xfrm>
          <a:prstGeom prst="rect">
            <a:avLst/>
          </a:prstGeom>
          <a:noFill/>
        </p:spPr>
        <p:txBody>
          <a:bodyPr wrap="square" rtlCol="0">
            <a:spAutoFit/>
          </a:bodyPr>
          <a:lstStyle/>
          <a:p>
            <a:r>
              <a:rPr lang="en-GB" sz="2400" b="1" dirty="0">
                <a:solidFill>
                  <a:srgbClr val="000099"/>
                </a:solidFill>
              </a:rPr>
              <a:t>Listening to learners</a:t>
            </a:r>
          </a:p>
        </p:txBody>
      </p:sp>
      <p:sp>
        <p:nvSpPr>
          <p:cNvPr id="60" name="TextBox 59"/>
          <p:cNvSpPr txBox="1"/>
          <p:nvPr/>
        </p:nvSpPr>
        <p:spPr>
          <a:xfrm>
            <a:off x="473350" y="5202804"/>
            <a:ext cx="6984776" cy="369332"/>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r>
              <a:rPr lang="en-GB" dirty="0"/>
              <a:t>Learners’ views are sought, understood and acted upon.</a:t>
            </a:r>
          </a:p>
        </p:txBody>
      </p:sp>
      <p:sp>
        <p:nvSpPr>
          <p:cNvPr id="65" name="TextBox 64"/>
          <p:cNvSpPr txBox="1"/>
          <p:nvPr/>
        </p:nvSpPr>
        <p:spPr>
          <a:xfrm>
            <a:off x="3123165" y="2708920"/>
            <a:ext cx="5382597" cy="646331"/>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r>
              <a:rPr lang="en-GB" dirty="0"/>
              <a:t>Processes are in place which expect learners to offer their views to inform all stages of learning.</a:t>
            </a:r>
          </a:p>
        </p:txBody>
      </p:sp>
      <p:sp>
        <p:nvSpPr>
          <p:cNvPr id="3" name="Slide Number Placeholder 2"/>
          <p:cNvSpPr>
            <a:spLocks noGrp="1"/>
          </p:cNvSpPr>
          <p:nvPr>
            <p:ph type="sldNum" sz="quarter" idx="12"/>
          </p:nvPr>
        </p:nvSpPr>
        <p:spPr/>
        <p:txBody>
          <a:bodyPr/>
          <a:lstStyle/>
          <a:p>
            <a:fld id="{C4009609-DC48-4DDF-96FA-41A39884BE33}" type="slidenum">
              <a:rPr lang="en-GB" smtClean="0"/>
              <a:t>47</a:t>
            </a:fld>
            <a:endParaRPr lang="en-GB"/>
          </a:p>
        </p:txBody>
      </p:sp>
      <p:grpSp>
        <p:nvGrpSpPr>
          <p:cNvPr id="12" name="Group 11"/>
          <p:cNvGrpSpPr/>
          <p:nvPr/>
        </p:nvGrpSpPr>
        <p:grpSpPr>
          <a:xfrm>
            <a:off x="7508758" y="5703160"/>
            <a:ext cx="1255195" cy="1251052"/>
            <a:chOff x="331287" y="5926768"/>
            <a:chExt cx="1255195" cy="1251052"/>
          </a:xfrm>
        </p:grpSpPr>
        <p:sp>
          <p:nvSpPr>
            <p:cNvPr id="14" name="Pie 13"/>
            <p:cNvSpPr/>
            <p:nvPr/>
          </p:nvSpPr>
          <p:spPr>
            <a:xfrm rot="3067954">
              <a:off x="331287" y="5928357"/>
              <a:ext cx="1249463" cy="1249463"/>
            </a:xfrm>
            <a:prstGeom prst="pie">
              <a:avLst>
                <a:gd name="adj1" fmla="val 9693839"/>
                <a:gd name="adj2" fmla="val 977021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5" name="Pie 14">
              <a:hlinkClick r:id="rId3" action="ppaction://hlinksldjump"/>
            </p:cNvPr>
            <p:cNvSpPr/>
            <p:nvPr/>
          </p:nvSpPr>
          <p:spPr>
            <a:xfrm rot="3067954">
              <a:off x="335341" y="5926769"/>
              <a:ext cx="1249463" cy="1249463"/>
            </a:xfrm>
            <a:prstGeom prst="pie">
              <a:avLst>
                <a:gd name="adj1" fmla="val 9681314"/>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6" name="Pie 15">
              <a:hlinkClick r:id="rId3" action="ppaction://hlinksldjump"/>
            </p:cNvPr>
            <p:cNvSpPr/>
            <p:nvPr/>
          </p:nvSpPr>
          <p:spPr>
            <a:xfrm rot="3067954">
              <a:off x="337019" y="5926768"/>
              <a:ext cx="1249463" cy="1249463"/>
            </a:xfrm>
            <a:prstGeom prst="pie">
              <a:avLst>
                <a:gd name="adj1" fmla="val 11956703"/>
                <a:gd name="adj2" fmla="val 141855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7" name="Pie 16">
              <a:hlinkClick r:id="rId3" action="ppaction://hlinksldjump"/>
            </p:cNvPr>
            <p:cNvSpPr/>
            <p:nvPr/>
          </p:nvSpPr>
          <p:spPr>
            <a:xfrm rot="3067954">
              <a:off x="335342" y="5926769"/>
              <a:ext cx="1249463" cy="1249463"/>
            </a:xfrm>
            <a:prstGeom prst="pie">
              <a:avLst>
                <a:gd name="adj1" fmla="val 14260476"/>
                <a:gd name="adj2" fmla="val 16396533"/>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
        <p:nvSpPr>
          <p:cNvPr id="13" name="TextBox 12"/>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Teaching</a:t>
            </a:r>
          </a:p>
        </p:txBody>
      </p:sp>
      <p:pic>
        <p:nvPicPr>
          <p:cNvPr id="19" name="Picture 2">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46398" y="4797468"/>
            <a:ext cx="623455" cy="623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32895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extBox 1"/>
          <p:cNvSpPr txBox="1"/>
          <p:nvPr/>
        </p:nvSpPr>
        <p:spPr>
          <a:xfrm>
            <a:off x="284474" y="6309320"/>
            <a:ext cx="8244915" cy="400110"/>
          </a:xfrm>
          <a:prstGeom prst="rect">
            <a:avLst/>
          </a:prstGeom>
          <a:noFill/>
        </p:spPr>
        <p:txBody>
          <a:bodyPr wrap="square" rtlCol="0">
            <a:spAutoFit/>
          </a:bodyPr>
          <a:lstStyle/>
          <a:p>
            <a:pPr lvl="0">
              <a:defRPr/>
            </a:pPr>
            <a:r>
              <a:rPr lang="en-GB" sz="2000" b="1" dirty="0">
                <a:solidFill>
                  <a:srgbClr val="000099"/>
                </a:solidFill>
              </a:rPr>
              <a:t>Pedagogy: Influencing learners</a:t>
            </a:r>
          </a:p>
        </p:txBody>
      </p:sp>
      <p:sp>
        <p:nvSpPr>
          <p:cNvPr id="5" name="TextBox 4"/>
          <p:cNvSpPr txBox="1"/>
          <p:nvPr/>
        </p:nvSpPr>
        <p:spPr>
          <a:xfrm>
            <a:off x="683568" y="1484784"/>
            <a:ext cx="7272808" cy="1200329"/>
          </a:xfrm>
          <a:prstGeom prst="rect">
            <a:avLst/>
          </a:prstGeom>
          <a:solidFill>
            <a:schemeClr val="accent3">
              <a:lumMod val="40000"/>
              <a:lumOff val="60000"/>
            </a:schemeClr>
          </a:solidFill>
          <a:ln w="25400">
            <a:solidFill>
              <a:srgbClr val="000099"/>
            </a:solidFill>
          </a:ln>
          <a:effectLst/>
        </p:spPr>
        <p:txBody>
          <a:bodyPr wrap="square" rtlCol="0">
            <a:spAutoFit/>
          </a:bodyPr>
          <a:lstStyle/>
          <a:p>
            <a:pPr lvl="0">
              <a:defRPr/>
            </a:pPr>
            <a:r>
              <a:rPr lang="en-GB" b="1" dirty="0">
                <a:solidFill>
                  <a:prstClr val="black"/>
                </a:solidFill>
              </a:rPr>
              <a:t>Descriptor to be met by the end of induction:</a:t>
            </a:r>
          </a:p>
          <a:p>
            <a:pPr lvl="0">
              <a:defRPr/>
            </a:pPr>
            <a:endParaRPr lang="en-GB" b="1" dirty="0">
              <a:solidFill>
                <a:prstClr val="black"/>
              </a:solidFill>
            </a:endParaRPr>
          </a:p>
          <a:p>
            <a:pPr lvl="0"/>
            <a:r>
              <a:rPr lang="en-GB" dirty="0">
                <a:solidFill>
                  <a:prstClr val="black"/>
                </a:solidFill>
              </a:rPr>
              <a:t>Learners’ views are sought, understood and acted upon.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TextBox 5"/>
          <p:cNvSpPr txBox="1"/>
          <p:nvPr/>
        </p:nvSpPr>
        <p:spPr>
          <a:xfrm>
            <a:off x="701971" y="3140968"/>
            <a:ext cx="7272808" cy="1754326"/>
          </a:xfrm>
          <a:prstGeom prst="rect">
            <a:avLst/>
          </a:prstGeom>
          <a:solidFill>
            <a:schemeClr val="accent3">
              <a:lumMod val="40000"/>
              <a:lumOff val="60000"/>
            </a:schemeClr>
          </a:solidFill>
          <a:ln w="25400">
            <a:solidFill>
              <a:srgbClr val="000099"/>
            </a:solidFill>
          </a:ln>
          <a:effectLst/>
        </p:spPr>
        <p:txBody>
          <a:bodyPr wrap="square" rtlCol="0">
            <a:spAutoFit/>
          </a:bodyPr>
          <a:lstStyle>
            <a:defPPr>
              <a:defRPr lang="en-US"/>
            </a:defPPr>
            <a:lvl1pPr lvl="0">
              <a:defRPr b="1">
                <a:solidFill>
                  <a:prstClr val="black"/>
                </a:solidFill>
              </a:defRPr>
            </a:lvl1pPr>
          </a:lstStyle>
          <a:p>
            <a:r>
              <a:rPr lang="en-GB" dirty="0"/>
              <a:t>Evidence for award of QTS:</a:t>
            </a:r>
          </a:p>
          <a:p>
            <a:endParaRPr lang="en-GB" dirty="0"/>
          </a:p>
          <a:p>
            <a:r>
              <a:rPr lang="en-IE" b="0" dirty="0">
                <a:solidFill>
                  <a:schemeClr val="tx1"/>
                </a:solidFill>
                <a:latin typeface="Calibri" panose="020F0502020204030204" pitchFamily="34" charset="0"/>
                <a:ea typeface="Calibri" panose="020F0502020204030204" pitchFamily="34" charset="0"/>
              </a:rPr>
              <a:t>The teacher demonstrates a willingness to seek, listen to and take account of the views of learners in order to engage and encourage them as active participants in their own learning.</a:t>
            </a:r>
            <a:endParaRPr lang="en-GB" b="0" dirty="0">
              <a:solidFill>
                <a:schemeClr val="tx1"/>
              </a:solidFill>
            </a:endParaRPr>
          </a:p>
          <a:p>
            <a:endParaRPr lang="en-GB" dirty="0"/>
          </a:p>
        </p:txBody>
      </p:sp>
      <p:sp>
        <p:nvSpPr>
          <p:cNvPr id="10" name="Chevron 9">
            <a:hlinkClick r:id="rId2" action="ppaction://hlinksldjump"/>
          </p:cNvPr>
          <p:cNvSpPr/>
          <p:nvPr/>
        </p:nvSpPr>
        <p:spPr>
          <a:xfrm rot="10800000">
            <a:off x="251520" y="260648"/>
            <a:ext cx="242316" cy="24231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TextBox 8"/>
          <p:cNvSpPr txBox="1"/>
          <p:nvPr/>
        </p:nvSpPr>
        <p:spPr>
          <a:xfrm>
            <a:off x="683568" y="150973"/>
            <a:ext cx="5637819" cy="461665"/>
          </a:xfrm>
          <a:prstGeom prst="rect">
            <a:avLst/>
          </a:prstGeom>
          <a:noFill/>
        </p:spPr>
        <p:txBody>
          <a:bodyPr wrap="square" rtlCol="0">
            <a:spAutoFit/>
          </a:bodyPr>
          <a:lstStyle/>
          <a:p>
            <a:r>
              <a:rPr lang="en-GB" sz="2400" b="1" dirty="0">
                <a:solidFill>
                  <a:srgbClr val="000099"/>
                </a:solidFill>
              </a:rPr>
              <a:t>Listening to learners</a:t>
            </a:r>
          </a:p>
        </p:txBody>
      </p:sp>
      <p:sp>
        <p:nvSpPr>
          <p:cNvPr id="7" name="Slide Number Placeholder 6"/>
          <p:cNvSpPr>
            <a:spLocks noGrp="1"/>
          </p:cNvSpPr>
          <p:nvPr>
            <p:ph type="sldNum" sz="quarter" idx="12"/>
          </p:nvPr>
        </p:nvSpPr>
        <p:spPr>
          <a:xfrm>
            <a:off x="6754416" y="6381328"/>
            <a:ext cx="2133600" cy="365125"/>
          </a:xfrm>
        </p:spPr>
        <p:txBody>
          <a:bodyPr/>
          <a:lstStyle/>
          <a:p>
            <a:fld id="{C4009609-DC48-4DDF-96FA-41A39884BE33}" type="slidenum">
              <a:rPr lang="en-GB" b="1" smtClean="0"/>
              <a:t>48</a:t>
            </a:fld>
            <a:endParaRPr lang="en-GB" b="1" dirty="0"/>
          </a:p>
        </p:txBody>
      </p:sp>
    </p:spTree>
    <p:extLst>
      <p:ext uri="{BB962C8B-B14F-4D97-AF65-F5344CB8AC3E}">
        <p14:creationId xmlns:p14="http://schemas.microsoft.com/office/powerpoint/2010/main" val="373410360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8" name="Shape 17"/>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400110"/>
          </a:xfrm>
          <a:prstGeom prst="rect">
            <a:avLst/>
          </a:prstGeom>
          <a:noFill/>
        </p:spPr>
        <p:txBody>
          <a:bodyPr wrap="square" rtlCol="0">
            <a:spAutoFit/>
          </a:bodyPr>
          <a:lstStyle/>
          <a:p>
            <a:r>
              <a:rPr lang="en-GB" sz="2000" b="1" dirty="0">
                <a:solidFill>
                  <a:srgbClr val="000099"/>
                </a:solidFill>
              </a:rPr>
              <a:t>Pedagogy: Influencing learners… building positive learner disposition</a:t>
            </a:r>
          </a:p>
        </p:txBody>
      </p:sp>
      <p:sp>
        <p:nvSpPr>
          <p:cNvPr id="2" name="TextBox 1"/>
          <p:cNvSpPr txBox="1"/>
          <p:nvPr/>
        </p:nvSpPr>
        <p:spPr>
          <a:xfrm>
            <a:off x="473350" y="1776115"/>
            <a:ext cx="5637819" cy="461665"/>
          </a:xfrm>
          <a:prstGeom prst="rect">
            <a:avLst/>
          </a:prstGeom>
          <a:noFill/>
        </p:spPr>
        <p:txBody>
          <a:bodyPr wrap="square" rtlCol="0">
            <a:spAutoFit/>
          </a:bodyPr>
          <a:lstStyle/>
          <a:p>
            <a:r>
              <a:rPr lang="en-GB" sz="2400" b="1" dirty="0">
                <a:solidFill>
                  <a:srgbClr val="000099"/>
                </a:solidFill>
              </a:rPr>
              <a:t>Learners leading learning</a:t>
            </a:r>
          </a:p>
        </p:txBody>
      </p:sp>
      <p:sp>
        <p:nvSpPr>
          <p:cNvPr id="60" name="TextBox 59"/>
          <p:cNvSpPr txBox="1"/>
          <p:nvPr/>
        </p:nvSpPr>
        <p:spPr>
          <a:xfrm>
            <a:off x="473350" y="4941168"/>
            <a:ext cx="6984776" cy="646331"/>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r>
              <a:rPr lang="en-GB" dirty="0"/>
              <a:t>Learners are encouraged to suggest ways in which learning can be further developed or interpreted.</a:t>
            </a:r>
          </a:p>
        </p:txBody>
      </p:sp>
      <p:sp>
        <p:nvSpPr>
          <p:cNvPr id="65" name="TextBox 64"/>
          <p:cNvSpPr txBox="1"/>
          <p:nvPr/>
        </p:nvSpPr>
        <p:spPr>
          <a:xfrm>
            <a:off x="3104728" y="2708920"/>
            <a:ext cx="5499720" cy="923330"/>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r>
              <a:rPr lang="en-GB" dirty="0"/>
              <a:t>Learners take an active role in managing their own learning agenda with self-initiated and determined activity helping them to set their own high expectations.</a:t>
            </a:r>
          </a:p>
        </p:txBody>
      </p:sp>
      <p:sp>
        <p:nvSpPr>
          <p:cNvPr id="3" name="Slide Number Placeholder 2"/>
          <p:cNvSpPr>
            <a:spLocks noGrp="1"/>
          </p:cNvSpPr>
          <p:nvPr>
            <p:ph type="sldNum" sz="quarter" idx="12"/>
          </p:nvPr>
        </p:nvSpPr>
        <p:spPr/>
        <p:txBody>
          <a:bodyPr/>
          <a:lstStyle/>
          <a:p>
            <a:fld id="{C4009609-DC48-4DDF-96FA-41A39884BE33}" type="slidenum">
              <a:rPr lang="en-GB" smtClean="0"/>
              <a:t>49</a:t>
            </a:fld>
            <a:endParaRPr lang="en-GB"/>
          </a:p>
        </p:txBody>
      </p:sp>
      <p:grpSp>
        <p:nvGrpSpPr>
          <p:cNvPr id="12" name="Group 11"/>
          <p:cNvGrpSpPr/>
          <p:nvPr/>
        </p:nvGrpSpPr>
        <p:grpSpPr>
          <a:xfrm>
            <a:off x="7508758" y="5703160"/>
            <a:ext cx="1255195" cy="1251052"/>
            <a:chOff x="331287" y="5926768"/>
            <a:chExt cx="1255195" cy="1251052"/>
          </a:xfrm>
        </p:grpSpPr>
        <p:sp>
          <p:nvSpPr>
            <p:cNvPr id="14" name="Pie 13"/>
            <p:cNvSpPr/>
            <p:nvPr/>
          </p:nvSpPr>
          <p:spPr>
            <a:xfrm rot="3067954">
              <a:off x="331287" y="5928357"/>
              <a:ext cx="1249463" cy="1249463"/>
            </a:xfrm>
            <a:prstGeom prst="pie">
              <a:avLst>
                <a:gd name="adj1" fmla="val 9693839"/>
                <a:gd name="adj2" fmla="val 977021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5" name="Pie 14">
              <a:hlinkClick r:id="rId3" action="ppaction://hlinksldjump"/>
            </p:cNvPr>
            <p:cNvSpPr/>
            <p:nvPr/>
          </p:nvSpPr>
          <p:spPr>
            <a:xfrm rot="3067954">
              <a:off x="335341" y="5926769"/>
              <a:ext cx="1249463" cy="1249463"/>
            </a:xfrm>
            <a:prstGeom prst="pie">
              <a:avLst>
                <a:gd name="adj1" fmla="val 9681314"/>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6" name="Pie 15">
              <a:hlinkClick r:id="rId3" action="ppaction://hlinksldjump"/>
            </p:cNvPr>
            <p:cNvSpPr/>
            <p:nvPr/>
          </p:nvSpPr>
          <p:spPr>
            <a:xfrm rot="3067954">
              <a:off x="337019" y="5926768"/>
              <a:ext cx="1249463" cy="1249463"/>
            </a:xfrm>
            <a:prstGeom prst="pie">
              <a:avLst>
                <a:gd name="adj1" fmla="val 11956703"/>
                <a:gd name="adj2" fmla="val 141855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7" name="Pie 16">
              <a:hlinkClick r:id="rId3" action="ppaction://hlinksldjump"/>
            </p:cNvPr>
            <p:cNvSpPr/>
            <p:nvPr/>
          </p:nvSpPr>
          <p:spPr>
            <a:xfrm rot="3067954">
              <a:off x="335342" y="5926769"/>
              <a:ext cx="1249463" cy="1249463"/>
            </a:xfrm>
            <a:prstGeom prst="pie">
              <a:avLst>
                <a:gd name="adj1" fmla="val 14260476"/>
                <a:gd name="adj2" fmla="val 16396533"/>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
        <p:nvSpPr>
          <p:cNvPr id="13" name="TextBox 12"/>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Teaching</a:t>
            </a:r>
          </a:p>
        </p:txBody>
      </p:sp>
      <p:pic>
        <p:nvPicPr>
          <p:cNvPr id="19" name="Picture 2">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55041" y="4629440"/>
            <a:ext cx="623455" cy="623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70044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7"/>
          <p:cNvSpPr/>
          <p:nvPr/>
        </p:nvSpPr>
        <p:spPr>
          <a:xfrm>
            <a:off x="3327999" y="2616843"/>
            <a:ext cx="2510495" cy="2510495"/>
          </a:xfrm>
          <a:custGeom>
            <a:avLst/>
            <a:gdLst>
              <a:gd name="connsiteX0" fmla="*/ 0 w 2510495"/>
              <a:gd name="connsiteY0" fmla="*/ 1255248 h 2510495"/>
              <a:gd name="connsiteX1" fmla="*/ 1255248 w 2510495"/>
              <a:gd name="connsiteY1" fmla="*/ 0 h 2510495"/>
              <a:gd name="connsiteX2" fmla="*/ 2510496 w 2510495"/>
              <a:gd name="connsiteY2" fmla="*/ 1255248 h 2510495"/>
              <a:gd name="connsiteX3" fmla="*/ 1255248 w 2510495"/>
              <a:gd name="connsiteY3" fmla="*/ 2510496 h 2510495"/>
              <a:gd name="connsiteX4" fmla="*/ 0 w 2510495"/>
              <a:gd name="connsiteY4" fmla="*/ 1255248 h 2510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0495" h="2510495">
                <a:moveTo>
                  <a:pt x="0" y="1255248"/>
                </a:moveTo>
                <a:cubicBezTo>
                  <a:pt x="0" y="561994"/>
                  <a:pt x="561994" y="0"/>
                  <a:pt x="1255248" y="0"/>
                </a:cubicBezTo>
                <a:cubicBezTo>
                  <a:pt x="1948502" y="0"/>
                  <a:pt x="2510496" y="561994"/>
                  <a:pt x="2510496" y="1255248"/>
                </a:cubicBezTo>
                <a:cubicBezTo>
                  <a:pt x="2510496" y="1948502"/>
                  <a:pt x="1948502" y="2510496"/>
                  <a:pt x="1255248" y="2510496"/>
                </a:cubicBezTo>
                <a:cubicBezTo>
                  <a:pt x="561994" y="2510496"/>
                  <a:pt x="0" y="1948502"/>
                  <a:pt x="0" y="1255248"/>
                </a:cubicBez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401943" tIns="401943" rIns="401943" bIns="401943" numCol="1" spcCol="1270" anchor="ctr" anchorCtr="0">
            <a:noAutofit/>
          </a:bodyPr>
          <a:lstStyle/>
          <a:p>
            <a:pPr lvl="0" algn="ctr" defTabSz="1200150">
              <a:lnSpc>
                <a:spcPct val="90000"/>
              </a:lnSpc>
              <a:spcBef>
                <a:spcPct val="0"/>
              </a:spcBef>
              <a:spcAft>
                <a:spcPct val="35000"/>
              </a:spcAft>
            </a:pPr>
            <a:r>
              <a:rPr lang="en-GB" sz="2400" kern="1200" dirty="0">
                <a:solidFill>
                  <a:schemeClr val="bg1"/>
                </a:solidFill>
              </a:rPr>
              <a:t>Values and </a:t>
            </a:r>
            <a:r>
              <a:rPr lang="en-GB" sz="2400" dirty="0">
                <a:solidFill>
                  <a:schemeClr val="bg1"/>
                </a:solidFill>
              </a:rPr>
              <a:t>d</a:t>
            </a:r>
            <a:r>
              <a:rPr lang="en-GB" sz="2400" kern="1200" dirty="0">
                <a:solidFill>
                  <a:schemeClr val="bg1"/>
                </a:solidFill>
              </a:rPr>
              <a:t>ispositions</a:t>
            </a:r>
          </a:p>
        </p:txBody>
      </p:sp>
      <p:sp>
        <p:nvSpPr>
          <p:cNvPr id="9" name="Freeform 8"/>
          <p:cNvSpPr/>
          <p:nvPr/>
        </p:nvSpPr>
        <p:spPr>
          <a:xfrm>
            <a:off x="3767750" y="1421685"/>
            <a:ext cx="1630993" cy="1630993"/>
          </a:xfrm>
          <a:custGeom>
            <a:avLst/>
            <a:gdLst>
              <a:gd name="connsiteX0" fmla="*/ 0 w 1630993"/>
              <a:gd name="connsiteY0" fmla="*/ 815497 h 1630993"/>
              <a:gd name="connsiteX1" fmla="*/ 815497 w 1630993"/>
              <a:gd name="connsiteY1" fmla="*/ 0 h 1630993"/>
              <a:gd name="connsiteX2" fmla="*/ 1630994 w 1630993"/>
              <a:gd name="connsiteY2" fmla="*/ 815497 h 1630993"/>
              <a:gd name="connsiteX3" fmla="*/ 815497 w 1630993"/>
              <a:gd name="connsiteY3" fmla="*/ 1630994 h 1630993"/>
              <a:gd name="connsiteX4" fmla="*/ 0 w 1630993"/>
              <a:gd name="connsiteY4" fmla="*/ 815497 h 16309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0993" h="1630993">
                <a:moveTo>
                  <a:pt x="0" y="815497"/>
                </a:moveTo>
                <a:cubicBezTo>
                  <a:pt x="0" y="365110"/>
                  <a:pt x="365110" y="0"/>
                  <a:pt x="815497" y="0"/>
                </a:cubicBezTo>
                <a:cubicBezTo>
                  <a:pt x="1265884" y="0"/>
                  <a:pt x="1630994" y="365110"/>
                  <a:pt x="1630994" y="815497"/>
                </a:cubicBezTo>
                <a:cubicBezTo>
                  <a:pt x="1630994" y="1265884"/>
                  <a:pt x="1265884" y="1630994"/>
                  <a:pt x="815497" y="1630994"/>
                </a:cubicBezTo>
                <a:cubicBezTo>
                  <a:pt x="365110" y="1630994"/>
                  <a:pt x="0" y="1265884"/>
                  <a:pt x="0" y="815497"/>
                </a:cubicBez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260443" tIns="260443" rIns="260443" bIns="260443" numCol="1" spcCol="1270" anchor="ctr" anchorCtr="0">
            <a:noAutofit/>
          </a:bodyPr>
          <a:lstStyle/>
          <a:p>
            <a:pPr lvl="0" algn="ctr" defTabSz="755650">
              <a:lnSpc>
                <a:spcPct val="90000"/>
              </a:lnSpc>
              <a:spcBef>
                <a:spcPct val="0"/>
              </a:spcBef>
              <a:spcAft>
                <a:spcPct val="35000"/>
              </a:spcAft>
            </a:pPr>
            <a:r>
              <a:rPr lang="en-GB" sz="1700" kern="1200" dirty="0"/>
              <a:t>Welsh language and culture</a:t>
            </a:r>
          </a:p>
        </p:txBody>
      </p:sp>
      <p:sp>
        <p:nvSpPr>
          <p:cNvPr id="10" name="Freeform 9"/>
          <p:cNvSpPr/>
          <p:nvPr/>
        </p:nvSpPr>
        <p:spPr>
          <a:xfrm>
            <a:off x="5205113" y="2260628"/>
            <a:ext cx="1588013" cy="1588013"/>
          </a:xfrm>
          <a:custGeom>
            <a:avLst/>
            <a:gdLst>
              <a:gd name="connsiteX0" fmla="*/ 0 w 1588013"/>
              <a:gd name="connsiteY0" fmla="*/ 794007 h 1588013"/>
              <a:gd name="connsiteX1" fmla="*/ 794007 w 1588013"/>
              <a:gd name="connsiteY1" fmla="*/ 0 h 1588013"/>
              <a:gd name="connsiteX2" fmla="*/ 1588014 w 1588013"/>
              <a:gd name="connsiteY2" fmla="*/ 794007 h 1588013"/>
              <a:gd name="connsiteX3" fmla="*/ 794007 w 1588013"/>
              <a:gd name="connsiteY3" fmla="*/ 1588014 h 1588013"/>
              <a:gd name="connsiteX4" fmla="*/ 0 w 1588013"/>
              <a:gd name="connsiteY4" fmla="*/ 794007 h 15880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88013" h="1588013">
                <a:moveTo>
                  <a:pt x="0" y="794007"/>
                </a:moveTo>
                <a:cubicBezTo>
                  <a:pt x="0" y="355489"/>
                  <a:pt x="355489" y="0"/>
                  <a:pt x="794007" y="0"/>
                </a:cubicBezTo>
                <a:cubicBezTo>
                  <a:pt x="1232525" y="0"/>
                  <a:pt x="1588014" y="355489"/>
                  <a:pt x="1588014" y="794007"/>
                </a:cubicBezTo>
                <a:cubicBezTo>
                  <a:pt x="1588014" y="1232525"/>
                  <a:pt x="1232525" y="1588014"/>
                  <a:pt x="794007" y="1588014"/>
                </a:cubicBezTo>
                <a:cubicBezTo>
                  <a:pt x="355489" y="1588014"/>
                  <a:pt x="0" y="1232525"/>
                  <a:pt x="0" y="794007"/>
                </a:cubicBez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254149" tIns="254149" rIns="254149" bIns="254149" numCol="1" spcCol="1270" anchor="ctr" anchorCtr="0">
            <a:noAutofit/>
          </a:bodyPr>
          <a:lstStyle/>
          <a:p>
            <a:pPr lvl="0" algn="ctr" defTabSz="755650">
              <a:lnSpc>
                <a:spcPct val="90000"/>
              </a:lnSpc>
              <a:spcBef>
                <a:spcPct val="0"/>
              </a:spcBef>
              <a:spcAft>
                <a:spcPct val="35000"/>
              </a:spcAft>
            </a:pPr>
            <a:r>
              <a:rPr lang="en-GB" sz="1700" kern="1200" dirty="0"/>
              <a:t>Rights of learners</a:t>
            </a:r>
          </a:p>
        </p:txBody>
      </p:sp>
      <p:sp>
        <p:nvSpPr>
          <p:cNvPr id="11" name="Freeform 10"/>
          <p:cNvSpPr/>
          <p:nvPr/>
        </p:nvSpPr>
        <p:spPr>
          <a:xfrm>
            <a:off x="5193929" y="3884354"/>
            <a:ext cx="1610382" cy="1610382"/>
          </a:xfrm>
          <a:custGeom>
            <a:avLst/>
            <a:gdLst>
              <a:gd name="connsiteX0" fmla="*/ 0 w 1610382"/>
              <a:gd name="connsiteY0" fmla="*/ 805191 h 1610382"/>
              <a:gd name="connsiteX1" fmla="*/ 805191 w 1610382"/>
              <a:gd name="connsiteY1" fmla="*/ 0 h 1610382"/>
              <a:gd name="connsiteX2" fmla="*/ 1610382 w 1610382"/>
              <a:gd name="connsiteY2" fmla="*/ 805191 h 1610382"/>
              <a:gd name="connsiteX3" fmla="*/ 805191 w 1610382"/>
              <a:gd name="connsiteY3" fmla="*/ 1610382 h 1610382"/>
              <a:gd name="connsiteX4" fmla="*/ 0 w 1610382"/>
              <a:gd name="connsiteY4" fmla="*/ 805191 h 16103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0382" h="1610382">
                <a:moveTo>
                  <a:pt x="0" y="805191"/>
                </a:moveTo>
                <a:cubicBezTo>
                  <a:pt x="0" y="360496"/>
                  <a:pt x="360496" y="0"/>
                  <a:pt x="805191" y="0"/>
                </a:cubicBezTo>
                <a:cubicBezTo>
                  <a:pt x="1249886" y="0"/>
                  <a:pt x="1610382" y="360496"/>
                  <a:pt x="1610382" y="805191"/>
                </a:cubicBezTo>
                <a:cubicBezTo>
                  <a:pt x="1610382" y="1249886"/>
                  <a:pt x="1249886" y="1610382"/>
                  <a:pt x="805191" y="1610382"/>
                </a:cubicBezTo>
                <a:cubicBezTo>
                  <a:pt x="360496" y="1610382"/>
                  <a:pt x="0" y="1249886"/>
                  <a:pt x="0" y="805191"/>
                </a:cubicBez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257425" tIns="257425" rIns="257425" bIns="257425" numCol="1" spcCol="1270" anchor="ctr" anchorCtr="0">
            <a:noAutofit/>
          </a:bodyPr>
          <a:lstStyle/>
          <a:p>
            <a:pPr lvl="0" algn="ctr" defTabSz="755650">
              <a:lnSpc>
                <a:spcPct val="90000"/>
              </a:lnSpc>
              <a:spcBef>
                <a:spcPct val="0"/>
              </a:spcBef>
              <a:spcAft>
                <a:spcPct val="35000"/>
              </a:spcAft>
            </a:pPr>
            <a:r>
              <a:rPr lang="en-GB" sz="1700" kern="1200" dirty="0"/>
              <a:t>Literacy, numeracy and digital</a:t>
            </a:r>
          </a:p>
        </p:txBody>
      </p:sp>
      <p:sp>
        <p:nvSpPr>
          <p:cNvPr id="12" name="Freeform 11"/>
          <p:cNvSpPr/>
          <p:nvPr/>
        </p:nvSpPr>
        <p:spPr>
          <a:xfrm>
            <a:off x="3785568" y="4709321"/>
            <a:ext cx="1595356" cy="1595356"/>
          </a:xfrm>
          <a:custGeom>
            <a:avLst/>
            <a:gdLst>
              <a:gd name="connsiteX0" fmla="*/ 0 w 1595356"/>
              <a:gd name="connsiteY0" fmla="*/ 797678 h 1595356"/>
              <a:gd name="connsiteX1" fmla="*/ 797678 w 1595356"/>
              <a:gd name="connsiteY1" fmla="*/ 0 h 1595356"/>
              <a:gd name="connsiteX2" fmla="*/ 1595356 w 1595356"/>
              <a:gd name="connsiteY2" fmla="*/ 797678 h 1595356"/>
              <a:gd name="connsiteX3" fmla="*/ 797678 w 1595356"/>
              <a:gd name="connsiteY3" fmla="*/ 1595356 h 1595356"/>
              <a:gd name="connsiteX4" fmla="*/ 0 w 1595356"/>
              <a:gd name="connsiteY4" fmla="*/ 797678 h 15953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5356" h="1595356">
                <a:moveTo>
                  <a:pt x="0" y="797678"/>
                </a:moveTo>
                <a:cubicBezTo>
                  <a:pt x="0" y="357133"/>
                  <a:pt x="357133" y="0"/>
                  <a:pt x="797678" y="0"/>
                </a:cubicBezTo>
                <a:cubicBezTo>
                  <a:pt x="1238223" y="0"/>
                  <a:pt x="1595356" y="357133"/>
                  <a:pt x="1595356" y="797678"/>
                </a:cubicBezTo>
                <a:cubicBezTo>
                  <a:pt x="1595356" y="1238223"/>
                  <a:pt x="1238223" y="1595356"/>
                  <a:pt x="797678" y="1595356"/>
                </a:cubicBezTo>
                <a:cubicBezTo>
                  <a:pt x="357133" y="1595356"/>
                  <a:pt x="0" y="1238223"/>
                  <a:pt x="0" y="797678"/>
                </a:cubicBez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255224" tIns="255224" rIns="255224" bIns="255224" numCol="1" spcCol="1270" anchor="ctr" anchorCtr="0">
            <a:noAutofit/>
          </a:bodyPr>
          <a:lstStyle/>
          <a:p>
            <a:pPr lvl="0" algn="ctr" defTabSz="755650">
              <a:lnSpc>
                <a:spcPct val="90000"/>
              </a:lnSpc>
              <a:spcBef>
                <a:spcPct val="0"/>
              </a:spcBef>
              <a:spcAft>
                <a:spcPct val="35000"/>
              </a:spcAft>
            </a:pPr>
            <a:r>
              <a:rPr lang="en-GB" sz="1700" kern="1200" dirty="0"/>
              <a:t>Professional learner</a:t>
            </a:r>
          </a:p>
        </p:txBody>
      </p:sp>
      <p:sp>
        <p:nvSpPr>
          <p:cNvPr id="13" name="Freeform 12"/>
          <p:cNvSpPr/>
          <p:nvPr/>
        </p:nvSpPr>
        <p:spPr>
          <a:xfrm>
            <a:off x="2339688" y="3861860"/>
            <a:ext cx="1655370" cy="1655370"/>
          </a:xfrm>
          <a:custGeom>
            <a:avLst/>
            <a:gdLst>
              <a:gd name="connsiteX0" fmla="*/ 0 w 1655370"/>
              <a:gd name="connsiteY0" fmla="*/ 827685 h 1655370"/>
              <a:gd name="connsiteX1" fmla="*/ 827685 w 1655370"/>
              <a:gd name="connsiteY1" fmla="*/ 0 h 1655370"/>
              <a:gd name="connsiteX2" fmla="*/ 1655370 w 1655370"/>
              <a:gd name="connsiteY2" fmla="*/ 827685 h 1655370"/>
              <a:gd name="connsiteX3" fmla="*/ 827685 w 1655370"/>
              <a:gd name="connsiteY3" fmla="*/ 1655370 h 1655370"/>
              <a:gd name="connsiteX4" fmla="*/ 0 w 1655370"/>
              <a:gd name="connsiteY4" fmla="*/ 827685 h 16553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5370" h="1655370">
                <a:moveTo>
                  <a:pt x="0" y="827685"/>
                </a:moveTo>
                <a:cubicBezTo>
                  <a:pt x="0" y="370567"/>
                  <a:pt x="370567" y="0"/>
                  <a:pt x="827685" y="0"/>
                </a:cubicBezTo>
                <a:cubicBezTo>
                  <a:pt x="1284803" y="0"/>
                  <a:pt x="1655370" y="370567"/>
                  <a:pt x="1655370" y="827685"/>
                </a:cubicBezTo>
                <a:cubicBezTo>
                  <a:pt x="1655370" y="1284803"/>
                  <a:pt x="1284803" y="1655370"/>
                  <a:pt x="827685" y="1655370"/>
                </a:cubicBezTo>
                <a:cubicBezTo>
                  <a:pt x="370567" y="1655370"/>
                  <a:pt x="0" y="1284803"/>
                  <a:pt x="0" y="827685"/>
                </a:cubicBez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264013" tIns="264013" rIns="264013" bIns="264013" numCol="1" spcCol="1270" anchor="ctr" anchorCtr="0">
            <a:noAutofit/>
          </a:bodyPr>
          <a:lstStyle/>
          <a:p>
            <a:pPr lvl="0" algn="ctr" defTabSz="755650">
              <a:lnSpc>
                <a:spcPct val="90000"/>
              </a:lnSpc>
              <a:spcBef>
                <a:spcPct val="0"/>
              </a:spcBef>
              <a:spcAft>
                <a:spcPct val="35000"/>
              </a:spcAft>
            </a:pPr>
            <a:r>
              <a:rPr lang="en-GB" sz="1700" kern="1200" dirty="0"/>
              <a:t>System role</a:t>
            </a:r>
          </a:p>
        </p:txBody>
      </p:sp>
      <p:sp>
        <p:nvSpPr>
          <p:cNvPr id="14" name="Freeform 13"/>
          <p:cNvSpPr/>
          <p:nvPr/>
        </p:nvSpPr>
        <p:spPr>
          <a:xfrm>
            <a:off x="2350998" y="2238260"/>
            <a:ext cx="1632750" cy="1632750"/>
          </a:xfrm>
          <a:custGeom>
            <a:avLst/>
            <a:gdLst>
              <a:gd name="connsiteX0" fmla="*/ 0 w 1632750"/>
              <a:gd name="connsiteY0" fmla="*/ 816375 h 1632750"/>
              <a:gd name="connsiteX1" fmla="*/ 816375 w 1632750"/>
              <a:gd name="connsiteY1" fmla="*/ 0 h 1632750"/>
              <a:gd name="connsiteX2" fmla="*/ 1632750 w 1632750"/>
              <a:gd name="connsiteY2" fmla="*/ 816375 h 1632750"/>
              <a:gd name="connsiteX3" fmla="*/ 816375 w 1632750"/>
              <a:gd name="connsiteY3" fmla="*/ 1632750 h 1632750"/>
              <a:gd name="connsiteX4" fmla="*/ 0 w 1632750"/>
              <a:gd name="connsiteY4" fmla="*/ 816375 h 1632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2750" h="1632750">
                <a:moveTo>
                  <a:pt x="0" y="816375"/>
                </a:moveTo>
                <a:cubicBezTo>
                  <a:pt x="0" y="365504"/>
                  <a:pt x="365504" y="0"/>
                  <a:pt x="816375" y="0"/>
                </a:cubicBezTo>
                <a:cubicBezTo>
                  <a:pt x="1267246" y="0"/>
                  <a:pt x="1632750" y="365504"/>
                  <a:pt x="1632750" y="816375"/>
                </a:cubicBezTo>
                <a:cubicBezTo>
                  <a:pt x="1632750" y="1267246"/>
                  <a:pt x="1267246" y="1632750"/>
                  <a:pt x="816375" y="1632750"/>
                </a:cubicBezTo>
                <a:cubicBezTo>
                  <a:pt x="365504" y="1632750"/>
                  <a:pt x="0" y="1267246"/>
                  <a:pt x="0" y="816375"/>
                </a:cubicBez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260701" tIns="260701" rIns="260701" bIns="260701" numCol="1" spcCol="1270" anchor="ctr" anchorCtr="0">
            <a:noAutofit/>
          </a:bodyPr>
          <a:lstStyle/>
          <a:p>
            <a:pPr lvl="0" algn="ctr" defTabSz="755650">
              <a:lnSpc>
                <a:spcPct val="90000"/>
              </a:lnSpc>
              <a:spcBef>
                <a:spcPct val="0"/>
              </a:spcBef>
              <a:spcAft>
                <a:spcPct val="35000"/>
              </a:spcAft>
            </a:pPr>
            <a:r>
              <a:rPr lang="en-GB" sz="1700" kern="1200" dirty="0"/>
              <a:t>Professional entitlement</a:t>
            </a:r>
          </a:p>
        </p:txBody>
      </p:sp>
      <p:sp>
        <p:nvSpPr>
          <p:cNvPr id="4" name="Slide Number Placeholder 3"/>
          <p:cNvSpPr>
            <a:spLocks noGrp="1"/>
          </p:cNvSpPr>
          <p:nvPr>
            <p:ph type="sldNum" sz="quarter" idx="12"/>
          </p:nvPr>
        </p:nvSpPr>
        <p:spPr/>
        <p:txBody>
          <a:bodyPr/>
          <a:lstStyle/>
          <a:p>
            <a:fld id="{C4009609-DC48-4DDF-96FA-41A39884BE33}" type="slidenum">
              <a:rPr lang="en-GB" smtClean="0"/>
              <a:t>5</a:t>
            </a:fld>
            <a:endParaRPr lang="en-GB" dirty="0"/>
          </a:p>
        </p:txBody>
      </p:sp>
      <p:sp>
        <p:nvSpPr>
          <p:cNvPr id="16" name="Rounded Rectangular Callout 15"/>
          <p:cNvSpPr/>
          <p:nvPr/>
        </p:nvSpPr>
        <p:spPr>
          <a:xfrm>
            <a:off x="5398742" y="476672"/>
            <a:ext cx="3421730" cy="1368152"/>
          </a:xfrm>
          <a:prstGeom prst="wedgeRoundRectCallout">
            <a:avLst>
              <a:gd name="adj1" fmla="val -65037"/>
              <a:gd name="adj2" fmla="val 52862"/>
              <a:gd name="adj3" fmla="val 16667"/>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15000"/>
              </a:lnSpc>
              <a:spcBef>
                <a:spcPts val="0"/>
              </a:spcBef>
            </a:pPr>
            <a:endParaRPr lang="en-GB" sz="1200" dirty="0">
              <a:solidFill>
                <a:schemeClr val="tx1"/>
              </a:solidFill>
              <a:ea typeface="Calibri"/>
              <a:cs typeface="Arial" pitchFamily="34" charset="0"/>
            </a:endParaRPr>
          </a:p>
          <a:p>
            <a:pPr lvl="0">
              <a:lnSpc>
                <a:spcPct val="115000"/>
              </a:lnSpc>
              <a:spcBef>
                <a:spcPts val="0"/>
              </a:spcBef>
            </a:pPr>
            <a:r>
              <a:rPr lang="en-GB" sz="1200" dirty="0">
                <a:solidFill>
                  <a:schemeClr val="tx1"/>
                </a:solidFill>
                <a:ea typeface="Calibri"/>
                <a:cs typeface="Arial" pitchFamily="34" charset="0"/>
              </a:rPr>
              <a:t>Every teacher consistently emphasises the central importance of the promotion of Welsh culture and language. </a:t>
            </a:r>
            <a:r>
              <a:rPr lang="en-GB" sz="1200" dirty="0">
                <a:solidFill>
                  <a:prstClr val="black"/>
                </a:solidFill>
                <a:ea typeface="Calibri"/>
                <a:cs typeface="Arial" pitchFamily="34" charset="0"/>
              </a:rPr>
              <a:t>Learners will be supported in gaining skills across all areas of learning and every opportunity will be taken to extend learners’ skills and compete</a:t>
            </a:r>
            <a:r>
              <a:rPr lang="en-GB" sz="1200" dirty="0">
                <a:solidFill>
                  <a:prstClr val="black"/>
                </a:solidFill>
                <a:ea typeface="Calibri"/>
                <a:cs typeface="Times New Roman"/>
              </a:rPr>
              <a:t>nce.</a:t>
            </a:r>
            <a:endParaRPr lang="en-GB" sz="1200" dirty="0"/>
          </a:p>
          <a:p>
            <a:endParaRPr lang="en-GB" sz="1400" dirty="0">
              <a:solidFill>
                <a:schemeClr val="tx1"/>
              </a:solidFill>
            </a:endParaRPr>
          </a:p>
        </p:txBody>
      </p:sp>
      <p:sp>
        <p:nvSpPr>
          <p:cNvPr id="17" name="Rounded Rectangular Callout 16"/>
          <p:cNvSpPr/>
          <p:nvPr/>
        </p:nvSpPr>
        <p:spPr>
          <a:xfrm>
            <a:off x="6444208" y="3212976"/>
            <a:ext cx="2572471" cy="1088235"/>
          </a:xfrm>
          <a:prstGeom prst="wedgeRoundRectCallout">
            <a:avLst>
              <a:gd name="adj1" fmla="val -59392"/>
              <a:gd name="adj2" fmla="val -45588"/>
              <a:gd name="adj3" fmla="val 16667"/>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solidFill>
                  <a:prstClr val="black"/>
                </a:solidFill>
                <a:ea typeface="Calibri"/>
                <a:cs typeface="Arial" pitchFamily="34" charset="0"/>
              </a:rPr>
              <a:t>The needs of and rights of learners will be central and take priority in the teacher’s approach to their job. The teacher exhibits high expectations and commitment to the achievement of all learners.</a:t>
            </a:r>
            <a:endParaRPr lang="en-GB" sz="1200" dirty="0">
              <a:solidFill>
                <a:schemeClr val="tx1"/>
              </a:solidFill>
            </a:endParaRPr>
          </a:p>
        </p:txBody>
      </p:sp>
      <p:sp>
        <p:nvSpPr>
          <p:cNvPr id="18" name="Rounded Rectangular Callout 17"/>
          <p:cNvSpPr/>
          <p:nvPr/>
        </p:nvSpPr>
        <p:spPr>
          <a:xfrm>
            <a:off x="5882981" y="5229201"/>
            <a:ext cx="3133697" cy="1152128"/>
          </a:xfrm>
          <a:prstGeom prst="wedgeRoundRectCallout">
            <a:avLst>
              <a:gd name="adj1" fmla="val -38170"/>
              <a:gd name="adj2" fmla="val -66577"/>
              <a:gd name="adj3" fmla="val 16667"/>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GB" sz="1200" dirty="0">
              <a:solidFill>
                <a:schemeClr val="tx1"/>
              </a:solidFill>
              <a:ea typeface="Calibri"/>
              <a:cs typeface="Arial" pitchFamily="34" charset="0"/>
            </a:endParaRPr>
          </a:p>
          <a:p>
            <a:pPr lvl="0"/>
            <a:r>
              <a:rPr lang="en-GB" sz="1200" dirty="0">
                <a:solidFill>
                  <a:schemeClr val="tx1"/>
                </a:solidFill>
                <a:ea typeface="Calibri"/>
                <a:cs typeface="Arial" pitchFamily="34" charset="0"/>
              </a:rPr>
              <a:t>Every teacher consistently emphasises the central importance of </a:t>
            </a:r>
            <a:r>
              <a:rPr lang="en-GB" sz="1200" dirty="0">
                <a:solidFill>
                  <a:prstClr val="black"/>
                </a:solidFill>
                <a:ea typeface="Calibri"/>
                <a:cs typeface="Arial" pitchFamily="34" charset="0"/>
              </a:rPr>
              <a:t>literacy, numeracy and digital competence. Learners will be supported in gaining skills across all areas of learning and every opportunity will be taken to extend learners’ skills and compete</a:t>
            </a:r>
            <a:r>
              <a:rPr lang="en-GB" sz="1200" dirty="0">
                <a:solidFill>
                  <a:prstClr val="black"/>
                </a:solidFill>
                <a:ea typeface="Calibri"/>
                <a:cs typeface="Times New Roman"/>
              </a:rPr>
              <a:t>nce.</a:t>
            </a:r>
            <a:endParaRPr lang="en-GB" sz="1200" dirty="0"/>
          </a:p>
          <a:p>
            <a:endParaRPr lang="en-GB" sz="1400" dirty="0">
              <a:solidFill>
                <a:schemeClr val="tx1"/>
              </a:solidFill>
            </a:endParaRPr>
          </a:p>
        </p:txBody>
      </p:sp>
      <p:sp>
        <p:nvSpPr>
          <p:cNvPr id="19" name="Rounded Rectangular Callout 18"/>
          <p:cNvSpPr/>
          <p:nvPr/>
        </p:nvSpPr>
        <p:spPr>
          <a:xfrm>
            <a:off x="755576" y="5661248"/>
            <a:ext cx="2936577" cy="859521"/>
          </a:xfrm>
          <a:prstGeom prst="wedgeRoundRectCallout">
            <a:avLst>
              <a:gd name="adj1" fmla="val 59724"/>
              <a:gd name="adj2" fmla="val -72659"/>
              <a:gd name="adj3" fmla="val 16667"/>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solidFill>
                  <a:prstClr val="black"/>
                </a:solidFill>
                <a:ea typeface="Calibri"/>
                <a:cs typeface="Arial" pitchFamily="34" charset="0"/>
              </a:rPr>
              <a:t>Teachers see themselves as professional learners and commit to continuous engagement in career-long development, collaboration and innovation.</a:t>
            </a:r>
            <a:endParaRPr lang="en-GB" sz="1200" dirty="0">
              <a:solidFill>
                <a:schemeClr val="tx1"/>
              </a:solidFill>
            </a:endParaRPr>
          </a:p>
        </p:txBody>
      </p:sp>
      <p:sp>
        <p:nvSpPr>
          <p:cNvPr id="20" name="Rounded Rectangular Callout 19"/>
          <p:cNvSpPr/>
          <p:nvPr/>
        </p:nvSpPr>
        <p:spPr>
          <a:xfrm>
            <a:off x="33677" y="3573016"/>
            <a:ext cx="2594107" cy="872211"/>
          </a:xfrm>
          <a:prstGeom prst="wedgeRoundRectCallout">
            <a:avLst>
              <a:gd name="adj1" fmla="val 49226"/>
              <a:gd name="adj2" fmla="val 65446"/>
              <a:gd name="adj3" fmla="val 16667"/>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solidFill>
                  <a:prstClr val="black"/>
                </a:solidFill>
                <a:ea typeface="Calibri"/>
                <a:cs typeface="Arial" pitchFamily="34" charset="0"/>
              </a:rPr>
              <a:t>The teacher is committed to learners everywhere and is an influential part of a developing and coherent education culture in Wales.</a:t>
            </a:r>
            <a:endParaRPr lang="en-GB" sz="1200" dirty="0">
              <a:solidFill>
                <a:schemeClr val="tx1"/>
              </a:solidFill>
            </a:endParaRPr>
          </a:p>
        </p:txBody>
      </p:sp>
      <p:sp>
        <p:nvSpPr>
          <p:cNvPr id="21" name="Rounded Rectangular Callout 20"/>
          <p:cNvSpPr/>
          <p:nvPr/>
        </p:nvSpPr>
        <p:spPr>
          <a:xfrm>
            <a:off x="257660" y="855475"/>
            <a:ext cx="3070339" cy="1492099"/>
          </a:xfrm>
          <a:prstGeom prst="wedgeRoundRectCallout">
            <a:avLst>
              <a:gd name="adj1" fmla="val 37415"/>
              <a:gd name="adj2" fmla="val 77651"/>
              <a:gd name="adj3" fmla="val 16667"/>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solidFill>
                  <a:prstClr val="black"/>
                </a:solidFill>
                <a:ea typeface="Calibri"/>
                <a:cs typeface="Arial" pitchFamily="34" charset="0"/>
              </a:rPr>
              <a:t>The teacher has a professional right to be part of a school that sees itself as a learning organisation. The teacher has the autonomy to be a contributing part of a local, national and global profession and has the right to instigate and support improvements to the school to the benefit of learners.</a:t>
            </a:r>
            <a:endParaRPr lang="en-GB" sz="1200" dirty="0">
              <a:solidFill>
                <a:schemeClr val="tx1"/>
              </a:solidFill>
            </a:endParaRPr>
          </a:p>
        </p:txBody>
      </p:sp>
    </p:spTree>
    <p:extLst>
      <p:ext uri="{BB962C8B-B14F-4D97-AF65-F5344CB8AC3E}">
        <p14:creationId xmlns:p14="http://schemas.microsoft.com/office/powerpoint/2010/main" val="3374799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subTnLst>
                                    <p:set>
                                      <p:cBhvr override="childStyle">
                                        <p:cTn dur="1" fill="hold" display="0" masterRel="nextClick" afterEffect="1"/>
                                        <p:tgtEl>
                                          <p:spTgt spid="16"/>
                                        </p:tgtEl>
                                        <p:attrNameLst>
                                          <p:attrName>style.visibility</p:attrName>
                                        </p:attrNameLst>
                                      </p:cBhvr>
                                      <p:to>
                                        <p:strVal val="hidden"/>
                                      </p:to>
                                    </p:set>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subTnLst>
                                    <p:set>
                                      <p:cBhvr override="childStyle">
                                        <p:cTn dur="1" fill="hold" display="0" masterRel="nextClick" afterEffect="1"/>
                                        <p:tgtEl>
                                          <p:spTgt spid="17"/>
                                        </p:tgtEl>
                                        <p:attrNameLst>
                                          <p:attrName>style.visibility</p:attrName>
                                        </p:attrNameLst>
                                      </p:cBhvr>
                                      <p:to>
                                        <p:strVal val="hidden"/>
                                      </p:to>
                                    </p:set>
                                  </p:sub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subTnLst>
                                    <p:set>
                                      <p:cBhvr override="childStyle">
                                        <p:cTn dur="1" fill="hold" display="0" masterRel="nextClick" afterEffect="1"/>
                                        <p:tgtEl>
                                          <p:spTgt spid="18"/>
                                        </p:tgtEl>
                                        <p:attrNameLst>
                                          <p:attrName>style.visibility</p:attrName>
                                        </p:attrNameLst>
                                      </p:cBhvr>
                                      <p:to>
                                        <p:strVal val="hidden"/>
                                      </p:to>
                                    </p:set>
                                  </p:sub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childTnLst>
                                  <p:subTnLst>
                                    <p:set>
                                      <p:cBhvr override="childStyle">
                                        <p:cTn dur="1" fill="hold" display="0" masterRel="nextClick" afterEffect="1"/>
                                        <p:tgtEl>
                                          <p:spTgt spid="19"/>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childTnLst>
                                  <p:subTnLst>
                                    <p:set>
                                      <p:cBhvr override="childStyle">
                                        <p:cTn dur="1" fill="hold" display="0" masterRel="nextClick" afterEffect="1"/>
                                        <p:tgtEl>
                                          <p:spTgt spid="20"/>
                                        </p:tgtEl>
                                        <p:attrNameLst>
                                          <p:attrName>style.visibility</p:attrName>
                                        </p:attrNameLst>
                                      </p:cBhvr>
                                      <p:to>
                                        <p:strVal val="hidden"/>
                                      </p:to>
                                    </p:set>
                                  </p:sub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6" grpId="0" animBg="1"/>
      <p:bldP spid="17" grpId="0" animBg="1"/>
      <p:bldP spid="18" grpId="0" animBg="1"/>
      <p:bldP spid="19" grpId="0" animBg="1"/>
      <p:bldP spid="20" grpId="0" animBg="1"/>
      <p:bldP spid="21"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extBox 1"/>
          <p:cNvSpPr txBox="1"/>
          <p:nvPr/>
        </p:nvSpPr>
        <p:spPr>
          <a:xfrm>
            <a:off x="273397" y="6309320"/>
            <a:ext cx="8244915" cy="400110"/>
          </a:xfrm>
          <a:prstGeom prst="rect">
            <a:avLst/>
          </a:prstGeom>
          <a:noFill/>
        </p:spPr>
        <p:txBody>
          <a:bodyPr wrap="square" rtlCol="0">
            <a:spAutoFit/>
          </a:bodyPr>
          <a:lstStyle/>
          <a:p>
            <a:pPr lvl="0">
              <a:defRPr/>
            </a:pPr>
            <a:r>
              <a:rPr lang="en-GB" sz="2000" b="1" dirty="0">
                <a:solidFill>
                  <a:srgbClr val="000099"/>
                </a:solidFill>
              </a:rPr>
              <a:t>Pedagogy: Influencing learners</a:t>
            </a:r>
          </a:p>
        </p:txBody>
      </p:sp>
      <p:sp>
        <p:nvSpPr>
          <p:cNvPr id="5" name="TextBox 4"/>
          <p:cNvSpPr txBox="1"/>
          <p:nvPr/>
        </p:nvSpPr>
        <p:spPr>
          <a:xfrm>
            <a:off x="683568" y="1484784"/>
            <a:ext cx="7272808" cy="1477328"/>
          </a:xfrm>
          <a:prstGeom prst="rect">
            <a:avLst/>
          </a:prstGeom>
          <a:solidFill>
            <a:schemeClr val="accent3">
              <a:lumMod val="40000"/>
              <a:lumOff val="60000"/>
            </a:schemeClr>
          </a:solidFill>
          <a:ln w="25400">
            <a:solidFill>
              <a:srgbClr val="000099"/>
            </a:solidFill>
          </a:ln>
          <a:effectLst/>
        </p:spPr>
        <p:txBody>
          <a:bodyPr wrap="square" rtlCol="0">
            <a:spAutoFit/>
          </a:bodyPr>
          <a:lstStyle/>
          <a:p>
            <a:pPr lvl="0">
              <a:defRPr/>
            </a:pPr>
            <a:r>
              <a:rPr lang="en-GB" b="1" dirty="0">
                <a:solidFill>
                  <a:prstClr val="black"/>
                </a:solidFill>
              </a:rPr>
              <a:t>Descriptor to be met by the end of induction:</a:t>
            </a:r>
          </a:p>
          <a:p>
            <a:pPr lvl="0">
              <a:defRPr/>
            </a:pPr>
            <a:endParaRPr lang="en-GB" b="1" dirty="0">
              <a:solidFill>
                <a:prstClr val="black"/>
              </a:solidFill>
            </a:endParaRPr>
          </a:p>
          <a:p>
            <a:pPr lvl="0"/>
            <a:r>
              <a:rPr lang="en-GB" dirty="0">
                <a:solidFill>
                  <a:prstClr val="black"/>
                </a:solidFill>
              </a:rPr>
              <a:t>Learners are encouraged to suggest ways in which learning can be further developed or interpreted.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TextBox 5"/>
          <p:cNvSpPr txBox="1"/>
          <p:nvPr/>
        </p:nvSpPr>
        <p:spPr>
          <a:xfrm>
            <a:off x="683568" y="3429000"/>
            <a:ext cx="7254793" cy="1477328"/>
          </a:xfrm>
          <a:prstGeom prst="rect">
            <a:avLst/>
          </a:prstGeom>
          <a:solidFill>
            <a:schemeClr val="accent3">
              <a:lumMod val="40000"/>
              <a:lumOff val="60000"/>
            </a:schemeClr>
          </a:solidFill>
          <a:ln w="25400">
            <a:solidFill>
              <a:srgbClr val="000099"/>
            </a:solidFill>
          </a:ln>
          <a:effectLst/>
        </p:spPr>
        <p:txBody>
          <a:bodyPr wrap="square" rtlCol="0">
            <a:spAutoFit/>
          </a:bodyPr>
          <a:lstStyle>
            <a:defPPr>
              <a:defRPr lang="en-US"/>
            </a:defPPr>
            <a:lvl1pPr lvl="0">
              <a:defRPr b="1">
                <a:solidFill>
                  <a:prstClr val="black"/>
                </a:solidFill>
              </a:defRPr>
            </a:lvl1pPr>
          </a:lstStyle>
          <a:p>
            <a:r>
              <a:rPr lang="en-GB" dirty="0"/>
              <a:t>Evidence for award of QTS:</a:t>
            </a:r>
          </a:p>
          <a:p>
            <a:endParaRPr lang="en-GB" dirty="0"/>
          </a:p>
          <a:p>
            <a:r>
              <a:rPr lang="en-IE" b="0" dirty="0">
                <a:solidFill>
                  <a:schemeClr val="tx1"/>
                </a:solidFill>
                <a:latin typeface="Calibri" panose="020F0502020204030204" pitchFamily="34" charset="0"/>
                <a:ea typeface="Calibri" panose="020F0502020204030204" pitchFamily="34" charset="0"/>
              </a:rPr>
              <a:t>In planning and delivery, the teacher demonstrates an awareness of the importance of encouraging learners to reflect upon their own learning.</a:t>
            </a:r>
            <a:endParaRPr lang="en-GB" b="0" dirty="0">
              <a:solidFill>
                <a:schemeClr val="tx1"/>
              </a:solidFill>
            </a:endParaRPr>
          </a:p>
          <a:p>
            <a:endParaRPr lang="en-GB" dirty="0"/>
          </a:p>
        </p:txBody>
      </p:sp>
      <p:sp>
        <p:nvSpPr>
          <p:cNvPr id="10" name="Chevron 9">
            <a:hlinkClick r:id="rId2" action="ppaction://hlinksldjump"/>
          </p:cNvPr>
          <p:cNvSpPr/>
          <p:nvPr/>
        </p:nvSpPr>
        <p:spPr>
          <a:xfrm rot="10800000">
            <a:off x="251520" y="260648"/>
            <a:ext cx="242316" cy="24231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TextBox 8"/>
          <p:cNvSpPr txBox="1"/>
          <p:nvPr/>
        </p:nvSpPr>
        <p:spPr>
          <a:xfrm>
            <a:off x="655505" y="150973"/>
            <a:ext cx="5637819" cy="461665"/>
          </a:xfrm>
          <a:prstGeom prst="rect">
            <a:avLst/>
          </a:prstGeom>
          <a:noFill/>
        </p:spPr>
        <p:txBody>
          <a:bodyPr wrap="square" rtlCol="0">
            <a:spAutoFit/>
          </a:bodyPr>
          <a:lstStyle/>
          <a:p>
            <a:r>
              <a:rPr lang="en-GB" sz="2400" b="1" dirty="0">
                <a:solidFill>
                  <a:srgbClr val="000099"/>
                </a:solidFill>
              </a:rPr>
              <a:t>Learners leading learning</a:t>
            </a:r>
          </a:p>
        </p:txBody>
      </p:sp>
      <p:sp>
        <p:nvSpPr>
          <p:cNvPr id="7" name="Slide Number Placeholder 6"/>
          <p:cNvSpPr>
            <a:spLocks noGrp="1"/>
          </p:cNvSpPr>
          <p:nvPr>
            <p:ph type="sldNum" sz="quarter" idx="12"/>
          </p:nvPr>
        </p:nvSpPr>
        <p:spPr>
          <a:xfrm>
            <a:off x="6754416" y="6381328"/>
            <a:ext cx="2133600" cy="365125"/>
          </a:xfrm>
        </p:spPr>
        <p:txBody>
          <a:bodyPr/>
          <a:lstStyle/>
          <a:p>
            <a:fld id="{C4009609-DC48-4DDF-96FA-41A39884BE33}" type="slidenum">
              <a:rPr lang="en-GB" b="1" smtClean="0"/>
              <a:t>50</a:t>
            </a:fld>
            <a:endParaRPr lang="en-GB" b="1" dirty="0"/>
          </a:p>
        </p:txBody>
      </p:sp>
    </p:spTree>
    <p:extLst>
      <p:ext uri="{BB962C8B-B14F-4D97-AF65-F5344CB8AC3E}">
        <p14:creationId xmlns:p14="http://schemas.microsoft.com/office/powerpoint/2010/main" val="366438700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8" name="Shape 17"/>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400110"/>
          </a:xfrm>
          <a:prstGeom prst="rect">
            <a:avLst/>
          </a:prstGeom>
          <a:noFill/>
        </p:spPr>
        <p:txBody>
          <a:bodyPr wrap="square" rtlCol="0">
            <a:spAutoFit/>
          </a:bodyPr>
          <a:lstStyle/>
          <a:p>
            <a:r>
              <a:rPr lang="en-GB" sz="2000" b="1" dirty="0">
                <a:solidFill>
                  <a:srgbClr val="000099"/>
                </a:solidFill>
              </a:rPr>
              <a:t>Pedagogy: Influencing learners… building positive learner disposition</a:t>
            </a:r>
          </a:p>
        </p:txBody>
      </p:sp>
      <p:sp>
        <p:nvSpPr>
          <p:cNvPr id="2" name="TextBox 1"/>
          <p:cNvSpPr txBox="1"/>
          <p:nvPr/>
        </p:nvSpPr>
        <p:spPr>
          <a:xfrm>
            <a:off x="473350" y="1776115"/>
            <a:ext cx="5637819" cy="461665"/>
          </a:xfrm>
          <a:prstGeom prst="rect">
            <a:avLst/>
          </a:prstGeom>
          <a:noFill/>
        </p:spPr>
        <p:txBody>
          <a:bodyPr wrap="square" rtlCol="0">
            <a:spAutoFit/>
          </a:bodyPr>
          <a:lstStyle/>
          <a:p>
            <a:r>
              <a:rPr lang="en-GB" sz="2400" b="1" dirty="0">
                <a:solidFill>
                  <a:srgbClr val="000099"/>
                </a:solidFill>
              </a:rPr>
              <a:t>Sustained effort and resilience in learners</a:t>
            </a:r>
          </a:p>
        </p:txBody>
      </p:sp>
      <p:sp>
        <p:nvSpPr>
          <p:cNvPr id="60" name="TextBox 59"/>
          <p:cNvSpPr txBox="1"/>
          <p:nvPr/>
        </p:nvSpPr>
        <p:spPr>
          <a:xfrm>
            <a:off x="539552" y="4719627"/>
            <a:ext cx="6984776" cy="923330"/>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r>
              <a:rPr lang="en-GB" dirty="0"/>
              <a:t>The teacher encourages learners to apply themselves with sustained effort because they see the point of their learning and understand that resilience is needed for sustained success.</a:t>
            </a:r>
          </a:p>
        </p:txBody>
      </p:sp>
      <p:sp>
        <p:nvSpPr>
          <p:cNvPr id="65" name="TextBox 64"/>
          <p:cNvSpPr txBox="1"/>
          <p:nvPr/>
        </p:nvSpPr>
        <p:spPr>
          <a:xfrm>
            <a:off x="3104728" y="2708920"/>
            <a:ext cx="5382597" cy="1200329"/>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r>
              <a:rPr lang="en-GB" dirty="0"/>
              <a:t>The teacher ensures that learners reflect upon the extent to which they have stretched themselves and been resilient in solving problems and challenges in their learning.</a:t>
            </a:r>
          </a:p>
        </p:txBody>
      </p:sp>
      <p:sp>
        <p:nvSpPr>
          <p:cNvPr id="3" name="Slide Number Placeholder 2"/>
          <p:cNvSpPr>
            <a:spLocks noGrp="1"/>
          </p:cNvSpPr>
          <p:nvPr>
            <p:ph type="sldNum" sz="quarter" idx="12"/>
          </p:nvPr>
        </p:nvSpPr>
        <p:spPr/>
        <p:txBody>
          <a:bodyPr/>
          <a:lstStyle/>
          <a:p>
            <a:fld id="{C4009609-DC48-4DDF-96FA-41A39884BE33}" type="slidenum">
              <a:rPr lang="en-GB" smtClean="0"/>
              <a:t>51</a:t>
            </a:fld>
            <a:endParaRPr lang="en-GB"/>
          </a:p>
        </p:txBody>
      </p:sp>
      <p:grpSp>
        <p:nvGrpSpPr>
          <p:cNvPr id="12" name="Group 11"/>
          <p:cNvGrpSpPr/>
          <p:nvPr/>
        </p:nvGrpSpPr>
        <p:grpSpPr>
          <a:xfrm>
            <a:off x="7508758" y="5703160"/>
            <a:ext cx="1255195" cy="1251052"/>
            <a:chOff x="331287" y="5926768"/>
            <a:chExt cx="1255195" cy="1251052"/>
          </a:xfrm>
        </p:grpSpPr>
        <p:sp>
          <p:nvSpPr>
            <p:cNvPr id="14" name="Pie 13"/>
            <p:cNvSpPr/>
            <p:nvPr/>
          </p:nvSpPr>
          <p:spPr>
            <a:xfrm rot="3067954">
              <a:off x="331287" y="5928357"/>
              <a:ext cx="1249463" cy="1249463"/>
            </a:xfrm>
            <a:prstGeom prst="pie">
              <a:avLst>
                <a:gd name="adj1" fmla="val 9693839"/>
                <a:gd name="adj2" fmla="val 977021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5" name="Pie 14">
              <a:hlinkClick r:id="rId3" action="ppaction://hlinksldjump"/>
            </p:cNvPr>
            <p:cNvSpPr/>
            <p:nvPr/>
          </p:nvSpPr>
          <p:spPr>
            <a:xfrm rot="3067954">
              <a:off x="335341" y="5926769"/>
              <a:ext cx="1249463" cy="1249463"/>
            </a:xfrm>
            <a:prstGeom prst="pie">
              <a:avLst>
                <a:gd name="adj1" fmla="val 9681314"/>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6" name="Pie 15">
              <a:hlinkClick r:id="rId3" action="ppaction://hlinksldjump"/>
            </p:cNvPr>
            <p:cNvSpPr/>
            <p:nvPr/>
          </p:nvSpPr>
          <p:spPr>
            <a:xfrm rot="3067954">
              <a:off x="337019" y="5926768"/>
              <a:ext cx="1249463" cy="1249463"/>
            </a:xfrm>
            <a:prstGeom prst="pie">
              <a:avLst>
                <a:gd name="adj1" fmla="val 11956703"/>
                <a:gd name="adj2" fmla="val 141855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7" name="Pie 16">
              <a:hlinkClick r:id="rId3" action="ppaction://hlinksldjump"/>
            </p:cNvPr>
            <p:cNvSpPr/>
            <p:nvPr/>
          </p:nvSpPr>
          <p:spPr>
            <a:xfrm rot="3067954">
              <a:off x="335342" y="5926769"/>
              <a:ext cx="1249463" cy="1249463"/>
            </a:xfrm>
            <a:prstGeom prst="pie">
              <a:avLst>
                <a:gd name="adj1" fmla="val 14260476"/>
                <a:gd name="adj2" fmla="val 16396533"/>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
        <p:nvSpPr>
          <p:cNvPr id="13" name="TextBox 12"/>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Teaching</a:t>
            </a:r>
          </a:p>
        </p:txBody>
      </p:sp>
      <p:pic>
        <p:nvPicPr>
          <p:cNvPr id="19" name="Picture 2">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85850" y="4407899"/>
            <a:ext cx="623455" cy="623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7858000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extBox 1"/>
          <p:cNvSpPr txBox="1"/>
          <p:nvPr/>
        </p:nvSpPr>
        <p:spPr>
          <a:xfrm>
            <a:off x="251519" y="6237312"/>
            <a:ext cx="8244915" cy="400110"/>
          </a:xfrm>
          <a:prstGeom prst="rect">
            <a:avLst/>
          </a:prstGeom>
          <a:noFill/>
        </p:spPr>
        <p:txBody>
          <a:bodyPr wrap="square" rtlCol="0">
            <a:spAutoFit/>
          </a:bodyPr>
          <a:lstStyle/>
          <a:p>
            <a:pPr lvl="0">
              <a:defRPr/>
            </a:pPr>
            <a:r>
              <a:rPr lang="en-GB" sz="2000" b="1" dirty="0">
                <a:solidFill>
                  <a:srgbClr val="000099"/>
                </a:solidFill>
              </a:rPr>
              <a:t>Pedagogy: Influencing learners</a:t>
            </a:r>
          </a:p>
        </p:txBody>
      </p:sp>
      <p:sp>
        <p:nvSpPr>
          <p:cNvPr id="5" name="TextBox 4"/>
          <p:cNvSpPr txBox="1"/>
          <p:nvPr/>
        </p:nvSpPr>
        <p:spPr>
          <a:xfrm>
            <a:off x="683568" y="1484784"/>
            <a:ext cx="7272808" cy="1754326"/>
          </a:xfrm>
          <a:prstGeom prst="rect">
            <a:avLst/>
          </a:prstGeom>
          <a:solidFill>
            <a:schemeClr val="accent3">
              <a:lumMod val="40000"/>
              <a:lumOff val="60000"/>
            </a:schemeClr>
          </a:solidFill>
          <a:ln w="25400">
            <a:solidFill>
              <a:srgbClr val="000099"/>
            </a:solidFill>
          </a:ln>
          <a:effectLst/>
        </p:spPr>
        <p:txBody>
          <a:bodyPr wrap="square" rtlCol="0">
            <a:spAutoFit/>
          </a:bodyPr>
          <a:lstStyle/>
          <a:p>
            <a:pPr lvl="0">
              <a:defRPr/>
            </a:pPr>
            <a:r>
              <a:rPr lang="en-GB" b="1" dirty="0">
                <a:solidFill>
                  <a:prstClr val="black"/>
                </a:solidFill>
              </a:rPr>
              <a:t>Descriptor to be met by the end of induction:</a:t>
            </a:r>
          </a:p>
          <a:p>
            <a:pPr lvl="0">
              <a:defRPr/>
            </a:pPr>
            <a:endParaRPr lang="en-GB" b="1" dirty="0">
              <a:solidFill>
                <a:prstClr val="black"/>
              </a:solidFill>
            </a:endParaRPr>
          </a:p>
          <a:p>
            <a:pPr lvl="0"/>
            <a:r>
              <a:rPr lang="en-GB" dirty="0">
                <a:solidFill>
                  <a:prstClr val="black"/>
                </a:solidFill>
              </a:rPr>
              <a:t>The teacher encourages learners to apply themselves with sustained effort because they see the point of their learning and understand that resilience is needed for sustained success.</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TextBox 5"/>
          <p:cNvSpPr txBox="1"/>
          <p:nvPr/>
        </p:nvSpPr>
        <p:spPr>
          <a:xfrm>
            <a:off x="660136" y="3595626"/>
            <a:ext cx="7296240" cy="1477328"/>
          </a:xfrm>
          <a:prstGeom prst="rect">
            <a:avLst/>
          </a:prstGeom>
          <a:solidFill>
            <a:schemeClr val="accent3">
              <a:lumMod val="40000"/>
              <a:lumOff val="60000"/>
            </a:schemeClr>
          </a:solidFill>
          <a:ln w="25400">
            <a:solidFill>
              <a:srgbClr val="000099"/>
            </a:solidFill>
          </a:ln>
          <a:effectLst/>
        </p:spPr>
        <p:txBody>
          <a:bodyPr wrap="square" rtlCol="0">
            <a:spAutoFit/>
          </a:bodyPr>
          <a:lstStyle>
            <a:defPPr>
              <a:defRPr lang="en-US"/>
            </a:defPPr>
            <a:lvl1pPr lvl="0">
              <a:defRPr b="1">
                <a:solidFill>
                  <a:prstClr val="black"/>
                </a:solidFill>
              </a:defRPr>
            </a:lvl1pPr>
          </a:lstStyle>
          <a:p>
            <a:r>
              <a:rPr lang="en-GB" dirty="0"/>
              <a:t>Evidence for award of QTS:</a:t>
            </a:r>
          </a:p>
          <a:p>
            <a:endParaRPr lang="en-GB" dirty="0"/>
          </a:p>
          <a:p>
            <a:r>
              <a:rPr lang="en-IE" b="0" dirty="0">
                <a:solidFill>
                  <a:schemeClr val="tx1"/>
                </a:solidFill>
                <a:latin typeface="Calibri" panose="020F0502020204030204" pitchFamily="34" charset="0"/>
                <a:ea typeface="Calibri" panose="020F0502020204030204" pitchFamily="34" charset="0"/>
              </a:rPr>
              <a:t>The teacher promotes and secures learners’ self-motivation and </a:t>
            </a:r>
          </a:p>
          <a:p>
            <a:r>
              <a:rPr lang="en-IE" b="0" dirty="0">
                <a:solidFill>
                  <a:schemeClr val="tx1"/>
                </a:solidFill>
                <a:latin typeface="Calibri" panose="020F0502020204030204" pitchFamily="34" charset="0"/>
                <a:ea typeface="Calibri" panose="020F0502020204030204" pitchFamily="34" charset="0"/>
              </a:rPr>
              <a:t>self-direction in their learning.</a:t>
            </a:r>
            <a:endParaRPr lang="en-GB" b="0" dirty="0">
              <a:solidFill>
                <a:schemeClr val="tx1"/>
              </a:solidFill>
            </a:endParaRPr>
          </a:p>
          <a:p>
            <a:endParaRPr lang="en-GB" dirty="0"/>
          </a:p>
        </p:txBody>
      </p:sp>
      <p:sp>
        <p:nvSpPr>
          <p:cNvPr id="10" name="Chevron 9">
            <a:hlinkClick r:id="rId2" action="ppaction://hlinksldjump"/>
          </p:cNvPr>
          <p:cNvSpPr/>
          <p:nvPr/>
        </p:nvSpPr>
        <p:spPr>
          <a:xfrm rot="10800000">
            <a:off x="251520" y="260648"/>
            <a:ext cx="242316" cy="24231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TextBox 8"/>
          <p:cNvSpPr txBox="1"/>
          <p:nvPr/>
        </p:nvSpPr>
        <p:spPr>
          <a:xfrm>
            <a:off x="660136" y="150973"/>
            <a:ext cx="5637819" cy="461665"/>
          </a:xfrm>
          <a:prstGeom prst="rect">
            <a:avLst/>
          </a:prstGeom>
          <a:noFill/>
        </p:spPr>
        <p:txBody>
          <a:bodyPr wrap="square" rtlCol="0">
            <a:spAutoFit/>
          </a:bodyPr>
          <a:lstStyle/>
          <a:p>
            <a:r>
              <a:rPr lang="en-GB" sz="2400" b="1" dirty="0">
                <a:solidFill>
                  <a:srgbClr val="000099"/>
                </a:solidFill>
              </a:rPr>
              <a:t>Sustained effort and resilience in learners</a:t>
            </a:r>
          </a:p>
        </p:txBody>
      </p:sp>
      <p:sp>
        <p:nvSpPr>
          <p:cNvPr id="7" name="Slide Number Placeholder 6"/>
          <p:cNvSpPr>
            <a:spLocks noGrp="1"/>
          </p:cNvSpPr>
          <p:nvPr>
            <p:ph type="sldNum" sz="quarter" idx="12"/>
          </p:nvPr>
        </p:nvSpPr>
        <p:spPr>
          <a:xfrm>
            <a:off x="6754416" y="6381328"/>
            <a:ext cx="2133600" cy="365125"/>
          </a:xfrm>
        </p:spPr>
        <p:txBody>
          <a:bodyPr/>
          <a:lstStyle/>
          <a:p>
            <a:fld id="{C4009609-DC48-4DDF-96FA-41A39884BE33}" type="slidenum">
              <a:rPr lang="en-GB" b="1" smtClean="0"/>
              <a:t>52</a:t>
            </a:fld>
            <a:endParaRPr lang="en-GB" b="1" dirty="0"/>
          </a:p>
        </p:txBody>
      </p:sp>
    </p:spTree>
    <p:extLst>
      <p:ext uri="{BB962C8B-B14F-4D97-AF65-F5344CB8AC3E}">
        <p14:creationId xmlns:p14="http://schemas.microsoft.com/office/powerpoint/2010/main" val="19669094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8" name="Shape 17"/>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400110"/>
          </a:xfrm>
          <a:prstGeom prst="rect">
            <a:avLst/>
          </a:prstGeom>
          <a:noFill/>
        </p:spPr>
        <p:txBody>
          <a:bodyPr wrap="square" rtlCol="0">
            <a:spAutoFit/>
          </a:bodyPr>
          <a:lstStyle/>
          <a:p>
            <a:r>
              <a:rPr lang="en-GB" sz="2000" b="1" dirty="0">
                <a:solidFill>
                  <a:srgbClr val="000099"/>
                </a:solidFill>
              </a:rPr>
              <a:t>Pedagogy: Influencing learners… building positive learner disposition</a:t>
            </a:r>
          </a:p>
        </p:txBody>
      </p:sp>
      <p:sp>
        <p:nvSpPr>
          <p:cNvPr id="2" name="TextBox 1"/>
          <p:cNvSpPr txBox="1"/>
          <p:nvPr/>
        </p:nvSpPr>
        <p:spPr>
          <a:xfrm>
            <a:off x="473350" y="1776115"/>
            <a:ext cx="5637819" cy="461665"/>
          </a:xfrm>
          <a:prstGeom prst="rect">
            <a:avLst/>
          </a:prstGeom>
          <a:noFill/>
        </p:spPr>
        <p:txBody>
          <a:bodyPr wrap="square" rtlCol="0">
            <a:spAutoFit/>
          </a:bodyPr>
          <a:lstStyle/>
          <a:p>
            <a:r>
              <a:rPr lang="en-GB" sz="2400" b="1" dirty="0">
                <a:solidFill>
                  <a:srgbClr val="000099"/>
                </a:solidFill>
              </a:rPr>
              <a:t>Reflection</a:t>
            </a:r>
          </a:p>
        </p:txBody>
      </p:sp>
      <p:sp>
        <p:nvSpPr>
          <p:cNvPr id="60" name="TextBox 59"/>
          <p:cNvSpPr txBox="1"/>
          <p:nvPr/>
        </p:nvSpPr>
        <p:spPr>
          <a:xfrm>
            <a:off x="523205" y="4749722"/>
            <a:ext cx="6984776" cy="923330"/>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r>
              <a:rPr lang="en-GB" dirty="0"/>
              <a:t>Reflection with learners is planned by the teacher as a natural part of the learning experience and leads learners to consider their behaviour and outlook.</a:t>
            </a:r>
          </a:p>
        </p:txBody>
      </p:sp>
      <p:sp>
        <p:nvSpPr>
          <p:cNvPr id="65" name="TextBox 64"/>
          <p:cNvSpPr txBox="1"/>
          <p:nvPr/>
        </p:nvSpPr>
        <p:spPr>
          <a:xfrm>
            <a:off x="2055891" y="2708920"/>
            <a:ext cx="6534725" cy="1477328"/>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r>
              <a:rPr lang="en-GB" dirty="0"/>
              <a:t>Evaluation of learning looks at all aspects; the products, quality, development of learning, aspects avoided, and the extent to which the four purposes are addressed within reflection on the learning exhibited. From this there is a natural focus on the future behaviours necessary to be extended as a learner. </a:t>
            </a:r>
          </a:p>
        </p:txBody>
      </p:sp>
      <p:sp>
        <p:nvSpPr>
          <p:cNvPr id="3" name="Slide Number Placeholder 2"/>
          <p:cNvSpPr>
            <a:spLocks noGrp="1"/>
          </p:cNvSpPr>
          <p:nvPr>
            <p:ph type="sldNum" sz="quarter" idx="12"/>
          </p:nvPr>
        </p:nvSpPr>
        <p:spPr/>
        <p:txBody>
          <a:bodyPr/>
          <a:lstStyle/>
          <a:p>
            <a:fld id="{C4009609-DC48-4DDF-96FA-41A39884BE33}" type="slidenum">
              <a:rPr lang="en-GB" smtClean="0"/>
              <a:t>53</a:t>
            </a:fld>
            <a:endParaRPr lang="en-GB"/>
          </a:p>
        </p:txBody>
      </p:sp>
      <p:grpSp>
        <p:nvGrpSpPr>
          <p:cNvPr id="12" name="Group 11"/>
          <p:cNvGrpSpPr/>
          <p:nvPr/>
        </p:nvGrpSpPr>
        <p:grpSpPr>
          <a:xfrm>
            <a:off x="7508758" y="5703160"/>
            <a:ext cx="1255195" cy="1251052"/>
            <a:chOff x="331287" y="5926768"/>
            <a:chExt cx="1255195" cy="1251052"/>
          </a:xfrm>
        </p:grpSpPr>
        <p:sp>
          <p:nvSpPr>
            <p:cNvPr id="14" name="Pie 13"/>
            <p:cNvSpPr/>
            <p:nvPr/>
          </p:nvSpPr>
          <p:spPr>
            <a:xfrm rot="3067954">
              <a:off x="331287" y="5928357"/>
              <a:ext cx="1249463" cy="1249463"/>
            </a:xfrm>
            <a:prstGeom prst="pie">
              <a:avLst>
                <a:gd name="adj1" fmla="val 9693839"/>
                <a:gd name="adj2" fmla="val 977021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5" name="Pie 14">
              <a:hlinkClick r:id="rId3" action="ppaction://hlinksldjump"/>
            </p:cNvPr>
            <p:cNvSpPr/>
            <p:nvPr/>
          </p:nvSpPr>
          <p:spPr>
            <a:xfrm rot="3067954">
              <a:off x="335341" y="5926769"/>
              <a:ext cx="1249463" cy="1249463"/>
            </a:xfrm>
            <a:prstGeom prst="pie">
              <a:avLst>
                <a:gd name="adj1" fmla="val 9681314"/>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6" name="Pie 15">
              <a:hlinkClick r:id="rId3" action="ppaction://hlinksldjump"/>
            </p:cNvPr>
            <p:cNvSpPr/>
            <p:nvPr/>
          </p:nvSpPr>
          <p:spPr>
            <a:xfrm rot="3067954">
              <a:off x="337019" y="5926768"/>
              <a:ext cx="1249463" cy="1249463"/>
            </a:xfrm>
            <a:prstGeom prst="pie">
              <a:avLst>
                <a:gd name="adj1" fmla="val 11956703"/>
                <a:gd name="adj2" fmla="val 141855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7" name="Pie 16">
              <a:hlinkClick r:id="rId3" action="ppaction://hlinksldjump"/>
            </p:cNvPr>
            <p:cNvSpPr/>
            <p:nvPr/>
          </p:nvSpPr>
          <p:spPr>
            <a:xfrm rot="3067954">
              <a:off x="335342" y="5926769"/>
              <a:ext cx="1249463" cy="1249463"/>
            </a:xfrm>
            <a:prstGeom prst="pie">
              <a:avLst>
                <a:gd name="adj1" fmla="val 14260476"/>
                <a:gd name="adj2" fmla="val 16396533"/>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
        <p:nvSpPr>
          <p:cNvPr id="13" name="TextBox 12"/>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Teaching</a:t>
            </a:r>
          </a:p>
        </p:txBody>
      </p:sp>
      <p:pic>
        <p:nvPicPr>
          <p:cNvPr id="19" name="Picture 2">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07179" y="4437994"/>
            <a:ext cx="623455" cy="623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708041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extBox 1"/>
          <p:cNvSpPr txBox="1"/>
          <p:nvPr/>
        </p:nvSpPr>
        <p:spPr>
          <a:xfrm>
            <a:off x="251519" y="6309320"/>
            <a:ext cx="8244915" cy="400110"/>
          </a:xfrm>
          <a:prstGeom prst="rect">
            <a:avLst/>
          </a:prstGeom>
          <a:noFill/>
        </p:spPr>
        <p:txBody>
          <a:bodyPr wrap="square" rtlCol="0">
            <a:spAutoFit/>
          </a:bodyPr>
          <a:lstStyle/>
          <a:p>
            <a:pPr lvl="0">
              <a:defRPr/>
            </a:pPr>
            <a:r>
              <a:rPr lang="en-GB" sz="2000" b="1" dirty="0">
                <a:solidFill>
                  <a:srgbClr val="000099"/>
                </a:solidFill>
              </a:rPr>
              <a:t>Pedagogy: Influencing learners</a:t>
            </a:r>
          </a:p>
        </p:txBody>
      </p:sp>
      <p:sp>
        <p:nvSpPr>
          <p:cNvPr id="5" name="TextBox 4"/>
          <p:cNvSpPr txBox="1"/>
          <p:nvPr/>
        </p:nvSpPr>
        <p:spPr>
          <a:xfrm>
            <a:off x="683568" y="1484784"/>
            <a:ext cx="7272808" cy="1754326"/>
          </a:xfrm>
          <a:prstGeom prst="rect">
            <a:avLst/>
          </a:prstGeom>
          <a:solidFill>
            <a:schemeClr val="accent3">
              <a:lumMod val="40000"/>
              <a:lumOff val="60000"/>
            </a:schemeClr>
          </a:solidFill>
          <a:ln w="25400">
            <a:solidFill>
              <a:srgbClr val="000099"/>
            </a:solidFill>
          </a:ln>
          <a:effectLst/>
        </p:spPr>
        <p:txBody>
          <a:bodyPr wrap="square" rtlCol="0">
            <a:spAutoFit/>
          </a:bodyPr>
          <a:lstStyle/>
          <a:p>
            <a:pPr lvl="0">
              <a:defRPr/>
            </a:pPr>
            <a:r>
              <a:rPr lang="en-GB" b="1" dirty="0">
                <a:solidFill>
                  <a:prstClr val="black"/>
                </a:solidFill>
              </a:rPr>
              <a:t>Descriptor to be met by the end of induction:</a:t>
            </a:r>
          </a:p>
          <a:p>
            <a:pPr lvl="0">
              <a:defRPr/>
            </a:pPr>
            <a:endParaRPr lang="en-GB" b="1" dirty="0">
              <a:solidFill>
                <a:prstClr val="black"/>
              </a:solidFill>
            </a:endParaRPr>
          </a:p>
          <a:p>
            <a:pPr lvl="0"/>
            <a:r>
              <a:rPr lang="en-GB" dirty="0">
                <a:solidFill>
                  <a:prstClr val="black"/>
                </a:solidFill>
              </a:rPr>
              <a:t>Reflection with learners is planned by the teacher as a natural part of the learning experience and leads learners to consider their behaviour and outlook.</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TextBox 5"/>
          <p:cNvSpPr txBox="1"/>
          <p:nvPr/>
        </p:nvSpPr>
        <p:spPr>
          <a:xfrm>
            <a:off x="683568" y="3645024"/>
            <a:ext cx="7272808" cy="1754326"/>
          </a:xfrm>
          <a:prstGeom prst="rect">
            <a:avLst/>
          </a:prstGeom>
          <a:solidFill>
            <a:schemeClr val="accent3">
              <a:lumMod val="40000"/>
              <a:lumOff val="60000"/>
            </a:schemeClr>
          </a:solidFill>
          <a:ln w="25400">
            <a:solidFill>
              <a:srgbClr val="000099"/>
            </a:solidFill>
          </a:ln>
          <a:effectLst/>
        </p:spPr>
        <p:txBody>
          <a:bodyPr wrap="square" rtlCol="0">
            <a:spAutoFit/>
          </a:bodyPr>
          <a:lstStyle>
            <a:defPPr>
              <a:defRPr lang="en-US"/>
            </a:defPPr>
            <a:lvl1pPr lvl="0">
              <a:defRPr b="1">
                <a:solidFill>
                  <a:prstClr val="black"/>
                </a:solidFill>
              </a:defRPr>
            </a:lvl1pPr>
          </a:lstStyle>
          <a:p>
            <a:r>
              <a:rPr lang="en-GB" dirty="0"/>
              <a:t>Evidence for award of QTS:</a:t>
            </a:r>
          </a:p>
          <a:p>
            <a:endParaRPr lang="en-GB" dirty="0"/>
          </a:p>
          <a:p>
            <a:r>
              <a:rPr lang="en-IE" b="0" dirty="0">
                <a:solidFill>
                  <a:schemeClr val="tx1"/>
                </a:solidFill>
                <a:latin typeface="Calibri" panose="020F0502020204030204" pitchFamily="34" charset="0"/>
                <a:ea typeface="Calibri" panose="020F0502020204030204" pitchFamily="34" charset="0"/>
              </a:rPr>
              <a:t>In planning, the teacher demonstrates awareness of the importance of encouraging learners’ reflection around behaviours and outlooks for learning.</a:t>
            </a:r>
            <a:endParaRPr lang="en-GB" b="0" dirty="0">
              <a:solidFill>
                <a:schemeClr val="tx1"/>
              </a:solidFill>
            </a:endParaRPr>
          </a:p>
          <a:p>
            <a:endParaRPr lang="en-GB" dirty="0"/>
          </a:p>
        </p:txBody>
      </p:sp>
      <p:sp>
        <p:nvSpPr>
          <p:cNvPr id="10" name="Chevron 9">
            <a:hlinkClick r:id="rId2" action="ppaction://hlinksldjump"/>
          </p:cNvPr>
          <p:cNvSpPr/>
          <p:nvPr/>
        </p:nvSpPr>
        <p:spPr>
          <a:xfrm rot="10800000">
            <a:off x="251520" y="260648"/>
            <a:ext cx="242316" cy="24231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TextBox 8"/>
          <p:cNvSpPr txBox="1"/>
          <p:nvPr/>
        </p:nvSpPr>
        <p:spPr>
          <a:xfrm>
            <a:off x="611560" y="150973"/>
            <a:ext cx="5637819" cy="461665"/>
          </a:xfrm>
          <a:prstGeom prst="rect">
            <a:avLst/>
          </a:prstGeom>
          <a:noFill/>
        </p:spPr>
        <p:txBody>
          <a:bodyPr wrap="square" rtlCol="0">
            <a:spAutoFit/>
          </a:bodyPr>
          <a:lstStyle/>
          <a:p>
            <a:r>
              <a:rPr lang="en-GB" sz="2400" b="1" dirty="0">
                <a:solidFill>
                  <a:srgbClr val="000099"/>
                </a:solidFill>
              </a:rPr>
              <a:t>Reflection</a:t>
            </a:r>
          </a:p>
        </p:txBody>
      </p:sp>
      <p:sp>
        <p:nvSpPr>
          <p:cNvPr id="7" name="Slide Number Placeholder 6"/>
          <p:cNvSpPr>
            <a:spLocks noGrp="1"/>
          </p:cNvSpPr>
          <p:nvPr>
            <p:ph type="sldNum" sz="quarter" idx="12"/>
          </p:nvPr>
        </p:nvSpPr>
        <p:spPr>
          <a:xfrm>
            <a:off x="6754416" y="6381328"/>
            <a:ext cx="2133600" cy="365125"/>
          </a:xfrm>
        </p:spPr>
        <p:txBody>
          <a:bodyPr/>
          <a:lstStyle/>
          <a:p>
            <a:fld id="{C4009609-DC48-4DDF-96FA-41A39884BE33}" type="slidenum">
              <a:rPr lang="en-GB" b="1" smtClean="0"/>
              <a:t>54</a:t>
            </a:fld>
            <a:endParaRPr lang="en-GB" b="1" dirty="0"/>
          </a:p>
        </p:txBody>
      </p:sp>
    </p:spTree>
    <p:extLst>
      <p:ext uri="{BB962C8B-B14F-4D97-AF65-F5344CB8AC3E}">
        <p14:creationId xmlns:p14="http://schemas.microsoft.com/office/powerpoint/2010/main" val="241689605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4" name="Shape 13"/>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400110"/>
          </a:xfrm>
          <a:prstGeom prst="rect">
            <a:avLst/>
          </a:prstGeom>
          <a:noFill/>
        </p:spPr>
        <p:txBody>
          <a:bodyPr wrap="square" rtlCol="0">
            <a:spAutoFit/>
          </a:bodyPr>
          <a:lstStyle/>
          <a:p>
            <a:r>
              <a:rPr lang="en-GB" sz="2000" b="1" dirty="0">
                <a:solidFill>
                  <a:srgbClr val="000099"/>
                </a:solidFill>
              </a:rPr>
              <a:t>Pedagogy: Influencing learners… building positive learner disposition</a:t>
            </a:r>
          </a:p>
        </p:txBody>
      </p:sp>
      <p:sp>
        <p:nvSpPr>
          <p:cNvPr id="2" name="TextBox 1"/>
          <p:cNvSpPr txBox="1"/>
          <p:nvPr/>
        </p:nvSpPr>
        <p:spPr>
          <a:xfrm>
            <a:off x="473350" y="1776115"/>
            <a:ext cx="5637819" cy="461665"/>
          </a:xfrm>
          <a:prstGeom prst="rect">
            <a:avLst/>
          </a:prstGeom>
          <a:noFill/>
        </p:spPr>
        <p:txBody>
          <a:bodyPr wrap="square" rtlCol="0">
            <a:spAutoFit/>
          </a:bodyPr>
          <a:lstStyle/>
          <a:p>
            <a:r>
              <a:rPr lang="en-GB" sz="2400" b="1" dirty="0">
                <a:solidFill>
                  <a:srgbClr val="000099"/>
                </a:solidFill>
              </a:rPr>
              <a:t>Learning outcomes and well-being</a:t>
            </a:r>
          </a:p>
        </p:txBody>
      </p:sp>
      <p:sp>
        <p:nvSpPr>
          <p:cNvPr id="60" name="TextBox 59"/>
          <p:cNvSpPr txBox="1"/>
          <p:nvPr/>
        </p:nvSpPr>
        <p:spPr>
          <a:xfrm>
            <a:off x="523982" y="4754718"/>
            <a:ext cx="6984776" cy="923330"/>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r>
              <a:rPr lang="en-GB" dirty="0"/>
              <a:t>The teacher works to ensure that learners appreciate how high-quality product and performance outcomes lead to improved learning and improved habits of well-being.</a:t>
            </a:r>
          </a:p>
        </p:txBody>
      </p:sp>
      <p:sp>
        <p:nvSpPr>
          <p:cNvPr id="65" name="TextBox 64"/>
          <p:cNvSpPr txBox="1"/>
          <p:nvPr/>
        </p:nvSpPr>
        <p:spPr>
          <a:xfrm>
            <a:off x="3104728" y="2708920"/>
            <a:ext cx="5382597" cy="1200329"/>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r>
              <a:rPr lang="en-GB" dirty="0"/>
              <a:t>Learners are enabled to understand how their focus upon personal well-being and their drive for appropriate outcome, medium and quality has impact in terms of usefulness for the purpose and audience.</a:t>
            </a:r>
          </a:p>
        </p:txBody>
      </p:sp>
      <p:grpSp>
        <p:nvGrpSpPr>
          <p:cNvPr id="5" name="Group 4"/>
          <p:cNvGrpSpPr/>
          <p:nvPr/>
        </p:nvGrpSpPr>
        <p:grpSpPr>
          <a:xfrm>
            <a:off x="7508758" y="5703160"/>
            <a:ext cx="1255195" cy="1251052"/>
            <a:chOff x="331287" y="5926768"/>
            <a:chExt cx="1255195" cy="1251052"/>
          </a:xfrm>
        </p:grpSpPr>
        <p:sp>
          <p:nvSpPr>
            <p:cNvPr id="67" name="Pie 66"/>
            <p:cNvSpPr/>
            <p:nvPr/>
          </p:nvSpPr>
          <p:spPr>
            <a:xfrm rot="3067954">
              <a:off x="331287" y="5928357"/>
              <a:ext cx="1249463" cy="1249463"/>
            </a:xfrm>
            <a:prstGeom prst="pie">
              <a:avLst>
                <a:gd name="adj1" fmla="val 9693839"/>
                <a:gd name="adj2" fmla="val 977021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69" name="Pie 68">
              <a:hlinkClick r:id="rId3" action="ppaction://hlinksldjump"/>
            </p:cNvPr>
            <p:cNvSpPr/>
            <p:nvPr/>
          </p:nvSpPr>
          <p:spPr>
            <a:xfrm rot="3067954">
              <a:off x="335341" y="5926769"/>
              <a:ext cx="1249463" cy="1249463"/>
            </a:xfrm>
            <a:prstGeom prst="pie">
              <a:avLst>
                <a:gd name="adj1" fmla="val 9681314"/>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70" name="Pie 69">
              <a:hlinkClick r:id="rId3" action="ppaction://hlinksldjump"/>
            </p:cNvPr>
            <p:cNvSpPr/>
            <p:nvPr/>
          </p:nvSpPr>
          <p:spPr>
            <a:xfrm rot="3067954">
              <a:off x="337019" y="5926768"/>
              <a:ext cx="1249463" cy="1249463"/>
            </a:xfrm>
            <a:prstGeom prst="pie">
              <a:avLst>
                <a:gd name="adj1" fmla="val 11956703"/>
                <a:gd name="adj2" fmla="val 141855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72" name="Pie 71">
              <a:hlinkClick r:id="rId3" action="ppaction://hlinksldjump"/>
            </p:cNvPr>
            <p:cNvSpPr/>
            <p:nvPr/>
          </p:nvSpPr>
          <p:spPr>
            <a:xfrm rot="3067954">
              <a:off x="335342" y="5926769"/>
              <a:ext cx="1249463" cy="1249463"/>
            </a:xfrm>
            <a:prstGeom prst="pie">
              <a:avLst>
                <a:gd name="adj1" fmla="val 14260476"/>
                <a:gd name="adj2" fmla="val 16396533"/>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
        <p:nvSpPr>
          <p:cNvPr id="3" name="Slide Number Placeholder 2"/>
          <p:cNvSpPr>
            <a:spLocks noGrp="1"/>
          </p:cNvSpPr>
          <p:nvPr>
            <p:ph type="sldNum" sz="quarter" idx="12"/>
          </p:nvPr>
        </p:nvSpPr>
        <p:spPr/>
        <p:txBody>
          <a:bodyPr/>
          <a:lstStyle/>
          <a:p>
            <a:fld id="{C4009609-DC48-4DDF-96FA-41A39884BE33}" type="slidenum">
              <a:rPr lang="en-GB" smtClean="0"/>
              <a:t>55</a:t>
            </a:fld>
            <a:endParaRPr lang="en-GB"/>
          </a:p>
        </p:txBody>
      </p:sp>
      <p:sp>
        <p:nvSpPr>
          <p:cNvPr id="13" name="TextBox 12"/>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Teaching</a:t>
            </a:r>
          </a:p>
        </p:txBody>
      </p:sp>
      <p:pic>
        <p:nvPicPr>
          <p:cNvPr id="15" name="Picture 2">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25716" y="4442990"/>
            <a:ext cx="623455" cy="623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966618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extBox 1"/>
          <p:cNvSpPr txBox="1"/>
          <p:nvPr/>
        </p:nvSpPr>
        <p:spPr>
          <a:xfrm>
            <a:off x="230628" y="6237312"/>
            <a:ext cx="8244915" cy="400110"/>
          </a:xfrm>
          <a:prstGeom prst="rect">
            <a:avLst/>
          </a:prstGeom>
          <a:noFill/>
        </p:spPr>
        <p:txBody>
          <a:bodyPr wrap="square" rtlCol="0">
            <a:spAutoFit/>
          </a:bodyPr>
          <a:lstStyle/>
          <a:p>
            <a:pPr lvl="0">
              <a:defRPr/>
            </a:pPr>
            <a:r>
              <a:rPr lang="en-GB" sz="2000" b="1" dirty="0">
                <a:solidFill>
                  <a:srgbClr val="000099"/>
                </a:solidFill>
              </a:rPr>
              <a:t>Pedagogy: Influencing learners</a:t>
            </a:r>
          </a:p>
        </p:txBody>
      </p:sp>
      <p:sp>
        <p:nvSpPr>
          <p:cNvPr id="5" name="TextBox 4"/>
          <p:cNvSpPr txBox="1"/>
          <p:nvPr/>
        </p:nvSpPr>
        <p:spPr>
          <a:xfrm>
            <a:off x="683568" y="1484784"/>
            <a:ext cx="7272808" cy="1754326"/>
          </a:xfrm>
          <a:prstGeom prst="rect">
            <a:avLst/>
          </a:prstGeom>
          <a:solidFill>
            <a:schemeClr val="accent3">
              <a:lumMod val="40000"/>
              <a:lumOff val="60000"/>
            </a:schemeClr>
          </a:solidFill>
          <a:ln w="25400">
            <a:solidFill>
              <a:srgbClr val="000099"/>
            </a:solidFill>
          </a:ln>
          <a:effectLst/>
        </p:spPr>
        <p:txBody>
          <a:bodyPr wrap="square" rtlCol="0">
            <a:spAutoFit/>
          </a:bodyPr>
          <a:lstStyle/>
          <a:p>
            <a:pPr lvl="0">
              <a:defRPr/>
            </a:pPr>
            <a:r>
              <a:rPr lang="en-GB" b="1" dirty="0">
                <a:solidFill>
                  <a:prstClr val="black"/>
                </a:solidFill>
              </a:rPr>
              <a:t>Descriptor to be met by the end of induction:</a:t>
            </a:r>
          </a:p>
          <a:p>
            <a:pPr lvl="0">
              <a:defRPr/>
            </a:pPr>
            <a:endParaRPr lang="en-GB" b="1" dirty="0">
              <a:solidFill>
                <a:prstClr val="black"/>
              </a:solidFill>
            </a:endParaRPr>
          </a:p>
          <a:p>
            <a:pPr lvl="0"/>
            <a:r>
              <a:rPr lang="en-GB" dirty="0">
                <a:solidFill>
                  <a:prstClr val="black"/>
                </a:solidFill>
              </a:rPr>
              <a:t>The teacher works to ensure that learners appreciate how high-quality product and performance outcomes lead to improved learning and improved habits of well-being.</a:t>
            </a:r>
          </a:p>
          <a:p>
            <a:pPr lvl="0"/>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TextBox 5"/>
          <p:cNvSpPr txBox="1"/>
          <p:nvPr/>
        </p:nvSpPr>
        <p:spPr>
          <a:xfrm>
            <a:off x="700124" y="3645024"/>
            <a:ext cx="7239695" cy="1754326"/>
          </a:xfrm>
          <a:prstGeom prst="rect">
            <a:avLst/>
          </a:prstGeom>
          <a:solidFill>
            <a:schemeClr val="accent3">
              <a:lumMod val="40000"/>
              <a:lumOff val="60000"/>
            </a:schemeClr>
          </a:solidFill>
          <a:ln w="25400">
            <a:solidFill>
              <a:srgbClr val="000099"/>
            </a:solidFill>
          </a:ln>
          <a:effectLst/>
        </p:spPr>
        <p:txBody>
          <a:bodyPr wrap="square" rtlCol="0">
            <a:spAutoFit/>
          </a:bodyPr>
          <a:lstStyle>
            <a:defPPr>
              <a:defRPr lang="en-US"/>
            </a:defPPr>
            <a:lvl1pPr lvl="0">
              <a:defRPr b="1">
                <a:solidFill>
                  <a:prstClr val="black"/>
                </a:solidFill>
              </a:defRPr>
            </a:lvl1pPr>
          </a:lstStyle>
          <a:p>
            <a:r>
              <a:rPr lang="en-GB" dirty="0"/>
              <a:t>Evidence for award of QTS:</a:t>
            </a:r>
          </a:p>
          <a:p>
            <a:endParaRPr lang="en-GB" dirty="0"/>
          </a:p>
          <a:p>
            <a:r>
              <a:rPr lang="en-IE" b="0" dirty="0">
                <a:solidFill>
                  <a:schemeClr val="tx1"/>
                </a:solidFill>
                <a:latin typeface="Calibri" panose="020F0502020204030204" pitchFamily="34" charset="0"/>
                <a:ea typeface="Calibri" panose="020F0502020204030204" pitchFamily="34" charset="0"/>
              </a:rPr>
              <a:t>The teacher raises awareness of how high-quality learning experiences and performance outcomes lead to improved learning and a heightened sense of well-being.</a:t>
            </a:r>
            <a:endParaRPr lang="en-GB" b="0" dirty="0">
              <a:solidFill>
                <a:schemeClr val="tx1"/>
              </a:solidFill>
            </a:endParaRPr>
          </a:p>
          <a:p>
            <a:endParaRPr lang="en-GB" dirty="0"/>
          </a:p>
        </p:txBody>
      </p:sp>
      <p:sp>
        <p:nvSpPr>
          <p:cNvPr id="10" name="Chevron 9">
            <a:hlinkClick r:id="rId2" action="ppaction://hlinksldjump"/>
          </p:cNvPr>
          <p:cNvSpPr/>
          <p:nvPr/>
        </p:nvSpPr>
        <p:spPr>
          <a:xfrm rot="10800000">
            <a:off x="251520" y="260648"/>
            <a:ext cx="242316" cy="24231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TextBox 8"/>
          <p:cNvSpPr txBox="1"/>
          <p:nvPr/>
        </p:nvSpPr>
        <p:spPr>
          <a:xfrm>
            <a:off x="683568" y="150973"/>
            <a:ext cx="5637819" cy="461665"/>
          </a:xfrm>
          <a:prstGeom prst="rect">
            <a:avLst/>
          </a:prstGeom>
          <a:noFill/>
        </p:spPr>
        <p:txBody>
          <a:bodyPr wrap="square" rtlCol="0">
            <a:spAutoFit/>
          </a:bodyPr>
          <a:lstStyle/>
          <a:p>
            <a:r>
              <a:rPr lang="en-GB" sz="2400" b="1" dirty="0">
                <a:solidFill>
                  <a:srgbClr val="000099"/>
                </a:solidFill>
              </a:rPr>
              <a:t>Learning outcomes and well-being</a:t>
            </a:r>
          </a:p>
        </p:txBody>
      </p:sp>
      <p:sp>
        <p:nvSpPr>
          <p:cNvPr id="7" name="Slide Number Placeholder 6"/>
          <p:cNvSpPr>
            <a:spLocks noGrp="1"/>
          </p:cNvSpPr>
          <p:nvPr>
            <p:ph type="sldNum" sz="quarter" idx="12"/>
          </p:nvPr>
        </p:nvSpPr>
        <p:spPr>
          <a:xfrm>
            <a:off x="6754416" y="6381328"/>
            <a:ext cx="2133600" cy="365125"/>
          </a:xfrm>
        </p:spPr>
        <p:txBody>
          <a:bodyPr/>
          <a:lstStyle/>
          <a:p>
            <a:fld id="{C4009609-DC48-4DDF-96FA-41A39884BE33}" type="slidenum">
              <a:rPr lang="en-GB" b="1" smtClean="0"/>
              <a:t>56</a:t>
            </a:fld>
            <a:endParaRPr lang="en-GB" b="1" dirty="0"/>
          </a:p>
        </p:txBody>
      </p:sp>
    </p:spTree>
    <p:extLst>
      <p:ext uri="{BB962C8B-B14F-4D97-AF65-F5344CB8AC3E}">
        <p14:creationId xmlns:p14="http://schemas.microsoft.com/office/powerpoint/2010/main" val="383059876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7" name="Pie 6"/>
          <p:cNvSpPr/>
          <p:nvPr/>
        </p:nvSpPr>
        <p:spPr>
          <a:xfrm rot="13195740">
            <a:off x="-3023127" y="-15291"/>
            <a:ext cx="7469671" cy="6869891"/>
          </a:xfrm>
          <a:prstGeom prst="pie">
            <a:avLst>
              <a:gd name="adj1" fmla="val 7838001"/>
              <a:gd name="adj2" fmla="val 9133267"/>
            </a:avLst>
          </a:prstGeom>
          <a:gradFill flip="none" rotWithShape="1">
            <a:gsLst>
              <a:gs pos="32000">
                <a:schemeClr val="accent5">
                  <a:lumMod val="100000"/>
                </a:schemeClr>
              </a:gs>
              <a:gs pos="49000">
                <a:srgbClr val="21D6E0"/>
              </a:gs>
            </a:gsLst>
            <a:path path="circle">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sp>
        <p:nvSpPr>
          <p:cNvPr id="13" name="TextBox 12"/>
          <p:cNvSpPr txBox="1"/>
          <p:nvPr/>
        </p:nvSpPr>
        <p:spPr>
          <a:xfrm>
            <a:off x="467544" y="1268760"/>
            <a:ext cx="4680520" cy="523220"/>
          </a:xfrm>
          <a:prstGeom prst="rect">
            <a:avLst/>
          </a:prstGeom>
          <a:noFill/>
        </p:spPr>
        <p:txBody>
          <a:bodyPr wrap="square" rtlCol="0">
            <a:spAutoFit/>
          </a:bodyPr>
          <a:lstStyle/>
          <a:p>
            <a:r>
              <a:rPr lang="en-GB" sz="2800" b="1" dirty="0">
                <a:solidFill>
                  <a:srgbClr val="000099"/>
                </a:solidFill>
              </a:rPr>
              <a:t>Collaboration</a:t>
            </a:r>
          </a:p>
        </p:txBody>
      </p:sp>
      <p:cxnSp>
        <p:nvCxnSpPr>
          <p:cNvPr id="12" name="Straight Connector 11"/>
          <p:cNvCxnSpPr/>
          <p:nvPr/>
        </p:nvCxnSpPr>
        <p:spPr>
          <a:xfrm flipV="1">
            <a:off x="737480" y="2357037"/>
            <a:ext cx="6430641" cy="1062619"/>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725430" y="2920272"/>
            <a:ext cx="6654882" cy="499382"/>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725430" y="3419654"/>
            <a:ext cx="6654882" cy="874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11708" y="3419654"/>
            <a:ext cx="6568968" cy="723898"/>
          </a:xfrm>
          <a:prstGeom prst="line">
            <a:avLst/>
          </a:prstGeom>
        </p:spPr>
        <p:style>
          <a:lnRef idx="1">
            <a:schemeClr val="accent1"/>
          </a:lnRef>
          <a:fillRef idx="0">
            <a:schemeClr val="accent1"/>
          </a:fillRef>
          <a:effectRef idx="0">
            <a:schemeClr val="accent1"/>
          </a:effectRef>
          <a:fontRef idx="minor">
            <a:schemeClr val="tx1"/>
          </a:fontRef>
        </p:style>
      </p:cxnSp>
      <p:sp>
        <p:nvSpPr>
          <p:cNvPr id="26" name="TextBox 25">
            <a:hlinkClick r:id="rId3" action="ppaction://hlinksldjump"/>
          </p:cNvPr>
          <p:cNvSpPr txBox="1"/>
          <p:nvPr/>
        </p:nvSpPr>
        <p:spPr>
          <a:xfrm rot="21419096">
            <a:off x="4470213" y="3071483"/>
            <a:ext cx="3344049" cy="357214"/>
          </a:xfrm>
          <a:prstGeom prst="rect">
            <a:avLst/>
          </a:prstGeom>
          <a:noFill/>
        </p:spPr>
        <p:txBody>
          <a:bodyPr wrap="square" rtlCol="0">
            <a:spAutoFit/>
          </a:bodyPr>
          <a:lstStyle/>
          <a:p>
            <a:pPr>
              <a:lnSpc>
                <a:spcPct val="115000"/>
              </a:lnSpc>
              <a:spcAft>
                <a:spcPts val="1000"/>
              </a:spcAft>
            </a:pPr>
            <a:r>
              <a:rPr lang="en-GB" sz="1600" dirty="0">
                <a:solidFill>
                  <a:srgbClr val="000099"/>
                </a:solidFill>
                <a:latin typeface="Arial"/>
                <a:ea typeface="Calibri"/>
                <a:cs typeface="Times New Roman"/>
              </a:rPr>
              <a:t>Working with in-school colleagues</a:t>
            </a:r>
            <a:endParaRPr lang="en-GB" sz="1600" dirty="0">
              <a:solidFill>
                <a:srgbClr val="000099"/>
              </a:solidFill>
              <a:ea typeface="Calibri"/>
              <a:cs typeface="Times New Roman"/>
            </a:endParaRPr>
          </a:p>
        </p:txBody>
      </p:sp>
      <p:grpSp>
        <p:nvGrpSpPr>
          <p:cNvPr id="2" name="Group 1"/>
          <p:cNvGrpSpPr/>
          <p:nvPr/>
        </p:nvGrpSpPr>
        <p:grpSpPr>
          <a:xfrm rot="16035324">
            <a:off x="537588" y="4493668"/>
            <a:ext cx="1595296" cy="1591011"/>
            <a:chOff x="581131" y="4820623"/>
            <a:chExt cx="2192659" cy="2186770"/>
          </a:xfrm>
        </p:grpSpPr>
        <p:sp>
          <p:nvSpPr>
            <p:cNvPr id="32" name="Pie 31">
              <a:hlinkClick r:id="rId4" action="ppaction://hlinksldjump"/>
            </p:cNvPr>
            <p:cNvSpPr/>
            <p:nvPr/>
          </p:nvSpPr>
          <p:spPr>
            <a:xfrm rot="4351073">
              <a:off x="581131" y="4820623"/>
              <a:ext cx="2185043" cy="2185043"/>
            </a:xfrm>
            <a:prstGeom prst="pie">
              <a:avLst>
                <a:gd name="adj1" fmla="val 14023263"/>
                <a:gd name="adj2" fmla="val 1188211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sp>
          <p:nvSpPr>
            <p:cNvPr id="33" name="Pie 32"/>
            <p:cNvSpPr/>
            <p:nvPr/>
          </p:nvSpPr>
          <p:spPr>
            <a:xfrm rot="4351073">
              <a:off x="588746" y="4820623"/>
              <a:ext cx="2185043" cy="2185043"/>
            </a:xfrm>
            <a:prstGeom prst="pie">
              <a:avLst>
                <a:gd name="adj1" fmla="val 11910026"/>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sp>
          <p:nvSpPr>
            <p:cNvPr id="34" name="Pie 33">
              <a:hlinkClick r:id="rId4" action="ppaction://hlinksldjump"/>
            </p:cNvPr>
            <p:cNvSpPr/>
            <p:nvPr/>
          </p:nvSpPr>
          <p:spPr>
            <a:xfrm rot="4351073">
              <a:off x="581329" y="4822350"/>
              <a:ext cx="2185043" cy="2185043"/>
            </a:xfrm>
            <a:prstGeom prst="pie">
              <a:avLst>
                <a:gd name="adj1" fmla="val 11956703"/>
                <a:gd name="adj2" fmla="val 14185533"/>
              </a:avLst>
            </a:prstGeom>
            <a:solidFill>
              <a:srgbClr val="45A8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sp>
          <p:nvSpPr>
            <p:cNvPr id="35" name="Pie 34"/>
            <p:cNvSpPr/>
            <p:nvPr/>
          </p:nvSpPr>
          <p:spPr>
            <a:xfrm rot="4351073">
              <a:off x="588747" y="4820623"/>
              <a:ext cx="2185043" cy="2185043"/>
            </a:xfrm>
            <a:prstGeom prst="pie">
              <a:avLst>
                <a:gd name="adj1" fmla="val 14260476"/>
                <a:gd name="adj2" fmla="val 1429002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grpSp>
      <p:sp>
        <p:nvSpPr>
          <p:cNvPr id="36" name="TextBox 35">
            <a:hlinkClick r:id="rId5" action="ppaction://hlinksldjump"/>
          </p:cNvPr>
          <p:cNvSpPr txBox="1"/>
          <p:nvPr/>
        </p:nvSpPr>
        <p:spPr>
          <a:xfrm rot="237139">
            <a:off x="4466384" y="3613409"/>
            <a:ext cx="5030091" cy="357214"/>
          </a:xfrm>
          <a:prstGeom prst="rect">
            <a:avLst/>
          </a:prstGeom>
          <a:noFill/>
        </p:spPr>
        <p:txBody>
          <a:bodyPr wrap="square" rtlCol="0">
            <a:spAutoFit/>
          </a:bodyPr>
          <a:lstStyle/>
          <a:p>
            <a:pPr>
              <a:lnSpc>
                <a:spcPct val="115000"/>
              </a:lnSpc>
              <a:spcAft>
                <a:spcPts val="1000"/>
              </a:spcAft>
            </a:pPr>
            <a:r>
              <a:rPr lang="en-GB" sz="1600" dirty="0">
                <a:solidFill>
                  <a:srgbClr val="0070C0"/>
                </a:solidFill>
                <a:latin typeface="Arial"/>
                <a:ea typeface="Calibri"/>
                <a:cs typeface="Times New Roman"/>
              </a:rPr>
              <a:t> </a:t>
            </a:r>
            <a:r>
              <a:rPr lang="en-GB" sz="1600" dirty="0">
                <a:solidFill>
                  <a:srgbClr val="000099"/>
                </a:solidFill>
                <a:latin typeface="Arial"/>
                <a:ea typeface="Calibri"/>
                <a:cs typeface="Times New Roman"/>
              </a:rPr>
              <a:t>Supporting and developing others</a:t>
            </a:r>
            <a:endParaRPr lang="en-GB" sz="1600" dirty="0">
              <a:solidFill>
                <a:srgbClr val="000099"/>
              </a:solidFill>
              <a:ea typeface="Calibri"/>
              <a:cs typeface="Times New Roman"/>
            </a:endParaRPr>
          </a:p>
        </p:txBody>
      </p:sp>
      <p:cxnSp>
        <p:nvCxnSpPr>
          <p:cNvPr id="5" name="Straight Connector 4"/>
          <p:cNvCxnSpPr/>
          <p:nvPr/>
        </p:nvCxnSpPr>
        <p:spPr>
          <a:xfrm>
            <a:off x="737480" y="3419654"/>
            <a:ext cx="6482660" cy="1383806"/>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a:hlinkClick r:id="rId6" action="ppaction://hlinksldjump"/>
          </p:cNvPr>
          <p:cNvSpPr txBox="1"/>
          <p:nvPr/>
        </p:nvSpPr>
        <p:spPr>
          <a:xfrm rot="567885">
            <a:off x="4463133" y="4143552"/>
            <a:ext cx="3637259" cy="338554"/>
          </a:xfrm>
          <a:prstGeom prst="rect">
            <a:avLst/>
          </a:prstGeom>
          <a:noFill/>
        </p:spPr>
        <p:txBody>
          <a:bodyPr wrap="square" rtlCol="0">
            <a:spAutoFit/>
          </a:bodyPr>
          <a:lstStyle/>
          <a:p>
            <a:r>
              <a:rPr lang="en-GB" sz="1600" dirty="0">
                <a:solidFill>
                  <a:srgbClr val="000099"/>
                </a:solidFill>
                <a:latin typeface="Arial" panose="020B0604020202020204" pitchFamily="34" charset="0"/>
                <a:cs typeface="Arial" panose="020B0604020202020204" pitchFamily="34" charset="0"/>
              </a:rPr>
              <a:t>Enabling improvement</a:t>
            </a:r>
          </a:p>
        </p:txBody>
      </p:sp>
      <p:sp>
        <p:nvSpPr>
          <p:cNvPr id="23" name="Freeform 6">
            <a:hlinkClick r:id="rId7" action="ppaction://hlinksldjump"/>
          </p:cNvPr>
          <p:cNvSpPr>
            <a:spLocks/>
          </p:cNvSpPr>
          <p:nvPr/>
        </p:nvSpPr>
        <p:spPr bwMode="auto">
          <a:xfrm>
            <a:off x="8222636" y="5933694"/>
            <a:ext cx="518407" cy="312586"/>
          </a:xfrm>
          <a:custGeom>
            <a:avLst/>
            <a:gdLst>
              <a:gd name="T0" fmla="*/ 3558 w 7173"/>
              <a:gd name="T1" fmla="*/ 4324 h 4324"/>
              <a:gd name="T2" fmla="*/ 7173 w 7173"/>
              <a:gd name="T3" fmla="*/ 3041 h 4324"/>
              <a:gd name="T4" fmla="*/ 2274 w 7173"/>
              <a:gd name="T5" fmla="*/ 708 h 4324"/>
              <a:gd name="T6" fmla="*/ 0 w 7173"/>
              <a:gd name="T7" fmla="*/ 2887 h 4324"/>
              <a:gd name="T8" fmla="*/ 3558 w 7173"/>
              <a:gd name="T9" fmla="*/ 4324 h 4324"/>
            </a:gdLst>
            <a:ahLst/>
            <a:cxnLst>
              <a:cxn ang="0">
                <a:pos x="T0" y="T1"/>
              </a:cxn>
              <a:cxn ang="0">
                <a:pos x="T2" y="T3"/>
              </a:cxn>
              <a:cxn ang="0">
                <a:pos x="T4" y="T5"/>
              </a:cxn>
              <a:cxn ang="0">
                <a:pos x="T6" y="T7"/>
              </a:cxn>
              <a:cxn ang="0">
                <a:pos x="T8" y="T9"/>
              </a:cxn>
            </a:cxnLst>
            <a:rect l="0" t="0" r="r" b="b"/>
            <a:pathLst>
              <a:path w="7173" h="4324">
                <a:moveTo>
                  <a:pt x="3558" y="4324"/>
                </a:moveTo>
                <a:lnTo>
                  <a:pt x="7173" y="3041"/>
                </a:lnTo>
                <a:cubicBezTo>
                  <a:pt x="6465" y="1044"/>
                  <a:pt x="4271" y="0"/>
                  <a:pt x="2274" y="708"/>
                </a:cubicBezTo>
                <a:cubicBezTo>
                  <a:pt x="1240" y="1076"/>
                  <a:pt x="412" y="1869"/>
                  <a:pt x="0" y="2887"/>
                </a:cubicBezTo>
                <a:lnTo>
                  <a:pt x="3558" y="4324"/>
                </a:lnTo>
                <a:close/>
              </a:path>
            </a:pathLst>
          </a:custGeom>
          <a:solidFill>
            <a:srgbClr val="4F81B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24" name="Freeform 7">
            <a:hlinkClick r:id="rId7" action="ppaction://hlinksldjump"/>
          </p:cNvPr>
          <p:cNvSpPr>
            <a:spLocks/>
          </p:cNvSpPr>
          <p:nvPr/>
        </p:nvSpPr>
        <p:spPr bwMode="auto">
          <a:xfrm>
            <a:off x="8479948" y="6153545"/>
            <a:ext cx="291773" cy="255156"/>
          </a:xfrm>
          <a:custGeom>
            <a:avLst/>
            <a:gdLst>
              <a:gd name="T0" fmla="*/ 0 w 4037"/>
              <a:gd name="T1" fmla="*/ 1283 h 3530"/>
              <a:gd name="T2" fmla="*/ 3110 w 4037"/>
              <a:gd name="T3" fmla="*/ 3530 h 3530"/>
              <a:gd name="T4" fmla="*/ 3616 w 4037"/>
              <a:gd name="T5" fmla="*/ 0 h 3530"/>
              <a:gd name="T6" fmla="*/ 0 w 4037"/>
              <a:gd name="T7" fmla="*/ 1283 h 3530"/>
            </a:gdLst>
            <a:ahLst/>
            <a:cxnLst>
              <a:cxn ang="0">
                <a:pos x="T0" y="T1"/>
              </a:cxn>
              <a:cxn ang="0">
                <a:pos x="T2" y="T3"/>
              </a:cxn>
              <a:cxn ang="0">
                <a:pos x="T4" y="T5"/>
              </a:cxn>
              <a:cxn ang="0">
                <a:pos x="T6" y="T7"/>
              </a:cxn>
            </a:cxnLst>
            <a:rect l="0" t="0" r="r" b="b"/>
            <a:pathLst>
              <a:path w="4037" h="3530">
                <a:moveTo>
                  <a:pt x="0" y="1283"/>
                </a:moveTo>
                <a:lnTo>
                  <a:pt x="3110" y="3530"/>
                </a:lnTo>
                <a:cubicBezTo>
                  <a:pt x="3848" y="2508"/>
                  <a:pt x="4037" y="1189"/>
                  <a:pt x="3616" y="0"/>
                </a:cubicBezTo>
                <a:lnTo>
                  <a:pt x="0" y="1283"/>
                </a:lnTo>
                <a:close/>
              </a:path>
            </a:pathLst>
          </a:custGeom>
          <a:solidFill>
            <a:srgbClr val="C0504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28" name="Freeform 8">
            <a:hlinkClick r:id="rId7" action="ppaction://hlinksldjump"/>
          </p:cNvPr>
          <p:cNvSpPr>
            <a:spLocks/>
          </p:cNvSpPr>
          <p:nvPr/>
        </p:nvSpPr>
        <p:spPr bwMode="auto">
          <a:xfrm>
            <a:off x="8473572" y="6246280"/>
            <a:ext cx="230682" cy="279053"/>
          </a:xfrm>
          <a:custGeom>
            <a:avLst/>
            <a:gdLst>
              <a:gd name="T0" fmla="*/ 82 w 3192"/>
              <a:gd name="T1" fmla="*/ 0 h 3863"/>
              <a:gd name="T2" fmla="*/ 0 w 3192"/>
              <a:gd name="T3" fmla="*/ 3836 h 3863"/>
              <a:gd name="T4" fmla="*/ 3192 w 3192"/>
              <a:gd name="T5" fmla="*/ 2247 h 3863"/>
              <a:gd name="T6" fmla="*/ 82 w 3192"/>
              <a:gd name="T7" fmla="*/ 0 h 3863"/>
            </a:gdLst>
            <a:ahLst/>
            <a:cxnLst>
              <a:cxn ang="0">
                <a:pos x="T0" y="T1"/>
              </a:cxn>
              <a:cxn ang="0">
                <a:pos x="T2" y="T3"/>
              </a:cxn>
              <a:cxn ang="0">
                <a:pos x="T4" y="T5"/>
              </a:cxn>
              <a:cxn ang="0">
                <a:pos x="T6" y="T7"/>
              </a:cxn>
            </a:cxnLst>
            <a:rect l="0" t="0" r="r" b="b"/>
            <a:pathLst>
              <a:path w="3192" h="3863">
                <a:moveTo>
                  <a:pt x="82" y="0"/>
                </a:moveTo>
                <a:lnTo>
                  <a:pt x="0" y="3836"/>
                </a:lnTo>
                <a:cubicBezTo>
                  <a:pt x="1261" y="3863"/>
                  <a:pt x="2454" y="3269"/>
                  <a:pt x="3192" y="2247"/>
                </a:cubicBezTo>
                <a:lnTo>
                  <a:pt x="82" y="0"/>
                </a:lnTo>
                <a:close/>
              </a:path>
            </a:pathLst>
          </a:custGeom>
          <a:solidFill>
            <a:srgbClr val="9BBB59"/>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30" name="Freeform 9">
            <a:hlinkClick r:id="rId7" action="ppaction://hlinksldjump"/>
          </p:cNvPr>
          <p:cNvSpPr>
            <a:spLocks/>
          </p:cNvSpPr>
          <p:nvPr/>
        </p:nvSpPr>
        <p:spPr bwMode="auto">
          <a:xfrm>
            <a:off x="8248496" y="6247086"/>
            <a:ext cx="231452" cy="277126"/>
          </a:xfrm>
          <a:custGeom>
            <a:avLst/>
            <a:gdLst>
              <a:gd name="T0" fmla="*/ 3203 w 3203"/>
              <a:gd name="T1" fmla="*/ 0 h 3836"/>
              <a:gd name="T2" fmla="*/ 0 w 3203"/>
              <a:gd name="T3" fmla="*/ 2111 h 3836"/>
              <a:gd name="T4" fmla="*/ 3121 w 3203"/>
              <a:gd name="T5" fmla="*/ 3836 h 3836"/>
              <a:gd name="T6" fmla="*/ 3203 w 3203"/>
              <a:gd name="T7" fmla="*/ 0 h 3836"/>
            </a:gdLst>
            <a:ahLst/>
            <a:cxnLst>
              <a:cxn ang="0">
                <a:pos x="T0" y="T1"/>
              </a:cxn>
              <a:cxn ang="0">
                <a:pos x="T2" y="T3"/>
              </a:cxn>
              <a:cxn ang="0">
                <a:pos x="T4" y="T5"/>
              </a:cxn>
              <a:cxn ang="0">
                <a:pos x="T6" y="T7"/>
              </a:cxn>
            </a:cxnLst>
            <a:rect l="0" t="0" r="r" b="b"/>
            <a:pathLst>
              <a:path w="3203" h="3836">
                <a:moveTo>
                  <a:pt x="3203" y="0"/>
                </a:moveTo>
                <a:lnTo>
                  <a:pt x="0" y="2111"/>
                </a:lnTo>
                <a:cubicBezTo>
                  <a:pt x="694" y="3164"/>
                  <a:pt x="1860" y="3808"/>
                  <a:pt x="3121" y="3836"/>
                </a:cubicBezTo>
                <a:lnTo>
                  <a:pt x="3203" y="0"/>
                </a:lnTo>
                <a:close/>
              </a:path>
            </a:pathLst>
          </a:custGeom>
          <a:solidFill>
            <a:srgbClr val="8064A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31" name="Freeform 10">
            <a:hlinkClick r:id="rId7" action="ppaction://hlinksldjump"/>
          </p:cNvPr>
          <p:cNvSpPr>
            <a:spLocks/>
          </p:cNvSpPr>
          <p:nvPr/>
        </p:nvSpPr>
        <p:spPr bwMode="auto">
          <a:xfrm>
            <a:off x="8188754" y="6141920"/>
            <a:ext cx="291194" cy="256505"/>
          </a:xfrm>
          <a:custGeom>
            <a:avLst/>
            <a:gdLst>
              <a:gd name="T0" fmla="*/ 4030 w 4030"/>
              <a:gd name="T1" fmla="*/ 1438 h 3549"/>
              <a:gd name="T2" fmla="*/ 472 w 4030"/>
              <a:gd name="T3" fmla="*/ 0 h 3549"/>
              <a:gd name="T4" fmla="*/ 826 w 4030"/>
              <a:gd name="T5" fmla="*/ 3549 h 3549"/>
              <a:gd name="T6" fmla="*/ 4030 w 4030"/>
              <a:gd name="T7" fmla="*/ 1438 h 3549"/>
            </a:gdLst>
            <a:ahLst/>
            <a:cxnLst>
              <a:cxn ang="0">
                <a:pos x="T0" y="T1"/>
              </a:cxn>
              <a:cxn ang="0">
                <a:pos x="T2" y="T3"/>
              </a:cxn>
              <a:cxn ang="0">
                <a:pos x="T4" y="T5"/>
              </a:cxn>
              <a:cxn ang="0">
                <a:pos x="T6" y="T7"/>
              </a:cxn>
            </a:cxnLst>
            <a:rect l="0" t="0" r="r" b="b"/>
            <a:pathLst>
              <a:path w="4030" h="3549">
                <a:moveTo>
                  <a:pt x="4030" y="1438"/>
                </a:moveTo>
                <a:lnTo>
                  <a:pt x="472" y="0"/>
                </a:lnTo>
                <a:cubicBezTo>
                  <a:pt x="0" y="1169"/>
                  <a:pt x="132" y="2496"/>
                  <a:pt x="826" y="3549"/>
                </a:cubicBezTo>
                <a:lnTo>
                  <a:pt x="4030" y="1438"/>
                </a:lnTo>
                <a:close/>
              </a:path>
            </a:pathLst>
          </a:custGeom>
          <a:solidFill>
            <a:srgbClr val="4BACC6"/>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37" name="TextBox 36">
            <a:hlinkClick r:id="rId8" action="ppaction://hlinksldjump"/>
          </p:cNvPr>
          <p:cNvSpPr txBox="1"/>
          <p:nvPr/>
        </p:nvSpPr>
        <p:spPr>
          <a:xfrm rot="21136160">
            <a:off x="4414767" y="2580329"/>
            <a:ext cx="3344049" cy="357214"/>
          </a:xfrm>
          <a:prstGeom prst="rect">
            <a:avLst/>
          </a:prstGeom>
          <a:noFill/>
        </p:spPr>
        <p:txBody>
          <a:bodyPr wrap="square" rtlCol="0">
            <a:spAutoFit/>
          </a:bodyPr>
          <a:lstStyle/>
          <a:p>
            <a:pPr>
              <a:lnSpc>
                <a:spcPct val="115000"/>
              </a:lnSpc>
              <a:spcAft>
                <a:spcPts val="1000"/>
              </a:spcAft>
            </a:pPr>
            <a:r>
              <a:rPr lang="en-GB" sz="1600" dirty="0">
                <a:solidFill>
                  <a:srgbClr val="000099"/>
                </a:solidFill>
                <a:latin typeface="Arial"/>
                <a:ea typeface="Calibri"/>
                <a:cs typeface="Times New Roman"/>
              </a:rPr>
              <a:t>Seeking advice and support</a:t>
            </a:r>
            <a:endParaRPr lang="en-GB" sz="1600" dirty="0">
              <a:solidFill>
                <a:srgbClr val="000099"/>
              </a:solidFill>
              <a:ea typeface="Calibri"/>
              <a:cs typeface="Times New Roman"/>
            </a:endParaRPr>
          </a:p>
        </p:txBody>
      </p:sp>
      <p:sp>
        <p:nvSpPr>
          <p:cNvPr id="25" name="Arc 24"/>
          <p:cNvSpPr/>
          <p:nvPr/>
        </p:nvSpPr>
        <p:spPr>
          <a:xfrm rot="3174905">
            <a:off x="1323831" y="3121886"/>
            <a:ext cx="663688" cy="591935"/>
          </a:xfrm>
          <a:prstGeom prst="arc">
            <a:avLst>
              <a:gd name="adj1" fmla="val 16200000"/>
              <a:gd name="adj2" fmla="val 21584617"/>
            </a:avLst>
          </a:prstGeom>
          <a:ln w="190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solidFill>
                <a:prstClr val="black"/>
              </a:solidFill>
            </a:endParaRPr>
          </a:p>
        </p:txBody>
      </p:sp>
      <p:sp>
        <p:nvSpPr>
          <p:cNvPr id="3" name="Slide Number Placeholder 2"/>
          <p:cNvSpPr>
            <a:spLocks noGrp="1"/>
          </p:cNvSpPr>
          <p:nvPr>
            <p:ph type="sldNum" sz="quarter" idx="12"/>
          </p:nvPr>
        </p:nvSpPr>
        <p:spPr>
          <a:xfrm>
            <a:off x="6866459" y="6395468"/>
            <a:ext cx="2133600" cy="365125"/>
          </a:xfrm>
        </p:spPr>
        <p:txBody>
          <a:bodyPr/>
          <a:lstStyle/>
          <a:p>
            <a:fld id="{C4009609-DC48-4DDF-96FA-41A39884BE33}" type="slidenum">
              <a:rPr lang="en-GB" b="1" smtClean="0">
                <a:solidFill>
                  <a:prstClr val="black">
                    <a:tint val="75000"/>
                  </a:prstClr>
                </a:solidFill>
              </a:rPr>
              <a:pPr/>
              <a:t>57</a:t>
            </a:fld>
            <a:endParaRPr lang="en-GB" b="1" dirty="0">
              <a:solidFill>
                <a:prstClr val="black">
                  <a:tint val="75000"/>
                </a:prstClr>
              </a:solidFill>
            </a:endParaRPr>
          </a:p>
        </p:txBody>
      </p:sp>
      <p:grpSp>
        <p:nvGrpSpPr>
          <p:cNvPr id="42" name="Group 41"/>
          <p:cNvGrpSpPr/>
          <p:nvPr/>
        </p:nvGrpSpPr>
        <p:grpSpPr>
          <a:xfrm>
            <a:off x="845976" y="1986727"/>
            <a:ext cx="3419989" cy="668769"/>
            <a:chOff x="1907704" y="1986727"/>
            <a:chExt cx="1894987" cy="668769"/>
          </a:xfrm>
        </p:grpSpPr>
        <p:sp>
          <p:nvSpPr>
            <p:cNvPr id="43" name="TextBox 42"/>
            <p:cNvSpPr txBox="1"/>
            <p:nvPr/>
          </p:nvSpPr>
          <p:spPr>
            <a:xfrm>
              <a:off x="1907704" y="2378497"/>
              <a:ext cx="796203" cy="276999"/>
            </a:xfrm>
            <a:prstGeom prst="rect">
              <a:avLst/>
            </a:prstGeom>
            <a:noFill/>
          </p:spPr>
          <p:txBody>
            <a:bodyPr wrap="square" rtlCol="0">
              <a:spAutoFit/>
            </a:bodyPr>
            <a:lstStyle/>
            <a:p>
              <a:r>
                <a:rPr lang="en-GB" sz="1200" b="1" dirty="0">
                  <a:solidFill>
                    <a:srgbClr val="000099"/>
                  </a:solidFill>
                </a:rPr>
                <a:t>QTS/Induction</a:t>
              </a:r>
            </a:p>
          </p:txBody>
        </p:sp>
        <p:sp>
          <p:nvSpPr>
            <p:cNvPr id="44" name="TextBox 43"/>
            <p:cNvSpPr txBox="1"/>
            <p:nvPr/>
          </p:nvSpPr>
          <p:spPr>
            <a:xfrm>
              <a:off x="3018934" y="1986727"/>
              <a:ext cx="783757" cy="461665"/>
            </a:xfrm>
            <a:prstGeom prst="rect">
              <a:avLst/>
            </a:prstGeom>
            <a:noFill/>
          </p:spPr>
          <p:txBody>
            <a:bodyPr wrap="square" rtlCol="0">
              <a:spAutoFit/>
            </a:bodyPr>
            <a:lstStyle/>
            <a:p>
              <a:r>
                <a:rPr lang="en-GB" sz="1200" b="1" dirty="0">
                  <a:solidFill>
                    <a:srgbClr val="000099"/>
                  </a:solidFill>
                </a:rPr>
                <a:t>Sustained highly effective practice</a:t>
              </a:r>
            </a:p>
          </p:txBody>
        </p:sp>
      </p:grpSp>
      <p:sp>
        <p:nvSpPr>
          <p:cNvPr id="45" name="TextBox 44"/>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Teaching</a:t>
            </a:r>
          </a:p>
        </p:txBody>
      </p:sp>
      <p:sp>
        <p:nvSpPr>
          <p:cNvPr id="46" name="Rounded Rectangle 45">
            <a:hlinkClick r:id="rId9" action="ppaction://hlinksldjump"/>
          </p:cNvPr>
          <p:cNvSpPr/>
          <p:nvPr/>
        </p:nvSpPr>
        <p:spPr>
          <a:xfrm>
            <a:off x="6981429" y="6079623"/>
            <a:ext cx="951830" cy="3810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Formal</a:t>
            </a:r>
          </a:p>
          <a:p>
            <a:pPr algn="ctr"/>
            <a:r>
              <a:rPr lang="en-GB" sz="1200" dirty="0">
                <a:solidFill>
                  <a:prstClr val="white"/>
                </a:solidFill>
              </a:rPr>
              <a:t>leadership</a:t>
            </a:r>
          </a:p>
        </p:txBody>
      </p:sp>
    </p:spTree>
    <p:extLst>
      <p:ext uri="{BB962C8B-B14F-4D97-AF65-F5344CB8AC3E}">
        <p14:creationId xmlns:p14="http://schemas.microsoft.com/office/powerpoint/2010/main" val="1109472071"/>
      </p:ext>
    </p:extLst>
  </p:cSld>
  <p:clrMapOvr>
    <a:overrideClrMapping bg1="lt1" tx1="dk1" bg2="lt2" tx2="dk2" accent1="accent1" accent2="accent2" accent3="accent3" accent4="accent4" accent5="accent5" accent6="accent6" hlink="hlink" folHlink="folHlink"/>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7" name="Shape 16"/>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400110"/>
          </a:xfrm>
          <a:prstGeom prst="rect">
            <a:avLst/>
          </a:prstGeom>
          <a:noFill/>
        </p:spPr>
        <p:txBody>
          <a:bodyPr wrap="square" rtlCol="0">
            <a:spAutoFit/>
          </a:bodyPr>
          <a:lstStyle/>
          <a:p>
            <a:r>
              <a:rPr lang="en-GB" sz="2000" b="1" dirty="0">
                <a:solidFill>
                  <a:srgbClr val="000099"/>
                </a:solidFill>
              </a:rPr>
              <a:t>Collaboration</a:t>
            </a:r>
          </a:p>
        </p:txBody>
      </p:sp>
      <p:sp>
        <p:nvSpPr>
          <p:cNvPr id="2" name="TextBox 1"/>
          <p:cNvSpPr txBox="1"/>
          <p:nvPr/>
        </p:nvSpPr>
        <p:spPr>
          <a:xfrm>
            <a:off x="473350" y="1776115"/>
            <a:ext cx="5637819" cy="461665"/>
          </a:xfrm>
          <a:prstGeom prst="rect">
            <a:avLst/>
          </a:prstGeom>
          <a:noFill/>
        </p:spPr>
        <p:txBody>
          <a:bodyPr wrap="square" rtlCol="0">
            <a:spAutoFit/>
          </a:bodyPr>
          <a:lstStyle/>
          <a:p>
            <a:r>
              <a:rPr lang="en-GB" sz="2400" b="1" dirty="0">
                <a:solidFill>
                  <a:srgbClr val="000099"/>
                </a:solidFill>
              </a:rPr>
              <a:t>Seeking advice and support</a:t>
            </a:r>
          </a:p>
        </p:txBody>
      </p:sp>
      <p:sp>
        <p:nvSpPr>
          <p:cNvPr id="60" name="TextBox 59"/>
          <p:cNvSpPr txBox="1"/>
          <p:nvPr/>
        </p:nvSpPr>
        <p:spPr>
          <a:xfrm>
            <a:off x="539552" y="4941168"/>
            <a:ext cx="6984776" cy="646331"/>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r>
              <a:rPr lang="en-GB" dirty="0"/>
              <a:t>The active seeking of support from colleagues when meeting a new challenge is a natural part of teaching.</a:t>
            </a:r>
          </a:p>
        </p:txBody>
      </p:sp>
      <p:sp>
        <p:nvSpPr>
          <p:cNvPr id="65" name="TextBox 64"/>
          <p:cNvSpPr txBox="1"/>
          <p:nvPr/>
        </p:nvSpPr>
        <p:spPr>
          <a:xfrm>
            <a:off x="3134968" y="2708920"/>
            <a:ext cx="5382597" cy="923330"/>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r>
              <a:rPr lang="en-GB" dirty="0"/>
              <a:t>Proposed new approaches are clearly articulated to colleagues at all levels to elicit critical advice and support.</a:t>
            </a:r>
          </a:p>
        </p:txBody>
      </p:sp>
      <p:grpSp>
        <p:nvGrpSpPr>
          <p:cNvPr id="11" name="Group 10"/>
          <p:cNvGrpSpPr/>
          <p:nvPr/>
        </p:nvGrpSpPr>
        <p:grpSpPr>
          <a:xfrm rot="16035324">
            <a:off x="7827118" y="5931593"/>
            <a:ext cx="675567" cy="673752"/>
            <a:chOff x="581131" y="4820623"/>
            <a:chExt cx="2192659" cy="2186770"/>
          </a:xfrm>
        </p:grpSpPr>
        <p:sp>
          <p:nvSpPr>
            <p:cNvPr id="12" name="Pie 11">
              <a:hlinkClick r:id="rId3" action="ppaction://hlinksldjump"/>
            </p:cNvPr>
            <p:cNvSpPr/>
            <p:nvPr/>
          </p:nvSpPr>
          <p:spPr>
            <a:xfrm rot="4351073">
              <a:off x="581131" y="4820623"/>
              <a:ext cx="2185043" cy="2185043"/>
            </a:xfrm>
            <a:prstGeom prst="pie">
              <a:avLst>
                <a:gd name="adj1" fmla="val 14023263"/>
                <a:gd name="adj2" fmla="val 1188211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3" name="Pie 12"/>
            <p:cNvSpPr/>
            <p:nvPr/>
          </p:nvSpPr>
          <p:spPr>
            <a:xfrm rot="4351073">
              <a:off x="588746" y="4820623"/>
              <a:ext cx="2185043" cy="2185043"/>
            </a:xfrm>
            <a:prstGeom prst="pie">
              <a:avLst>
                <a:gd name="adj1" fmla="val 11910026"/>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4" name="Pie 13">
              <a:hlinkClick r:id="rId3" action="ppaction://hlinksldjump"/>
            </p:cNvPr>
            <p:cNvSpPr/>
            <p:nvPr/>
          </p:nvSpPr>
          <p:spPr>
            <a:xfrm rot="4351073">
              <a:off x="581329" y="4822350"/>
              <a:ext cx="2185043" cy="2185043"/>
            </a:xfrm>
            <a:prstGeom prst="pie">
              <a:avLst>
                <a:gd name="adj1" fmla="val 11956703"/>
                <a:gd name="adj2" fmla="val 14185533"/>
              </a:avLst>
            </a:prstGeom>
            <a:solidFill>
              <a:srgbClr val="45A8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5" name="Pie 14"/>
            <p:cNvSpPr/>
            <p:nvPr/>
          </p:nvSpPr>
          <p:spPr>
            <a:xfrm rot="4351073">
              <a:off x="588747" y="4820623"/>
              <a:ext cx="2185043" cy="2185043"/>
            </a:xfrm>
            <a:prstGeom prst="pie">
              <a:avLst>
                <a:gd name="adj1" fmla="val 14260476"/>
                <a:gd name="adj2" fmla="val 1429002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
        <p:nvSpPr>
          <p:cNvPr id="3" name="Slide Number Placeholder 2"/>
          <p:cNvSpPr>
            <a:spLocks noGrp="1"/>
          </p:cNvSpPr>
          <p:nvPr>
            <p:ph type="sldNum" sz="quarter" idx="12"/>
          </p:nvPr>
        </p:nvSpPr>
        <p:spPr/>
        <p:txBody>
          <a:bodyPr/>
          <a:lstStyle/>
          <a:p>
            <a:fld id="{C4009609-DC48-4DDF-96FA-41A39884BE33}" type="slidenum">
              <a:rPr lang="en-GB" smtClean="0"/>
              <a:t>58</a:t>
            </a:fld>
            <a:endParaRPr lang="en-GB"/>
          </a:p>
        </p:txBody>
      </p:sp>
      <p:sp>
        <p:nvSpPr>
          <p:cNvPr id="16" name="TextBox 15"/>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Teaching</a:t>
            </a:r>
          </a:p>
        </p:txBody>
      </p:sp>
      <p:pic>
        <p:nvPicPr>
          <p:cNvPr id="18" name="Picture 2">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25716" y="4629440"/>
            <a:ext cx="623455" cy="623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074898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extBox 1"/>
          <p:cNvSpPr txBox="1"/>
          <p:nvPr/>
        </p:nvSpPr>
        <p:spPr>
          <a:xfrm>
            <a:off x="255236" y="6309320"/>
            <a:ext cx="8244915" cy="400110"/>
          </a:xfrm>
          <a:prstGeom prst="rect">
            <a:avLst/>
          </a:prstGeom>
          <a:noFill/>
        </p:spPr>
        <p:txBody>
          <a:bodyPr wrap="square" rtlCol="0">
            <a:spAutoFit/>
          </a:bodyPr>
          <a:lstStyle/>
          <a:p>
            <a:r>
              <a:rPr lang="en-GB" sz="2000" b="1" dirty="0">
                <a:solidFill>
                  <a:srgbClr val="000099"/>
                </a:solidFill>
              </a:rPr>
              <a:t>Collaboration</a:t>
            </a:r>
          </a:p>
        </p:txBody>
      </p:sp>
      <p:sp>
        <p:nvSpPr>
          <p:cNvPr id="5" name="TextBox 4"/>
          <p:cNvSpPr txBox="1"/>
          <p:nvPr/>
        </p:nvSpPr>
        <p:spPr>
          <a:xfrm>
            <a:off x="683568" y="1484784"/>
            <a:ext cx="7272808" cy="1477328"/>
          </a:xfrm>
          <a:prstGeom prst="rect">
            <a:avLst/>
          </a:prstGeom>
          <a:solidFill>
            <a:schemeClr val="accent3">
              <a:lumMod val="40000"/>
              <a:lumOff val="60000"/>
            </a:schemeClr>
          </a:solidFill>
          <a:ln w="25400">
            <a:solidFill>
              <a:srgbClr val="000099"/>
            </a:solidFill>
          </a:ln>
          <a:effectLst/>
        </p:spPr>
        <p:txBody>
          <a:bodyPr wrap="square" rtlCol="0">
            <a:spAutoFit/>
          </a:bodyPr>
          <a:lstStyle/>
          <a:p>
            <a:pPr lvl="0">
              <a:defRPr/>
            </a:pPr>
            <a:r>
              <a:rPr lang="en-GB" b="1" dirty="0">
                <a:solidFill>
                  <a:prstClr val="black"/>
                </a:solidFill>
              </a:rPr>
              <a:t>Descriptor to be met by the end of induction:</a:t>
            </a:r>
          </a:p>
          <a:p>
            <a:pPr lvl="0">
              <a:defRPr/>
            </a:pPr>
            <a:endParaRPr lang="en-GB" b="1" dirty="0">
              <a:solidFill>
                <a:prstClr val="black"/>
              </a:solidFill>
            </a:endParaRPr>
          </a:p>
          <a:p>
            <a:pPr lvl="0"/>
            <a:r>
              <a:rPr lang="en-GB" dirty="0">
                <a:solidFill>
                  <a:prstClr val="black"/>
                </a:solidFill>
              </a:rPr>
              <a:t>The active seeking of support from colleagues when meeting a new challenge is a natural part of teaching.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TextBox 5"/>
          <p:cNvSpPr txBox="1"/>
          <p:nvPr/>
        </p:nvSpPr>
        <p:spPr>
          <a:xfrm>
            <a:off x="683568" y="3356992"/>
            <a:ext cx="7272808" cy="1754326"/>
          </a:xfrm>
          <a:prstGeom prst="rect">
            <a:avLst/>
          </a:prstGeom>
          <a:solidFill>
            <a:schemeClr val="accent3">
              <a:lumMod val="40000"/>
              <a:lumOff val="60000"/>
            </a:schemeClr>
          </a:solidFill>
          <a:ln w="25400">
            <a:solidFill>
              <a:srgbClr val="000099"/>
            </a:solidFill>
          </a:ln>
          <a:effectLst/>
        </p:spPr>
        <p:txBody>
          <a:bodyPr wrap="square" rtlCol="0">
            <a:spAutoFit/>
          </a:bodyPr>
          <a:lstStyle>
            <a:defPPr>
              <a:defRPr lang="en-US"/>
            </a:defPPr>
            <a:lvl1pPr lvl="0">
              <a:defRPr b="1">
                <a:solidFill>
                  <a:prstClr val="black"/>
                </a:solidFill>
              </a:defRPr>
            </a:lvl1pPr>
          </a:lstStyle>
          <a:p>
            <a:r>
              <a:rPr lang="en-GB" dirty="0"/>
              <a:t>Evidence for award of QTS:</a:t>
            </a:r>
          </a:p>
          <a:p>
            <a:endParaRPr lang="en-GB" dirty="0"/>
          </a:p>
          <a:p>
            <a:r>
              <a:rPr lang="en-GB" b="0" dirty="0">
                <a:solidFill>
                  <a:schemeClr val="tx1"/>
                </a:solidFill>
              </a:rPr>
              <a:t>T</a:t>
            </a:r>
            <a:r>
              <a:rPr lang="en-IE" b="0" dirty="0">
                <a:solidFill>
                  <a:schemeClr val="tx1"/>
                </a:solidFill>
                <a:latin typeface="Calibri" panose="020F0502020204030204" pitchFamily="34" charset="0"/>
                <a:ea typeface="Calibri" panose="020F0502020204030204" pitchFamily="34" charset="0"/>
              </a:rPr>
              <a:t>he teacher actively seeks and engages with support from a range of formal and informal sources. This includes observation and team teaching, whilst demonstrating increasing levels of independence.</a:t>
            </a:r>
            <a:endParaRPr lang="en-GB" b="0" dirty="0">
              <a:solidFill>
                <a:schemeClr val="tx1"/>
              </a:solidFill>
            </a:endParaRPr>
          </a:p>
          <a:p>
            <a:endParaRPr lang="en-GB" dirty="0"/>
          </a:p>
        </p:txBody>
      </p:sp>
      <p:sp>
        <p:nvSpPr>
          <p:cNvPr id="10" name="Chevron 9">
            <a:hlinkClick r:id="rId2" action="ppaction://hlinksldjump"/>
          </p:cNvPr>
          <p:cNvSpPr/>
          <p:nvPr/>
        </p:nvSpPr>
        <p:spPr>
          <a:xfrm rot="10800000">
            <a:off x="251520" y="260648"/>
            <a:ext cx="242316" cy="24231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TextBox 8"/>
          <p:cNvSpPr txBox="1"/>
          <p:nvPr/>
        </p:nvSpPr>
        <p:spPr>
          <a:xfrm>
            <a:off x="547683" y="150973"/>
            <a:ext cx="5637819" cy="461665"/>
          </a:xfrm>
          <a:prstGeom prst="rect">
            <a:avLst/>
          </a:prstGeom>
          <a:noFill/>
        </p:spPr>
        <p:txBody>
          <a:bodyPr wrap="square" rtlCol="0">
            <a:spAutoFit/>
          </a:bodyPr>
          <a:lstStyle/>
          <a:p>
            <a:r>
              <a:rPr lang="en-GB" sz="2400" b="1" dirty="0">
                <a:solidFill>
                  <a:srgbClr val="000099"/>
                </a:solidFill>
              </a:rPr>
              <a:t>Seeking advice and support</a:t>
            </a:r>
          </a:p>
        </p:txBody>
      </p:sp>
      <p:sp>
        <p:nvSpPr>
          <p:cNvPr id="7" name="Slide Number Placeholder 6"/>
          <p:cNvSpPr>
            <a:spLocks noGrp="1"/>
          </p:cNvSpPr>
          <p:nvPr>
            <p:ph type="sldNum" sz="quarter" idx="12"/>
          </p:nvPr>
        </p:nvSpPr>
        <p:spPr>
          <a:xfrm>
            <a:off x="6754416" y="6381328"/>
            <a:ext cx="2133600" cy="365125"/>
          </a:xfrm>
        </p:spPr>
        <p:txBody>
          <a:bodyPr/>
          <a:lstStyle/>
          <a:p>
            <a:fld id="{C4009609-DC48-4DDF-96FA-41A39884BE33}" type="slidenum">
              <a:rPr lang="en-GB" b="1" smtClean="0"/>
              <a:t>59</a:t>
            </a:fld>
            <a:endParaRPr lang="en-GB" b="1" dirty="0"/>
          </a:p>
        </p:txBody>
      </p:sp>
    </p:spTree>
    <p:extLst>
      <p:ext uri="{BB962C8B-B14F-4D97-AF65-F5344CB8AC3E}">
        <p14:creationId xmlns:p14="http://schemas.microsoft.com/office/powerpoint/2010/main" val="3291929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7"/>
          <p:cNvSpPr/>
          <p:nvPr/>
        </p:nvSpPr>
        <p:spPr>
          <a:xfrm>
            <a:off x="3327999" y="2616843"/>
            <a:ext cx="2510495" cy="2510495"/>
          </a:xfrm>
          <a:custGeom>
            <a:avLst/>
            <a:gdLst>
              <a:gd name="connsiteX0" fmla="*/ 0 w 2510495"/>
              <a:gd name="connsiteY0" fmla="*/ 1255248 h 2510495"/>
              <a:gd name="connsiteX1" fmla="*/ 1255248 w 2510495"/>
              <a:gd name="connsiteY1" fmla="*/ 0 h 2510495"/>
              <a:gd name="connsiteX2" fmla="*/ 2510496 w 2510495"/>
              <a:gd name="connsiteY2" fmla="*/ 1255248 h 2510495"/>
              <a:gd name="connsiteX3" fmla="*/ 1255248 w 2510495"/>
              <a:gd name="connsiteY3" fmla="*/ 2510496 h 2510495"/>
              <a:gd name="connsiteX4" fmla="*/ 0 w 2510495"/>
              <a:gd name="connsiteY4" fmla="*/ 1255248 h 2510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0495" h="2510495">
                <a:moveTo>
                  <a:pt x="0" y="1255248"/>
                </a:moveTo>
                <a:cubicBezTo>
                  <a:pt x="0" y="561994"/>
                  <a:pt x="561994" y="0"/>
                  <a:pt x="1255248" y="0"/>
                </a:cubicBezTo>
                <a:cubicBezTo>
                  <a:pt x="1948502" y="0"/>
                  <a:pt x="2510496" y="561994"/>
                  <a:pt x="2510496" y="1255248"/>
                </a:cubicBezTo>
                <a:cubicBezTo>
                  <a:pt x="2510496" y="1948502"/>
                  <a:pt x="1948502" y="2510496"/>
                  <a:pt x="1255248" y="2510496"/>
                </a:cubicBezTo>
                <a:cubicBezTo>
                  <a:pt x="561994" y="2510496"/>
                  <a:pt x="0" y="1948502"/>
                  <a:pt x="0" y="1255248"/>
                </a:cubicBez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401943" tIns="401943" rIns="401943" bIns="401943" numCol="1" spcCol="1270" anchor="ctr" anchorCtr="0">
            <a:noAutofit/>
          </a:bodyPr>
          <a:lstStyle/>
          <a:p>
            <a:pPr lvl="0" algn="ctr" defTabSz="1200150">
              <a:lnSpc>
                <a:spcPct val="90000"/>
              </a:lnSpc>
              <a:spcBef>
                <a:spcPct val="0"/>
              </a:spcBef>
              <a:spcAft>
                <a:spcPct val="35000"/>
              </a:spcAft>
            </a:pPr>
            <a:r>
              <a:rPr lang="en-GB" sz="2400" kern="1200" dirty="0">
                <a:solidFill>
                  <a:schemeClr val="bg1"/>
                </a:solidFill>
              </a:rPr>
              <a:t>Values and </a:t>
            </a:r>
            <a:r>
              <a:rPr lang="en-GB" sz="2400" dirty="0">
                <a:solidFill>
                  <a:schemeClr val="bg1"/>
                </a:solidFill>
              </a:rPr>
              <a:t>d</a:t>
            </a:r>
            <a:r>
              <a:rPr lang="en-GB" sz="2400" kern="1200" dirty="0">
                <a:solidFill>
                  <a:schemeClr val="bg1"/>
                </a:solidFill>
              </a:rPr>
              <a:t>ispositions</a:t>
            </a:r>
          </a:p>
        </p:txBody>
      </p:sp>
      <p:sp>
        <p:nvSpPr>
          <p:cNvPr id="9" name="Freeform 8"/>
          <p:cNvSpPr/>
          <p:nvPr/>
        </p:nvSpPr>
        <p:spPr>
          <a:xfrm>
            <a:off x="3767750" y="1421685"/>
            <a:ext cx="1630993" cy="1630993"/>
          </a:xfrm>
          <a:custGeom>
            <a:avLst/>
            <a:gdLst>
              <a:gd name="connsiteX0" fmla="*/ 0 w 1630993"/>
              <a:gd name="connsiteY0" fmla="*/ 815497 h 1630993"/>
              <a:gd name="connsiteX1" fmla="*/ 815497 w 1630993"/>
              <a:gd name="connsiteY1" fmla="*/ 0 h 1630993"/>
              <a:gd name="connsiteX2" fmla="*/ 1630994 w 1630993"/>
              <a:gd name="connsiteY2" fmla="*/ 815497 h 1630993"/>
              <a:gd name="connsiteX3" fmla="*/ 815497 w 1630993"/>
              <a:gd name="connsiteY3" fmla="*/ 1630994 h 1630993"/>
              <a:gd name="connsiteX4" fmla="*/ 0 w 1630993"/>
              <a:gd name="connsiteY4" fmla="*/ 815497 h 16309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0993" h="1630993">
                <a:moveTo>
                  <a:pt x="0" y="815497"/>
                </a:moveTo>
                <a:cubicBezTo>
                  <a:pt x="0" y="365110"/>
                  <a:pt x="365110" y="0"/>
                  <a:pt x="815497" y="0"/>
                </a:cubicBezTo>
                <a:cubicBezTo>
                  <a:pt x="1265884" y="0"/>
                  <a:pt x="1630994" y="365110"/>
                  <a:pt x="1630994" y="815497"/>
                </a:cubicBezTo>
                <a:cubicBezTo>
                  <a:pt x="1630994" y="1265884"/>
                  <a:pt x="1265884" y="1630994"/>
                  <a:pt x="815497" y="1630994"/>
                </a:cubicBezTo>
                <a:cubicBezTo>
                  <a:pt x="365110" y="1630994"/>
                  <a:pt x="0" y="1265884"/>
                  <a:pt x="0" y="815497"/>
                </a:cubicBez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260443" tIns="260443" rIns="260443" bIns="260443" numCol="1" spcCol="1270" anchor="ctr" anchorCtr="0">
            <a:noAutofit/>
          </a:bodyPr>
          <a:lstStyle/>
          <a:p>
            <a:pPr lvl="0" algn="ctr" defTabSz="755650">
              <a:lnSpc>
                <a:spcPct val="90000"/>
              </a:lnSpc>
              <a:spcBef>
                <a:spcPct val="0"/>
              </a:spcBef>
              <a:spcAft>
                <a:spcPct val="35000"/>
              </a:spcAft>
            </a:pPr>
            <a:r>
              <a:rPr lang="en-GB" sz="1700" kern="1200" dirty="0"/>
              <a:t>Welsh language and culture</a:t>
            </a:r>
          </a:p>
        </p:txBody>
      </p:sp>
      <p:sp>
        <p:nvSpPr>
          <p:cNvPr id="10" name="Freeform 9"/>
          <p:cNvSpPr/>
          <p:nvPr/>
        </p:nvSpPr>
        <p:spPr>
          <a:xfrm>
            <a:off x="5205113" y="2260628"/>
            <a:ext cx="1588013" cy="1588013"/>
          </a:xfrm>
          <a:custGeom>
            <a:avLst/>
            <a:gdLst>
              <a:gd name="connsiteX0" fmla="*/ 0 w 1588013"/>
              <a:gd name="connsiteY0" fmla="*/ 794007 h 1588013"/>
              <a:gd name="connsiteX1" fmla="*/ 794007 w 1588013"/>
              <a:gd name="connsiteY1" fmla="*/ 0 h 1588013"/>
              <a:gd name="connsiteX2" fmla="*/ 1588014 w 1588013"/>
              <a:gd name="connsiteY2" fmla="*/ 794007 h 1588013"/>
              <a:gd name="connsiteX3" fmla="*/ 794007 w 1588013"/>
              <a:gd name="connsiteY3" fmla="*/ 1588014 h 1588013"/>
              <a:gd name="connsiteX4" fmla="*/ 0 w 1588013"/>
              <a:gd name="connsiteY4" fmla="*/ 794007 h 15880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88013" h="1588013">
                <a:moveTo>
                  <a:pt x="0" y="794007"/>
                </a:moveTo>
                <a:cubicBezTo>
                  <a:pt x="0" y="355489"/>
                  <a:pt x="355489" y="0"/>
                  <a:pt x="794007" y="0"/>
                </a:cubicBezTo>
                <a:cubicBezTo>
                  <a:pt x="1232525" y="0"/>
                  <a:pt x="1588014" y="355489"/>
                  <a:pt x="1588014" y="794007"/>
                </a:cubicBezTo>
                <a:cubicBezTo>
                  <a:pt x="1588014" y="1232525"/>
                  <a:pt x="1232525" y="1588014"/>
                  <a:pt x="794007" y="1588014"/>
                </a:cubicBezTo>
                <a:cubicBezTo>
                  <a:pt x="355489" y="1588014"/>
                  <a:pt x="0" y="1232525"/>
                  <a:pt x="0" y="794007"/>
                </a:cubicBez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254149" tIns="254149" rIns="254149" bIns="254149" numCol="1" spcCol="1270" anchor="ctr" anchorCtr="0">
            <a:noAutofit/>
          </a:bodyPr>
          <a:lstStyle/>
          <a:p>
            <a:pPr lvl="0" algn="ctr" defTabSz="755650">
              <a:lnSpc>
                <a:spcPct val="90000"/>
              </a:lnSpc>
              <a:spcBef>
                <a:spcPct val="0"/>
              </a:spcBef>
              <a:spcAft>
                <a:spcPct val="35000"/>
              </a:spcAft>
            </a:pPr>
            <a:r>
              <a:rPr lang="en-GB" sz="1700" kern="1200" dirty="0"/>
              <a:t>Rights of learners</a:t>
            </a:r>
          </a:p>
        </p:txBody>
      </p:sp>
      <p:sp>
        <p:nvSpPr>
          <p:cNvPr id="11" name="Freeform 10"/>
          <p:cNvSpPr/>
          <p:nvPr/>
        </p:nvSpPr>
        <p:spPr>
          <a:xfrm>
            <a:off x="5193929" y="3884354"/>
            <a:ext cx="1610382" cy="1610382"/>
          </a:xfrm>
          <a:custGeom>
            <a:avLst/>
            <a:gdLst>
              <a:gd name="connsiteX0" fmla="*/ 0 w 1610382"/>
              <a:gd name="connsiteY0" fmla="*/ 805191 h 1610382"/>
              <a:gd name="connsiteX1" fmla="*/ 805191 w 1610382"/>
              <a:gd name="connsiteY1" fmla="*/ 0 h 1610382"/>
              <a:gd name="connsiteX2" fmla="*/ 1610382 w 1610382"/>
              <a:gd name="connsiteY2" fmla="*/ 805191 h 1610382"/>
              <a:gd name="connsiteX3" fmla="*/ 805191 w 1610382"/>
              <a:gd name="connsiteY3" fmla="*/ 1610382 h 1610382"/>
              <a:gd name="connsiteX4" fmla="*/ 0 w 1610382"/>
              <a:gd name="connsiteY4" fmla="*/ 805191 h 16103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0382" h="1610382">
                <a:moveTo>
                  <a:pt x="0" y="805191"/>
                </a:moveTo>
                <a:cubicBezTo>
                  <a:pt x="0" y="360496"/>
                  <a:pt x="360496" y="0"/>
                  <a:pt x="805191" y="0"/>
                </a:cubicBezTo>
                <a:cubicBezTo>
                  <a:pt x="1249886" y="0"/>
                  <a:pt x="1610382" y="360496"/>
                  <a:pt x="1610382" y="805191"/>
                </a:cubicBezTo>
                <a:cubicBezTo>
                  <a:pt x="1610382" y="1249886"/>
                  <a:pt x="1249886" y="1610382"/>
                  <a:pt x="805191" y="1610382"/>
                </a:cubicBezTo>
                <a:cubicBezTo>
                  <a:pt x="360496" y="1610382"/>
                  <a:pt x="0" y="1249886"/>
                  <a:pt x="0" y="805191"/>
                </a:cubicBez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257425" tIns="257425" rIns="257425" bIns="257425" numCol="1" spcCol="1270" anchor="ctr" anchorCtr="0">
            <a:noAutofit/>
          </a:bodyPr>
          <a:lstStyle/>
          <a:p>
            <a:pPr lvl="0" algn="ctr" defTabSz="755650">
              <a:lnSpc>
                <a:spcPct val="90000"/>
              </a:lnSpc>
              <a:spcBef>
                <a:spcPct val="0"/>
              </a:spcBef>
              <a:spcAft>
                <a:spcPct val="35000"/>
              </a:spcAft>
            </a:pPr>
            <a:r>
              <a:rPr lang="en-GB" sz="1700" kern="1200" dirty="0"/>
              <a:t>Literacy, numeracy and digital</a:t>
            </a:r>
          </a:p>
        </p:txBody>
      </p:sp>
      <p:sp>
        <p:nvSpPr>
          <p:cNvPr id="12" name="Freeform 11"/>
          <p:cNvSpPr/>
          <p:nvPr/>
        </p:nvSpPr>
        <p:spPr>
          <a:xfrm>
            <a:off x="3785568" y="4709321"/>
            <a:ext cx="1595356" cy="1595356"/>
          </a:xfrm>
          <a:custGeom>
            <a:avLst/>
            <a:gdLst>
              <a:gd name="connsiteX0" fmla="*/ 0 w 1595356"/>
              <a:gd name="connsiteY0" fmla="*/ 797678 h 1595356"/>
              <a:gd name="connsiteX1" fmla="*/ 797678 w 1595356"/>
              <a:gd name="connsiteY1" fmla="*/ 0 h 1595356"/>
              <a:gd name="connsiteX2" fmla="*/ 1595356 w 1595356"/>
              <a:gd name="connsiteY2" fmla="*/ 797678 h 1595356"/>
              <a:gd name="connsiteX3" fmla="*/ 797678 w 1595356"/>
              <a:gd name="connsiteY3" fmla="*/ 1595356 h 1595356"/>
              <a:gd name="connsiteX4" fmla="*/ 0 w 1595356"/>
              <a:gd name="connsiteY4" fmla="*/ 797678 h 15953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5356" h="1595356">
                <a:moveTo>
                  <a:pt x="0" y="797678"/>
                </a:moveTo>
                <a:cubicBezTo>
                  <a:pt x="0" y="357133"/>
                  <a:pt x="357133" y="0"/>
                  <a:pt x="797678" y="0"/>
                </a:cubicBezTo>
                <a:cubicBezTo>
                  <a:pt x="1238223" y="0"/>
                  <a:pt x="1595356" y="357133"/>
                  <a:pt x="1595356" y="797678"/>
                </a:cubicBezTo>
                <a:cubicBezTo>
                  <a:pt x="1595356" y="1238223"/>
                  <a:pt x="1238223" y="1595356"/>
                  <a:pt x="797678" y="1595356"/>
                </a:cubicBezTo>
                <a:cubicBezTo>
                  <a:pt x="357133" y="1595356"/>
                  <a:pt x="0" y="1238223"/>
                  <a:pt x="0" y="797678"/>
                </a:cubicBez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255224" tIns="255224" rIns="255224" bIns="255224" numCol="1" spcCol="1270" anchor="ctr" anchorCtr="0">
            <a:noAutofit/>
          </a:bodyPr>
          <a:lstStyle/>
          <a:p>
            <a:pPr lvl="0" algn="ctr" defTabSz="755650">
              <a:lnSpc>
                <a:spcPct val="90000"/>
              </a:lnSpc>
              <a:spcBef>
                <a:spcPct val="0"/>
              </a:spcBef>
              <a:spcAft>
                <a:spcPct val="35000"/>
              </a:spcAft>
            </a:pPr>
            <a:r>
              <a:rPr lang="en-GB" sz="1700" kern="1200" dirty="0"/>
              <a:t>Professional learner</a:t>
            </a:r>
          </a:p>
        </p:txBody>
      </p:sp>
      <p:sp>
        <p:nvSpPr>
          <p:cNvPr id="13" name="Freeform 12"/>
          <p:cNvSpPr/>
          <p:nvPr/>
        </p:nvSpPr>
        <p:spPr>
          <a:xfrm>
            <a:off x="2339688" y="3861860"/>
            <a:ext cx="1655370" cy="1655370"/>
          </a:xfrm>
          <a:custGeom>
            <a:avLst/>
            <a:gdLst>
              <a:gd name="connsiteX0" fmla="*/ 0 w 1655370"/>
              <a:gd name="connsiteY0" fmla="*/ 827685 h 1655370"/>
              <a:gd name="connsiteX1" fmla="*/ 827685 w 1655370"/>
              <a:gd name="connsiteY1" fmla="*/ 0 h 1655370"/>
              <a:gd name="connsiteX2" fmla="*/ 1655370 w 1655370"/>
              <a:gd name="connsiteY2" fmla="*/ 827685 h 1655370"/>
              <a:gd name="connsiteX3" fmla="*/ 827685 w 1655370"/>
              <a:gd name="connsiteY3" fmla="*/ 1655370 h 1655370"/>
              <a:gd name="connsiteX4" fmla="*/ 0 w 1655370"/>
              <a:gd name="connsiteY4" fmla="*/ 827685 h 16553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5370" h="1655370">
                <a:moveTo>
                  <a:pt x="0" y="827685"/>
                </a:moveTo>
                <a:cubicBezTo>
                  <a:pt x="0" y="370567"/>
                  <a:pt x="370567" y="0"/>
                  <a:pt x="827685" y="0"/>
                </a:cubicBezTo>
                <a:cubicBezTo>
                  <a:pt x="1284803" y="0"/>
                  <a:pt x="1655370" y="370567"/>
                  <a:pt x="1655370" y="827685"/>
                </a:cubicBezTo>
                <a:cubicBezTo>
                  <a:pt x="1655370" y="1284803"/>
                  <a:pt x="1284803" y="1655370"/>
                  <a:pt x="827685" y="1655370"/>
                </a:cubicBezTo>
                <a:cubicBezTo>
                  <a:pt x="370567" y="1655370"/>
                  <a:pt x="0" y="1284803"/>
                  <a:pt x="0" y="827685"/>
                </a:cubicBez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264013" tIns="264013" rIns="264013" bIns="264013" numCol="1" spcCol="1270" anchor="ctr" anchorCtr="0">
            <a:noAutofit/>
          </a:bodyPr>
          <a:lstStyle/>
          <a:p>
            <a:pPr lvl="0" algn="ctr" defTabSz="755650">
              <a:lnSpc>
                <a:spcPct val="90000"/>
              </a:lnSpc>
              <a:spcBef>
                <a:spcPct val="0"/>
              </a:spcBef>
              <a:spcAft>
                <a:spcPct val="35000"/>
              </a:spcAft>
            </a:pPr>
            <a:r>
              <a:rPr lang="en-GB" sz="1700" kern="1200" dirty="0"/>
              <a:t>System role</a:t>
            </a:r>
          </a:p>
        </p:txBody>
      </p:sp>
      <p:sp>
        <p:nvSpPr>
          <p:cNvPr id="14" name="Freeform 13"/>
          <p:cNvSpPr/>
          <p:nvPr/>
        </p:nvSpPr>
        <p:spPr>
          <a:xfrm>
            <a:off x="2350998" y="2238260"/>
            <a:ext cx="1632750" cy="1632750"/>
          </a:xfrm>
          <a:custGeom>
            <a:avLst/>
            <a:gdLst>
              <a:gd name="connsiteX0" fmla="*/ 0 w 1632750"/>
              <a:gd name="connsiteY0" fmla="*/ 816375 h 1632750"/>
              <a:gd name="connsiteX1" fmla="*/ 816375 w 1632750"/>
              <a:gd name="connsiteY1" fmla="*/ 0 h 1632750"/>
              <a:gd name="connsiteX2" fmla="*/ 1632750 w 1632750"/>
              <a:gd name="connsiteY2" fmla="*/ 816375 h 1632750"/>
              <a:gd name="connsiteX3" fmla="*/ 816375 w 1632750"/>
              <a:gd name="connsiteY3" fmla="*/ 1632750 h 1632750"/>
              <a:gd name="connsiteX4" fmla="*/ 0 w 1632750"/>
              <a:gd name="connsiteY4" fmla="*/ 816375 h 1632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2750" h="1632750">
                <a:moveTo>
                  <a:pt x="0" y="816375"/>
                </a:moveTo>
                <a:cubicBezTo>
                  <a:pt x="0" y="365504"/>
                  <a:pt x="365504" y="0"/>
                  <a:pt x="816375" y="0"/>
                </a:cubicBezTo>
                <a:cubicBezTo>
                  <a:pt x="1267246" y="0"/>
                  <a:pt x="1632750" y="365504"/>
                  <a:pt x="1632750" y="816375"/>
                </a:cubicBezTo>
                <a:cubicBezTo>
                  <a:pt x="1632750" y="1267246"/>
                  <a:pt x="1267246" y="1632750"/>
                  <a:pt x="816375" y="1632750"/>
                </a:cubicBezTo>
                <a:cubicBezTo>
                  <a:pt x="365504" y="1632750"/>
                  <a:pt x="0" y="1267246"/>
                  <a:pt x="0" y="816375"/>
                </a:cubicBez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260701" tIns="260701" rIns="260701" bIns="260701" numCol="1" spcCol="1270" anchor="ctr" anchorCtr="0">
            <a:noAutofit/>
          </a:bodyPr>
          <a:lstStyle/>
          <a:p>
            <a:pPr lvl="0" algn="ctr" defTabSz="755650">
              <a:lnSpc>
                <a:spcPct val="90000"/>
              </a:lnSpc>
              <a:spcBef>
                <a:spcPct val="0"/>
              </a:spcBef>
              <a:spcAft>
                <a:spcPct val="35000"/>
              </a:spcAft>
            </a:pPr>
            <a:r>
              <a:rPr lang="en-GB" sz="1700" kern="1200" dirty="0"/>
              <a:t>Professional entitlement</a:t>
            </a:r>
          </a:p>
        </p:txBody>
      </p:sp>
      <p:sp>
        <p:nvSpPr>
          <p:cNvPr id="4" name="Slide Number Placeholder 3"/>
          <p:cNvSpPr>
            <a:spLocks noGrp="1"/>
          </p:cNvSpPr>
          <p:nvPr>
            <p:ph type="sldNum" sz="quarter" idx="12"/>
          </p:nvPr>
        </p:nvSpPr>
        <p:spPr/>
        <p:txBody>
          <a:bodyPr/>
          <a:lstStyle/>
          <a:p>
            <a:fld id="{C4009609-DC48-4DDF-96FA-41A39884BE33}" type="slidenum">
              <a:rPr lang="en-GB" smtClean="0"/>
              <a:t>6</a:t>
            </a:fld>
            <a:endParaRPr lang="en-GB" dirty="0"/>
          </a:p>
        </p:txBody>
      </p:sp>
      <p:sp>
        <p:nvSpPr>
          <p:cNvPr id="16" name="Rounded Rectangular Callout 15"/>
          <p:cNvSpPr/>
          <p:nvPr/>
        </p:nvSpPr>
        <p:spPr>
          <a:xfrm>
            <a:off x="5398743" y="530583"/>
            <a:ext cx="3421729" cy="1440160"/>
          </a:xfrm>
          <a:prstGeom prst="wedgeRoundRectCallout">
            <a:avLst>
              <a:gd name="adj1" fmla="val -64816"/>
              <a:gd name="adj2" fmla="val 44660"/>
              <a:gd name="adj3" fmla="val 16667"/>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15000"/>
              </a:lnSpc>
              <a:spcBef>
                <a:spcPts val="0"/>
              </a:spcBef>
            </a:pPr>
            <a:endParaRPr lang="en-GB" sz="1200" dirty="0">
              <a:solidFill>
                <a:schemeClr val="tx1"/>
              </a:solidFill>
              <a:ea typeface="Calibri"/>
              <a:cs typeface="Arial" pitchFamily="34" charset="0"/>
            </a:endParaRPr>
          </a:p>
          <a:p>
            <a:pPr lvl="0">
              <a:lnSpc>
                <a:spcPct val="115000"/>
              </a:lnSpc>
              <a:spcBef>
                <a:spcPts val="0"/>
              </a:spcBef>
            </a:pPr>
            <a:r>
              <a:rPr lang="en-GB" sz="1200" dirty="0">
                <a:solidFill>
                  <a:schemeClr val="tx1"/>
                </a:solidFill>
                <a:ea typeface="Calibri"/>
                <a:cs typeface="Arial" pitchFamily="34" charset="0"/>
              </a:rPr>
              <a:t>Every teacher consistently emphasises the central importance of the promotion of Welsh culture and language. </a:t>
            </a:r>
            <a:r>
              <a:rPr lang="en-GB" sz="1200" dirty="0">
                <a:solidFill>
                  <a:prstClr val="black"/>
                </a:solidFill>
                <a:ea typeface="Calibri"/>
                <a:cs typeface="Arial" pitchFamily="34" charset="0"/>
              </a:rPr>
              <a:t>Learners will be supported in gaining skills across all areas of learning and every opportunity will be taken to extend learners’ skills and compete</a:t>
            </a:r>
            <a:r>
              <a:rPr lang="en-GB" sz="1200" dirty="0">
                <a:solidFill>
                  <a:prstClr val="black"/>
                </a:solidFill>
                <a:ea typeface="Calibri"/>
                <a:cs typeface="Times New Roman"/>
              </a:rPr>
              <a:t>nce.</a:t>
            </a:r>
            <a:endParaRPr lang="en-GB" sz="1200" dirty="0"/>
          </a:p>
          <a:p>
            <a:endParaRPr lang="en-GB" sz="1400" dirty="0">
              <a:solidFill>
                <a:schemeClr val="tx1"/>
              </a:solidFill>
            </a:endParaRPr>
          </a:p>
        </p:txBody>
      </p:sp>
      <p:sp>
        <p:nvSpPr>
          <p:cNvPr id="17" name="Rounded Rectangular Callout 16"/>
          <p:cNvSpPr/>
          <p:nvPr/>
        </p:nvSpPr>
        <p:spPr>
          <a:xfrm>
            <a:off x="6444208" y="3276869"/>
            <a:ext cx="2572471" cy="1160243"/>
          </a:xfrm>
          <a:prstGeom prst="wedgeRoundRectCallout">
            <a:avLst>
              <a:gd name="adj1" fmla="val -59392"/>
              <a:gd name="adj2" fmla="val -45588"/>
              <a:gd name="adj3" fmla="val 16667"/>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solidFill>
                  <a:prstClr val="black"/>
                </a:solidFill>
                <a:ea typeface="Calibri"/>
                <a:cs typeface="Arial" pitchFamily="34" charset="0"/>
              </a:rPr>
              <a:t>The needs of and rights of learners will be central and take priority in the teacher’s approach to their job. The teacher exhibits high expectations and commitment to the achievement of all learners.</a:t>
            </a:r>
            <a:endParaRPr lang="en-GB" sz="1200" dirty="0">
              <a:solidFill>
                <a:schemeClr val="tx1"/>
              </a:solidFill>
            </a:endParaRPr>
          </a:p>
        </p:txBody>
      </p:sp>
      <p:sp>
        <p:nvSpPr>
          <p:cNvPr id="18" name="Rounded Rectangular Callout 17"/>
          <p:cNvSpPr/>
          <p:nvPr/>
        </p:nvSpPr>
        <p:spPr>
          <a:xfrm>
            <a:off x="5887639" y="5229200"/>
            <a:ext cx="3133696" cy="1204492"/>
          </a:xfrm>
          <a:prstGeom prst="wedgeRoundRectCallout">
            <a:avLst>
              <a:gd name="adj1" fmla="val -35518"/>
              <a:gd name="adj2" fmla="val -65665"/>
              <a:gd name="adj3" fmla="val 16667"/>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GB" sz="1200" dirty="0">
              <a:solidFill>
                <a:schemeClr val="tx1"/>
              </a:solidFill>
              <a:ea typeface="Calibri"/>
              <a:cs typeface="Arial" pitchFamily="34" charset="0"/>
            </a:endParaRPr>
          </a:p>
          <a:p>
            <a:pPr lvl="0"/>
            <a:r>
              <a:rPr lang="en-GB" sz="1200" dirty="0">
                <a:solidFill>
                  <a:schemeClr val="tx1"/>
                </a:solidFill>
                <a:ea typeface="Calibri"/>
                <a:cs typeface="Arial" pitchFamily="34" charset="0"/>
              </a:rPr>
              <a:t>Every teacher consistently emphasises the central importance of </a:t>
            </a:r>
            <a:r>
              <a:rPr lang="en-GB" sz="1200" dirty="0">
                <a:solidFill>
                  <a:prstClr val="black"/>
                </a:solidFill>
                <a:ea typeface="Calibri"/>
                <a:cs typeface="Arial" pitchFamily="34" charset="0"/>
              </a:rPr>
              <a:t>literacy, numeracy and digital competence. Learners will be supported in gaining skills across all areas of learning and every opportunity will be taken to extend learners’ skills and compete</a:t>
            </a:r>
            <a:r>
              <a:rPr lang="en-GB" sz="1200" dirty="0">
                <a:solidFill>
                  <a:prstClr val="black"/>
                </a:solidFill>
                <a:ea typeface="Calibri"/>
                <a:cs typeface="Times New Roman"/>
              </a:rPr>
              <a:t>nce.</a:t>
            </a:r>
            <a:endParaRPr lang="en-GB" sz="1200" dirty="0"/>
          </a:p>
          <a:p>
            <a:endParaRPr lang="en-GB" sz="1400" dirty="0">
              <a:solidFill>
                <a:schemeClr val="tx1"/>
              </a:solidFill>
            </a:endParaRPr>
          </a:p>
        </p:txBody>
      </p:sp>
      <p:sp>
        <p:nvSpPr>
          <p:cNvPr id="19" name="Rounded Rectangular Callout 18"/>
          <p:cNvSpPr/>
          <p:nvPr/>
        </p:nvSpPr>
        <p:spPr>
          <a:xfrm>
            <a:off x="683568" y="5658926"/>
            <a:ext cx="2880320" cy="908941"/>
          </a:xfrm>
          <a:prstGeom prst="wedgeRoundRectCallout">
            <a:avLst>
              <a:gd name="adj1" fmla="val 64036"/>
              <a:gd name="adj2" fmla="val -71196"/>
              <a:gd name="adj3" fmla="val 16667"/>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solidFill>
                  <a:prstClr val="black"/>
                </a:solidFill>
                <a:ea typeface="Calibri"/>
                <a:cs typeface="Arial" pitchFamily="34" charset="0"/>
              </a:rPr>
              <a:t>Teachers see themselves as professional learners and commit to continuous engagement in career long development, collaboration and innovation.</a:t>
            </a:r>
            <a:endParaRPr lang="en-GB" sz="1200" dirty="0">
              <a:solidFill>
                <a:schemeClr val="tx1"/>
              </a:solidFill>
            </a:endParaRPr>
          </a:p>
        </p:txBody>
      </p:sp>
      <p:sp>
        <p:nvSpPr>
          <p:cNvPr id="20" name="Rounded Rectangular Callout 19"/>
          <p:cNvSpPr/>
          <p:nvPr/>
        </p:nvSpPr>
        <p:spPr>
          <a:xfrm>
            <a:off x="21145" y="3609777"/>
            <a:ext cx="2592287" cy="827335"/>
          </a:xfrm>
          <a:prstGeom prst="wedgeRoundRectCallout">
            <a:avLst>
              <a:gd name="adj1" fmla="val 49167"/>
              <a:gd name="adj2" fmla="val 66412"/>
              <a:gd name="adj3" fmla="val 16667"/>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solidFill>
                  <a:prstClr val="black"/>
                </a:solidFill>
                <a:ea typeface="Calibri"/>
                <a:cs typeface="Arial" pitchFamily="34" charset="0"/>
              </a:rPr>
              <a:t>The teacher is committed to learners everywhere and is an influential part of a developing and coherent education culture in Wales.</a:t>
            </a:r>
            <a:endParaRPr lang="en-GB" sz="1200" dirty="0">
              <a:solidFill>
                <a:schemeClr val="tx1"/>
              </a:solidFill>
            </a:endParaRPr>
          </a:p>
        </p:txBody>
      </p:sp>
      <p:sp>
        <p:nvSpPr>
          <p:cNvPr id="21" name="Rounded Rectangular Callout 20"/>
          <p:cNvSpPr/>
          <p:nvPr/>
        </p:nvSpPr>
        <p:spPr>
          <a:xfrm>
            <a:off x="218377" y="836712"/>
            <a:ext cx="3109621" cy="1492099"/>
          </a:xfrm>
          <a:prstGeom prst="wedgeRoundRectCallout">
            <a:avLst>
              <a:gd name="adj1" fmla="val 40038"/>
              <a:gd name="adj2" fmla="val 78157"/>
              <a:gd name="adj3" fmla="val 16667"/>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solidFill>
                  <a:prstClr val="black"/>
                </a:solidFill>
                <a:ea typeface="Calibri"/>
                <a:cs typeface="Arial" pitchFamily="34" charset="0"/>
              </a:rPr>
              <a:t>The teacher has a professional right to be part of a school that sees itself as a learning organisation. The teacher has the autonomy to be a contributing part of a local, national and global profession and has the right to instigate and support improvements to the school to the benefit of learners.</a:t>
            </a:r>
            <a:endParaRPr lang="en-GB" sz="1200" dirty="0">
              <a:solidFill>
                <a:schemeClr val="tx1"/>
              </a:solidFill>
            </a:endParaRPr>
          </a:p>
        </p:txBody>
      </p:sp>
    </p:spTree>
    <p:extLst>
      <p:ext uri="{BB962C8B-B14F-4D97-AF65-F5344CB8AC3E}">
        <p14:creationId xmlns:p14="http://schemas.microsoft.com/office/powerpoint/2010/main" val="71790645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7" name="Shape 16"/>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400110"/>
          </a:xfrm>
          <a:prstGeom prst="rect">
            <a:avLst/>
          </a:prstGeom>
          <a:noFill/>
        </p:spPr>
        <p:txBody>
          <a:bodyPr wrap="square" rtlCol="0">
            <a:spAutoFit/>
          </a:bodyPr>
          <a:lstStyle/>
          <a:p>
            <a:r>
              <a:rPr lang="en-GB" sz="2000" b="1" dirty="0">
                <a:solidFill>
                  <a:srgbClr val="000099"/>
                </a:solidFill>
              </a:rPr>
              <a:t>Collaboration</a:t>
            </a:r>
          </a:p>
        </p:txBody>
      </p:sp>
      <p:sp>
        <p:nvSpPr>
          <p:cNvPr id="2" name="TextBox 1"/>
          <p:cNvSpPr txBox="1"/>
          <p:nvPr/>
        </p:nvSpPr>
        <p:spPr>
          <a:xfrm>
            <a:off x="473350" y="1776115"/>
            <a:ext cx="5637819" cy="461665"/>
          </a:xfrm>
          <a:prstGeom prst="rect">
            <a:avLst/>
          </a:prstGeom>
          <a:noFill/>
        </p:spPr>
        <p:txBody>
          <a:bodyPr wrap="square" rtlCol="0">
            <a:spAutoFit/>
          </a:bodyPr>
          <a:lstStyle/>
          <a:p>
            <a:r>
              <a:rPr lang="en-GB" sz="2400" b="1" dirty="0">
                <a:solidFill>
                  <a:srgbClr val="000099"/>
                </a:solidFill>
              </a:rPr>
              <a:t>Working with in-school colleagues</a:t>
            </a:r>
          </a:p>
        </p:txBody>
      </p:sp>
      <p:sp>
        <p:nvSpPr>
          <p:cNvPr id="60" name="TextBox 59"/>
          <p:cNvSpPr txBox="1"/>
          <p:nvPr/>
        </p:nvSpPr>
        <p:spPr>
          <a:xfrm>
            <a:off x="473350" y="4894627"/>
            <a:ext cx="6984776" cy="923330"/>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r>
              <a:rPr lang="en-GB" dirty="0"/>
              <a:t>The teacher works alongside other colleagues to build teaching expertise for the benefit of learners and seeks opportunities to strengthen collaboration.</a:t>
            </a:r>
          </a:p>
        </p:txBody>
      </p:sp>
      <p:sp>
        <p:nvSpPr>
          <p:cNvPr id="65" name="TextBox 64"/>
          <p:cNvSpPr txBox="1"/>
          <p:nvPr/>
        </p:nvSpPr>
        <p:spPr>
          <a:xfrm>
            <a:off x="3104728" y="2708920"/>
            <a:ext cx="5382597" cy="1200329"/>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r>
              <a:rPr lang="en-GB" dirty="0"/>
              <a:t>The teacher actively promotes and facilitates collaborative opportunities for staff both in routine aspects of learning organisation and in innovative approaches.</a:t>
            </a:r>
          </a:p>
        </p:txBody>
      </p:sp>
      <p:grpSp>
        <p:nvGrpSpPr>
          <p:cNvPr id="11" name="Group 10"/>
          <p:cNvGrpSpPr/>
          <p:nvPr/>
        </p:nvGrpSpPr>
        <p:grpSpPr>
          <a:xfrm rot="16035324">
            <a:off x="7796877" y="5931679"/>
            <a:ext cx="675567" cy="673752"/>
            <a:chOff x="581131" y="4820623"/>
            <a:chExt cx="2192659" cy="2186770"/>
          </a:xfrm>
        </p:grpSpPr>
        <p:sp>
          <p:nvSpPr>
            <p:cNvPr id="12" name="Pie 11">
              <a:hlinkClick r:id="rId3" action="ppaction://hlinksldjump"/>
            </p:cNvPr>
            <p:cNvSpPr/>
            <p:nvPr/>
          </p:nvSpPr>
          <p:spPr>
            <a:xfrm rot="4351073">
              <a:off x="581131" y="4820623"/>
              <a:ext cx="2185043" cy="2185043"/>
            </a:xfrm>
            <a:prstGeom prst="pie">
              <a:avLst>
                <a:gd name="adj1" fmla="val 14023263"/>
                <a:gd name="adj2" fmla="val 1188211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3" name="Pie 12"/>
            <p:cNvSpPr/>
            <p:nvPr/>
          </p:nvSpPr>
          <p:spPr>
            <a:xfrm rot="4351073">
              <a:off x="588746" y="4820623"/>
              <a:ext cx="2185043" cy="2185043"/>
            </a:xfrm>
            <a:prstGeom prst="pie">
              <a:avLst>
                <a:gd name="adj1" fmla="val 11910026"/>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4" name="Pie 13">
              <a:hlinkClick r:id="rId3" action="ppaction://hlinksldjump"/>
            </p:cNvPr>
            <p:cNvSpPr/>
            <p:nvPr/>
          </p:nvSpPr>
          <p:spPr>
            <a:xfrm rot="4351073">
              <a:off x="581329" y="4822350"/>
              <a:ext cx="2185043" cy="2185043"/>
            </a:xfrm>
            <a:prstGeom prst="pie">
              <a:avLst>
                <a:gd name="adj1" fmla="val 11956703"/>
                <a:gd name="adj2" fmla="val 14185533"/>
              </a:avLst>
            </a:prstGeom>
            <a:solidFill>
              <a:srgbClr val="45A8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5" name="Pie 14"/>
            <p:cNvSpPr/>
            <p:nvPr/>
          </p:nvSpPr>
          <p:spPr>
            <a:xfrm rot="4351073">
              <a:off x="588747" y="4820623"/>
              <a:ext cx="2185043" cy="2185043"/>
            </a:xfrm>
            <a:prstGeom prst="pie">
              <a:avLst>
                <a:gd name="adj1" fmla="val 14260476"/>
                <a:gd name="adj2" fmla="val 1429002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
        <p:nvSpPr>
          <p:cNvPr id="3" name="Slide Number Placeholder 2"/>
          <p:cNvSpPr>
            <a:spLocks noGrp="1"/>
          </p:cNvSpPr>
          <p:nvPr>
            <p:ph type="sldNum" sz="quarter" idx="12"/>
          </p:nvPr>
        </p:nvSpPr>
        <p:spPr/>
        <p:txBody>
          <a:bodyPr/>
          <a:lstStyle/>
          <a:p>
            <a:fld id="{C4009609-DC48-4DDF-96FA-41A39884BE33}" type="slidenum">
              <a:rPr lang="en-GB" smtClean="0"/>
              <a:t>60</a:t>
            </a:fld>
            <a:endParaRPr lang="en-GB"/>
          </a:p>
        </p:txBody>
      </p:sp>
      <p:sp>
        <p:nvSpPr>
          <p:cNvPr id="16" name="TextBox 15"/>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Teaching</a:t>
            </a:r>
          </a:p>
        </p:txBody>
      </p:sp>
      <p:pic>
        <p:nvPicPr>
          <p:cNvPr id="18" name="Picture 2">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08020" y="4531452"/>
            <a:ext cx="623455" cy="623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85068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extBox 1"/>
          <p:cNvSpPr txBox="1"/>
          <p:nvPr/>
        </p:nvSpPr>
        <p:spPr>
          <a:xfrm>
            <a:off x="251519" y="6309320"/>
            <a:ext cx="8244915" cy="400110"/>
          </a:xfrm>
          <a:prstGeom prst="rect">
            <a:avLst/>
          </a:prstGeom>
          <a:noFill/>
        </p:spPr>
        <p:txBody>
          <a:bodyPr wrap="square" rtlCol="0">
            <a:spAutoFit/>
          </a:bodyPr>
          <a:lstStyle/>
          <a:p>
            <a:r>
              <a:rPr lang="en-GB" sz="2000" b="1" dirty="0">
                <a:solidFill>
                  <a:srgbClr val="000099"/>
                </a:solidFill>
              </a:rPr>
              <a:t>Collaboration</a:t>
            </a:r>
          </a:p>
        </p:txBody>
      </p:sp>
      <p:sp>
        <p:nvSpPr>
          <p:cNvPr id="5" name="TextBox 4"/>
          <p:cNvSpPr txBox="1"/>
          <p:nvPr/>
        </p:nvSpPr>
        <p:spPr>
          <a:xfrm>
            <a:off x="683568" y="1484784"/>
            <a:ext cx="7272808" cy="1477328"/>
          </a:xfrm>
          <a:prstGeom prst="rect">
            <a:avLst/>
          </a:prstGeom>
          <a:solidFill>
            <a:schemeClr val="accent3">
              <a:lumMod val="40000"/>
              <a:lumOff val="60000"/>
            </a:schemeClr>
          </a:solidFill>
          <a:ln w="25400">
            <a:solidFill>
              <a:srgbClr val="000099"/>
            </a:solidFill>
          </a:ln>
          <a:effectLst/>
        </p:spPr>
        <p:txBody>
          <a:bodyPr wrap="square" rtlCol="0">
            <a:spAutoFit/>
          </a:bodyPr>
          <a:lstStyle/>
          <a:p>
            <a:pPr lvl="0">
              <a:defRPr/>
            </a:pPr>
            <a:r>
              <a:rPr lang="en-GB" b="1" dirty="0">
                <a:solidFill>
                  <a:prstClr val="black"/>
                </a:solidFill>
              </a:rPr>
              <a:t>Descriptor to be met by the end of induction:</a:t>
            </a:r>
          </a:p>
          <a:p>
            <a:pPr lvl="0">
              <a:defRPr/>
            </a:pPr>
            <a:endParaRPr lang="en-GB" b="1" dirty="0">
              <a:solidFill>
                <a:prstClr val="black"/>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The teacher works alongside other colleagues to build teaching expertise for the benefit of learners and seeks opportunities to strengthen collaboration.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TextBox 5"/>
          <p:cNvSpPr txBox="1"/>
          <p:nvPr/>
        </p:nvSpPr>
        <p:spPr>
          <a:xfrm>
            <a:off x="687704" y="3573016"/>
            <a:ext cx="7268672" cy="2031325"/>
          </a:xfrm>
          <a:prstGeom prst="rect">
            <a:avLst/>
          </a:prstGeom>
          <a:solidFill>
            <a:schemeClr val="accent3">
              <a:lumMod val="40000"/>
              <a:lumOff val="60000"/>
            </a:schemeClr>
          </a:solidFill>
          <a:ln w="25400">
            <a:solidFill>
              <a:srgbClr val="000099"/>
            </a:solidFill>
          </a:ln>
          <a:effectLst/>
        </p:spPr>
        <p:txBody>
          <a:bodyPr wrap="square" rtlCol="0">
            <a:spAutoFit/>
          </a:bodyPr>
          <a:lstStyle>
            <a:defPPr>
              <a:defRPr lang="en-US"/>
            </a:defPPr>
            <a:lvl1pPr lvl="0">
              <a:defRPr b="1">
                <a:solidFill>
                  <a:prstClr val="black"/>
                </a:solidFill>
              </a:defRPr>
            </a:lvl1pPr>
          </a:lstStyle>
          <a:p>
            <a:r>
              <a:rPr lang="en-GB" dirty="0"/>
              <a:t>Evidence for award of QTS:</a:t>
            </a:r>
          </a:p>
          <a:p>
            <a:endParaRPr lang="en-GB" dirty="0"/>
          </a:p>
          <a:p>
            <a:r>
              <a:rPr lang="en-IE" b="0" dirty="0">
                <a:solidFill>
                  <a:schemeClr val="tx1"/>
                </a:solidFill>
                <a:latin typeface="Calibri" panose="020F0502020204030204" pitchFamily="34" charset="0"/>
                <a:ea typeface="Calibri" panose="020F0502020204030204" pitchFamily="34" charset="0"/>
              </a:rPr>
              <a:t>Organised and constructive work with a range of colleagues to enhance learners’ experience is a consistent feature of the teacher’s practice. Reflection on developing expertise is structured as a personal or a collaborative process, as appropriate.</a:t>
            </a:r>
            <a:endParaRPr lang="en-GB" b="0" dirty="0">
              <a:solidFill>
                <a:schemeClr val="tx1"/>
              </a:solidFill>
            </a:endParaRPr>
          </a:p>
          <a:p>
            <a:endParaRPr lang="en-GB" dirty="0"/>
          </a:p>
        </p:txBody>
      </p:sp>
      <p:sp>
        <p:nvSpPr>
          <p:cNvPr id="10" name="Chevron 9">
            <a:hlinkClick r:id="rId2" action="ppaction://hlinksldjump"/>
          </p:cNvPr>
          <p:cNvSpPr/>
          <p:nvPr/>
        </p:nvSpPr>
        <p:spPr>
          <a:xfrm rot="10800000">
            <a:off x="251520" y="260648"/>
            <a:ext cx="242316" cy="24231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TextBox 8"/>
          <p:cNvSpPr txBox="1"/>
          <p:nvPr/>
        </p:nvSpPr>
        <p:spPr>
          <a:xfrm>
            <a:off x="653052" y="150973"/>
            <a:ext cx="5637819" cy="461665"/>
          </a:xfrm>
          <a:prstGeom prst="rect">
            <a:avLst/>
          </a:prstGeom>
          <a:noFill/>
        </p:spPr>
        <p:txBody>
          <a:bodyPr wrap="square" rtlCol="0">
            <a:spAutoFit/>
          </a:bodyPr>
          <a:lstStyle/>
          <a:p>
            <a:r>
              <a:rPr lang="en-GB" sz="2400" b="1" dirty="0">
                <a:solidFill>
                  <a:srgbClr val="000099"/>
                </a:solidFill>
              </a:rPr>
              <a:t>Working with in-school colleagues</a:t>
            </a:r>
          </a:p>
        </p:txBody>
      </p:sp>
      <p:sp>
        <p:nvSpPr>
          <p:cNvPr id="7" name="Slide Number Placeholder 6"/>
          <p:cNvSpPr>
            <a:spLocks noGrp="1"/>
          </p:cNvSpPr>
          <p:nvPr>
            <p:ph type="sldNum" sz="quarter" idx="12"/>
          </p:nvPr>
        </p:nvSpPr>
        <p:spPr>
          <a:xfrm>
            <a:off x="6754416" y="6381328"/>
            <a:ext cx="2133600" cy="365125"/>
          </a:xfrm>
        </p:spPr>
        <p:txBody>
          <a:bodyPr/>
          <a:lstStyle/>
          <a:p>
            <a:fld id="{C4009609-DC48-4DDF-96FA-41A39884BE33}" type="slidenum">
              <a:rPr lang="en-GB" b="1" smtClean="0"/>
              <a:t>61</a:t>
            </a:fld>
            <a:endParaRPr lang="en-GB" b="1" dirty="0"/>
          </a:p>
        </p:txBody>
      </p:sp>
    </p:spTree>
    <p:extLst>
      <p:ext uri="{BB962C8B-B14F-4D97-AF65-F5344CB8AC3E}">
        <p14:creationId xmlns:p14="http://schemas.microsoft.com/office/powerpoint/2010/main" val="372649869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7" name="Shape 16"/>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400110"/>
          </a:xfrm>
          <a:prstGeom prst="rect">
            <a:avLst/>
          </a:prstGeom>
          <a:noFill/>
        </p:spPr>
        <p:txBody>
          <a:bodyPr wrap="square" rtlCol="0">
            <a:spAutoFit/>
          </a:bodyPr>
          <a:lstStyle/>
          <a:p>
            <a:r>
              <a:rPr lang="en-GB" sz="2000" b="1" dirty="0">
                <a:solidFill>
                  <a:srgbClr val="000099"/>
                </a:solidFill>
              </a:rPr>
              <a:t>Collaboration</a:t>
            </a:r>
          </a:p>
        </p:txBody>
      </p:sp>
      <p:sp>
        <p:nvSpPr>
          <p:cNvPr id="2" name="TextBox 1"/>
          <p:cNvSpPr txBox="1"/>
          <p:nvPr/>
        </p:nvSpPr>
        <p:spPr>
          <a:xfrm>
            <a:off x="473350" y="1776115"/>
            <a:ext cx="5637819" cy="461665"/>
          </a:xfrm>
          <a:prstGeom prst="rect">
            <a:avLst/>
          </a:prstGeom>
          <a:noFill/>
        </p:spPr>
        <p:txBody>
          <a:bodyPr wrap="square" rtlCol="0">
            <a:spAutoFit/>
          </a:bodyPr>
          <a:lstStyle/>
          <a:p>
            <a:r>
              <a:rPr lang="en-GB" sz="2400" b="1" dirty="0">
                <a:solidFill>
                  <a:srgbClr val="000099"/>
                </a:solidFill>
              </a:rPr>
              <a:t>Supporting and developing others</a:t>
            </a:r>
          </a:p>
        </p:txBody>
      </p:sp>
      <p:sp>
        <p:nvSpPr>
          <p:cNvPr id="60" name="TextBox 59"/>
          <p:cNvSpPr txBox="1"/>
          <p:nvPr/>
        </p:nvSpPr>
        <p:spPr>
          <a:xfrm>
            <a:off x="532104" y="4637093"/>
            <a:ext cx="6984776" cy="1200329"/>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r>
              <a:rPr lang="en-GB" dirty="0"/>
              <a:t>The teacher supports the development of others as a natural part of their role including contributing to whole-school initiatives and involvement in programmes which extend expertise and have impact on learning outcomes.</a:t>
            </a:r>
          </a:p>
        </p:txBody>
      </p:sp>
      <p:sp>
        <p:nvSpPr>
          <p:cNvPr id="65" name="TextBox 64"/>
          <p:cNvSpPr txBox="1"/>
          <p:nvPr/>
        </p:nvSpPr>
        <p:spPr>
          <a:xfrm>
            <a:off x="3203848" y="2708920"/>
            <a:ext cx="5382597" cy="1477328"/>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r>
              <a:rPr lang="en-GB" dirty="0"/>
              <a:t>High levels of sustained professional practice embody support for emerging skills and qualities in others and benefit learners through active, purposeful and structured contributions to the development of teachers and other staff.</a:t>
            </a:r>
          </a:p>
        </p:txBody>
      </p:sp>
      <p:grpSp>
        <p:nvGrpSpPr>
          <p:cNvPr id="11" name="Group 10"/>
          <p:cNvGrpSpPr/>
          <p:nvPr/>
        </p:nvGrpSpPr>
        <p:grpSpPr>
          <a:xfrm rot="16035324">
            <a:off x="7796877" y="5931593"/>
            <a:ext cx="675567" cy="673752"/>
            <a:chOff x="581131" y="4820623"/>
            <a:chExt cx="2192659" cy="2186770"/>
          </a:xfrm>
        </p:grpSpPr>
        <p:sp>
          <p:nvSpPr>
            <p:cNvPr id="12" name="Pie 11">
              <a:hlinkClick r:id="rId3" action="ppaction://hlinksldjump"/>
            </p:cNvPr>
            <p:cNvSpPr/>
            <p:nvPr/>
          </p:nvSpPr>
          <p:spPr>
            <a:xfrm rot="4351073">
              <a:off x="581131" y="4820623"/>
              <a:ext cx="2185043" cy="2185043"/>
            </a:xfrm>
            <a:prstGeom prst="pie">
              <a:avLst>
                <a:gd name="adj1" fmla="val 14023263"/>
                <a:gd name="adj2" fmla="val 1188211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3" name="Pie 12"/>
            <p:cNvSpPr/>
            <p:nvPr/>
          </p:nvSpPr>
          <p:spPr>
            <a:xfrm rot="4351073">
              <a:off x="588746" y="4820623"/>
              <a:ext cx="2185043" cy="2185043"/>
            </a:xfrm>
            <a:prstGeom prst="pie">
              <a:avLst>
                <a:gd name="adj1" fmla="val 11910026"/>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4" name="Pie 13">
              <a:hlinkClick r:id="rId3" action="ppaction://hlinksldjump"/>
            </p:cNvPr>
            <p:cNvSpPr/>
            <p:nvPr/>
          </p:nvSpPr>
          <p:spPr>
            <a:xfrm rot="4351073">
              <a:off x="581329" y="4822350"/>
              <a:ext cx="2185043" cy="2185043"/>
            </a:xfrm>
            <a:prstGeom prst="pie">
              <a:avLst>
                <a:gd name="adj1" fmla="val 11956703"/>
                <a:gd name="adj2" fmla="val 14185533"/>
              </a:avLst>
            </a:prstGeom>
            <a:solidFill>
              <a:srgbClr val="45A8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5" name="Pie 14"/>
            <p:cNvSpPr/>
            <p:nvPr/>
          </p:nvSpPr>
          <p:spPr>
            <a:xfrm rot="4351073">
              <a:off x="588747" y="4820623"/>
              <a:ext cx="2185043" cy="2185043"/>
            </a:xfrm>
            <a:prstGeom prst="pie">
              <a:avLst>
                <a:gd name="adj1" fmla="val 14260476"/>
                <a:gd name="adj2" fmla="val 1429002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
        <p:nvSpPr>
          <p:cNvPr id="3" name="Slide Number Placeholder 2"/>
          <p:cNvSpPr>
            <a:spLocks noGrp="1"/>
          </p:cNvSpPr>
          <p:nvPr>
            <p:ph type="sldNum" sz="quarter" idx="12"/>
          </p:nvPr>
        </p:nvSpPr>
        <p:spPr/>
        <p:txBody>
          <a:bodyPr/>
          <a:lstStyle/>
          <a:p>
            <a:fld id="{C4009609-DC48-4DDF-96FA-41A39884BE33}" type="slidenum">
              <a:rPr lang="en-GB" smtClean="0"/>
              <a:t>62</a:t>
            </a:fld>
            <a:endParaRPr lang="en-GB"/>
          </a:p>
        </p:txBody>
      </p:sp>
      <p:sp>
        <p:nvSpPr>
          <p:cNvPr id="16" name="TextBox 15"/>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Teaching</a:t>
            </a:r>
          </a:p>
        </p:txBody>
      </p:sp>
      <p:pic>
        <p:nvPicPr>
          <p:cNvPr id="18" name="Picture 2">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91021" y="4325365"/>
            <a:ext cx="623455" cy="623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031816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extBox 1"/>
          <p:cNvSpPr txBox="1"/>
          <p:nvPr/>
        </p:nvSpPr>
        <p:spPr>
          <a:xfrm>
            <a:off x="251519" y="6309320"/>
            <a:ext cx="8244915" cy="400110"/>
          </a:xfrm>
          <a:prstGeom prst="rect">
            <a:avLst/>
          </a:prstGeom>
          <a:noFill/>
        </p:spPr>
        <p:txBody>
          <a:bodyPr wrap="square" rtlCol="0">
            <a:spAutoFit/>
          </a:bodyPr>
          <a:lstStyle/>
          <a:p>
            <a:r>
              <a:rPr lang="en-GB" sz="2000" b="1" dirty="0">
                <a:solidFill>
                  <a:srgbClr val="000099"/>
                </a:solidFill>
              </a:rPr>
              <a:t>Collaboration</a:t>
            </a:r>
          </a:p>
        </p:txBody>
      </p:sp>
      <p:sp>
        <p:nvSpPr>
          <p:cNvPr id="5" name="TextBox 4"/>
          <p:cNvSpPr txBox="1"/>
          <p:nvPr/>
        </p:nvSpPr>
        <p:spPr>
          <a:xfrm>
            <a:off x="683568" y="1484784"/>
            <a:ext cx="7272808" cy="2031325"/>
          </a:xfrm>
          <a:prstGeom prst="rect">
            <a:avLst/>
          </a:prstGeom>
          <a:solidFill>
            <a:schemeClr val="accent3">
              <a:lumMod val="40000"/>
              <a:lumOff val="60000"/>
            </a:schemeClr>
          </a:solidFill>
          <a:ln w="25400">
            <a:solidFill>
              <a:srgbClr val="000099"/>
            </a:solidFill>
          </a:ln>
          <a:effectLst/>
        </p:spPr>
        <p:txBody>
          <a:bodyPr wrap="square" rtlCol="0">
            <a:spAutoFit/>
          </a:bodyPr>
          <a:lstStyle/>
          <a:p>
            <a:pPr lvl="0">
              <a:defRPr/>
            </a:pPr>
            <a:r>
              <a:rPr lang="en-GB" b="1" dirty="0">
                <a:solidFill>
                  <a:prstClr val="black"/>
                </a:solidFill>
              </a:rPr>
              <a:t>Descriptor to be met by the end of induction:</a:t>
            </a:r>
          </a:p>
          <a:p>
            <a:pPr lvl="0">
              <a:defRPr/>
            </a:pPr>
            <a:endParaRPr lang="en-GB" b="1" dirty="0">
              <a:solidFill>
                <a:prstClr val="black"/>
              </a:solidFill>
            </a:endParaRPr>
          </a:p>
          <a:p>
            <a:pPr lvl="0"/>
            <a:r>
              <a:rPr lang="en-GB" dirty="0">
                <a:solidFill>
                  <a:prstClr val="black"/>
                </a:solidFill>
              </a:rPr>
              <a:t>The teacher supports the development of others as a natural part of their role including contributing to whole-school initiatives and involvement in programmes which extend expertise and have impact on learning outcomes.</a:t>
            </a:r>
          </a:p>
          <a:p>
            <a:pPr lvl="0"/>
            <a:endParaRPr lang="en-GB" dirty="0">
              <a:solidFill>
                <a:prstClr val="black"/>
              </a:solidFill>
            </a:endParaRPr>
          </a:p>
        </p:txBody>
      </p:sp>
      <p:sp>
        <p:nvSpPr>
          <p:cNvPr id="6" name="TextBox 5"/>
          <p:cNvSpPr txBox="1"/>
          <p:nvPr/>
        </p:nvSpPr>
        <p:spPr>
          <a:xfrm>
            <a:off x="683568" y="3924052"/>
            <a:ext cx="7272808" cy="1477328"/>
          </a:xfrm>
          <a:prstGeom prst="rect">
            <a:avLst/>
          </a:prstGeom>
          <a:solidFill>
            <a:schemeClr val="accent3">
              <a:lumMod val="40000"/>
              <a:lumOff val="60000"/>
            </a:schemeClr>
          </a:solidFill>
          <a:ln w="25400">
            <a:solidFill>
              <a:srgbClr val="000099"/>
            </a:solidFill>
          </a:ln>
          <a:effectLst/>
        </p:spPr>
        <p:txBody>
          <a:bodyPr wrap="square" rtlCol="0">
            <a:spAutoFit/>
          </a:bodyPr>
          <a:lstStyle>
            <a:defPPr>
              <a:defRPr lang="en-US"/>
            </a:defPPr>
            <a:lvl1pPr lvl="0">
              <a:defRPr b="1">
                <a:solidFill>
                  <a:prstClr val="black"/>
                </a:solidFill>
              </a:defRPr>
            </a:lvl1pPr>
          </a:lstStyle>
          <a:p>
            <a:r>
              <a:rPr lang="en-GB" dirty="0"/>
              <a:t>Evidence for award of QTS:</a:t>
            </a:r>
          </a:p>
          <a:p>
            <a:endParaRPr lang="en-GB" dirty="0"/>
          </a:p>
          <a:p>
            <a:r>
              <a:rPr lang="en-IE" b="0" dirty="0">
                <a:solidFill>
                  <a:schemeClr val="tx1"/>
                </a:solidFill>
                <a:latin typeface="Calibri" panose="020F0502020204030204" pitchFamily="34" charset="0"/>
                <a:ea typeface="Calibri" panose="020F0502020204030204" pitchFamily="34" charset="0"/>
              </a:rPr>
              <a:t>The teacher develops high quality relationships with colleagues in order to have a positive impact upon learners’ experiences within the school.</a:t>
            </a:r>
            <a:endParaRPr lang="en-GB" b="0" dirty="0">
              <a:solidFill>
                <a:schemeClr val="tx1"/>
              </a:solidFill>
            </a:endParaRPr>
          </a:p>
          <a:p>
            <a:endParaRPr lang="en-GB" dirty="0"/>
          </a:p>
        </p:txBody>
      </p:sp>
      <p:sp>
        <p:nvSpPr>
          <p:cNvPr id="10" name="Chevron 9">
            <a:hlinkClick r:id="rId2" action="ppaction://hlinksldjump"/>
          </p:cNvPr>
          <p:cNvSpPr/>
          <p:nvPr/>
        </p:nvSpPr>
        <p:spPr>
          <a:xfrm rot="10800000">
            <a:off x="251520" y="260648"/>
            <a:ext cx="242316" cy="24231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TextBox 8"/>
          <p:cNvSpPr txBox="1"/>
          <p:nvPr/>
        </p:nvSpPr>
        <p:spPr>
          <a:xfrm>
            <a:off x="683568" y="150973"/>
            <a:ext cx="5637819" cy="461665"/>
          </a:xfrm>
          <a:prstGeom prst="rect">
            <a:avLst/>
          </a:prstGeom>
          <a:noFill/>
        </p:spPr>
        <p:txBody>
          <a:bodyPr wrap="square" rtlCol="0">
            <a:spAutoFit/>
          </a:bodyPr>
          <a:lstStyle/>
          <a:p>
            <a:r>
              <a:rPr lang="en-GB" sz="2400" b="1" dirty="0">
                <a:solidFill>
                  <a:srgbClr val="000099"/>
                </a:solidFill>
              </a:rPr>
              <a:t>Supporting and developing others</a:t>
            </a:r>
          </a:p>
        </p:txBody>
      </p:sp>
      <p:sp>
        <p:nvSpPr>
          <p:cNvPr id="7" name="Slide Number Placeholder 6"/>
          <p:cNvSpPr>
            <a:spLocks noGrp="1"/>
          </p:cNvSpPr>
          <p:nvPr>
            <p:ph type="sldNum" sz="quarter" idx="12"/>
          </p:nvPr>
        </p:nvSpPr>
        <p:spPr>
          <a:xfrm>
            <a:off x="6754416" y="6381328"/>
            <a:ext cx="2133600" cy="365125"/>
          </a:xfrm>
        </p:spPr>
        <p:txBody>
          <a:bodyPr/>
          <a:lstStyle/>
          <a:p>
            <a:fld id="{C4009609-DC48-4DDF-96FA-41A39884BE33}" type="slidenum">
              <a:rPr lang="en-GB" b="1" smtClean="0"/>
              <a:t>63</a:t>
            </a:fld>
            <a:endParaRPr lang="en-GB" b="1" dirty="0"/>
          </a:p>
        </p:txBody>
      </p:sp>
    </p:spTree>
    <p:extLst>
      <p:ext uri="{BB962C8B-B14F-4D97-AF65-F5344CB8AC3E}">
        <p14:creationId xmlns:p14="http://schemas.microsoft.com/office/powerpoint/2010/main" val="7637327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7" name="Shape 16"/>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400110"/>
          </a:xfrm>
          <a:prstGeom prst="rect">
            <a:avLst/>
          </a:prstGeom>
          <a:noFill/>
        </p:spPr>
        <p:txBody>
          <a:bodyPr wrap="square" rtlCol="0">
            <a:spAutoFit/>
          </a:bodyPr>
          <a:lstStyle/>
          <a:p>
            <a:r>
              <a:rPr lang="en-GB" sz="2000" b="1" dirty="0">
                <a:solidFill>
                  <a:srgbClr val="000099"/>
                </a:solidFill>
              </a:rPr>
              <a:t>Collaboration</a:t>
            </a:r>
          </a:p>
        </p:txBody>
      </p:sp>
      <p:sp>
        <p:nvSpPr>
          <p:cNvPr id="2" name="TextBox 1"/>
          <p:cNvSpPr txBox="1"/>
          <p:nvPr/>
        </p:nvSpPr>
        <p:spPr>
          <a:xfrm>
            <a:off x="473350" y="1776115"/>
            <a:ext cx="5637819" cy="461665"/>
          </a:xfrm>
          <a:prstGeom prst="rect">
            <a:avLst/>
          </a:prstGeom>
          <a:noFill/>
        </p:spPr>
        <p:txBody>
          <a:bodyPr wrap="square" rtlCol="0">
            <a:spAutoFit/>
          </a:bodyPr>
          <a:lstStyle/>
          <a:p>
            <a:r>
              <a:rPr lang="en-GB" sz="2400" b="1" dirty="0">
                <a:solidFill>
                  <a:srgbClr val="000099"/>
                </a:solidFill>
              </a:rPr>
              <a:t>Enabling improvement</a:t>
            </a:r>
          </a:p>
        </p:txBody>
      </p:sp>
      <p:sp>
        <p:nvSpPr>
          <p:cNvPr id="60" name="TextBox 59"/>
          <p:cNvSpPr txBox="1"/>
          <p:nvPr/>
        </p:nvSpPr>
        <p:spPr>
          <a:xfrm>
            <a:off x="501181" y="4941168"/>
            <a:ext cx="6984776" cy="646331"/>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r>
              <a:rPr lang="en-GB" dirty="0"/>
              <a:t>Advice is sought and taken on ways to improve performance and achieve enhanced outcomes for learners.</a:t>
            </a:r>
          </a:p>
        </p:txBody>
      </p:sp>
      <p:sp>
        <p:nvSpPr>
          <p:cNvPr id="65" name="TextBox 64"/>
          <p:cNvSpPr txBox="1"/>
          <p:nvPr/>
        </p:nvSpPr>
        <p:spPr>
          <a:xfrm>
            <a:off x="3133880" y="2708920"/>
            <a:ext cx="5382597" cy="1200329"/>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r>
              <a:rPr lang="en-GB" dirty="0"/>
              <a:t>Areas of concern are accurately identified and examined in own and others</a:t>
            </a:r>
            <a:r>
              <a:rPr lang="en-GB" dirty="0">
                <a:solidFill>
                  <a:srgbClr val="00B050"/>
                </a:solidFill>
              </a:rPr>
              <a:t>’</a:t>
            </a:r>
            <a:r>
              <a:rPr lang="en-GB" dirty="0"/>
              <a:t> practice. Support is sought and offered readily and a plan enacted to secure improved performance.</a:t>
            </a:r>
          </a:p>
        </p:txBody>
      </p:sp>
      <p:grpSp>
        <p:nvGrpSpPr>
          <p:cNvPr id="11" name="Group 10"/>
          <p:cNvGrpSpPr/>
          <p:nvPr/>
        </p:nvGrpSpPr>
        <p:grpSpPr>
          <a:xfrm rot="16035324">
            <a:off x="7792059" y="5931593"/>
            <a:ext cx="675567" cy="673752"/>
            <a:chOff x="581131" y="4820623"/>
            <a:chExt cx="2192659" cy="2186770"/>
          </a:xfrm>
        </p:grpSpPr>
        <p:sp>
          <p:nvSpPr>
            <p:cNvPr id="12" name="Pie 11">
              <a:hlinkClick r:id="rId3" action="ppaction://hlinksldjump"/>
            </p:cNvPr>
            <p:cNvSpPr/>
            <p:nvPr/>
          </p:nvSpPr>
          <p:spPr>
            <a:xfrm rot="4351073">
              <a:off x="581131" y="4820623"/>
              <a:ext cx="2185043" cy="2185043"/>
            </a:xfrm>
            <a:prstGeom prst="pie">
              <a:avLst>
                <a:gd name="adj1" fmla="val 14023263"/>
                <a:gd name="adj2" fmla="val 1188211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3" name="Pie 12"/>
            <p:cNvSpPr/>
            <p:nvPr/>
          </p:nvSpPr>
          <p:spPr>
            <a:xfrm rot="4351073">
              <a:off x="588746" y="4820623"/>
              <a:ext cx="2185043" cy="2185043"/>
            </a:xfrm>
            <a:prstGeom prst="pie">
              <a:avLst>
                <a:gd name="adj1" fmla="val 11910026"/>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4" name="Pie 13">
              <a:hlinkClick r:id="rId3" action="ppaction://hlinksldjump"/>
            </p:cNvPr>
            <p:cNvSpPr/>
            <p:nvPr/>
          </p:nvSpPr>
          <p:spPr>
            <a:xfrm rot="4351073">
              <a:off x="581329" y="4822350"/>
              <a:ext cx="2185043" cy="2185043"/>
            </a:xfrm>
            <a:prstGeom prst="pie">
              <a:avLst>
                <a:gd name="adj1" fmla="val 11956703"/>
                <a:gd name="adj2" fmla="val 14185533"/>
              </a:avLst>
            </a:prstGeom>
            <a:solidFill>
              <a:srgbClr val="45A8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5" name="Pie 14"/>
            <p:cNvSpPr/>
            <p:nvPr/>
          </p:nvSpPr>
          <p:spPr>
            <a:xfrm rot="4351073">
              <a:off x="588747" y="4820623"/>
              <a:ext cx="2185043" cy="2185043"/>
            </a:xfrm>
            <a:prstGeom prst="pie">
              <a:avLst>
                <a:gd name="adj1" fmla="val 14260476"/>
                <a:gd name="adj2" fmla="val 1429002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
        <p:nvSpPr>
          <p:cNvPr id="3" name="Slide Number Placeholder 2"/>
          <p:cNvSpPr>
            <a:spLocks noGrp="1"/>
          </p:cNvSpPr>
          <p:nvPr>
            <p:ph type="sldNum" sz="quarter" idx="12"/>
          </p:nvPr>
        </p:nvSpPr>
        <p:spPr/>
        <p:txBody>
          <a:bodyPr/>
          <a:lstStyle/>
          <a:p>
            <a:fld id="{C4009609-DC48-4DDF-96FA-41A39884BE33}" type="slidenum">
              <a:rPr lang="en-GB" smtClean="0"/>
              <a:t>64</a:t>
            </a:fld>
            <a:endParaRPr lang="en-GB"/>
          </a:p>
        </p:txBody>
      </p:sp>
      <p:sp>
        <p:nvSpPr>
          <p:cNvPr id="16" name="TextBox 15"/>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Teaching</a:t>
            </a:r>
          </a:p>
        </p:txBody>
      </p:sp>
      <p:pic>
        <p:nvPicPr>
          <p:cNvPr id="18" name="Picture 2">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36296" y="4497125"/>
            <a:ext cx="623455" cy="623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0930208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extBox 1"/>
          <p:cNvSpPr txBox="1"/>
          <p:nvPr/>
        </p:nvSpPr>
        <p:spPr>
          <a:xfrm>
            <a:off x="251519" y="6309320"/>
            <a:ext cx="8244915" cy="400110"/>
          </a:xfrm>
          <a:prstGeom prst="rect">
            <a:avLst/>
          </a:prstGeom>
          <a:noFill/>
        </p:spPr>
        <p:txBody>
          <a:bodyPr wrap="square" rtlCol="0">
            <a:spAutoFit/>
          </a:bodyPr>
          <a:lstStyle/>
          <a:p>
            <a:r>
              <a:rPr lang="en-GB" sz="2000" b="1" dirty="0">
                <a:solidFill>
                  <a:srgbClr val="000099"/>
                </a:solidFill>
              </a:rPr>
              <a:t>Collaboration</a:t>
            </a:r>
          </a:p>
        </p:txBody>
      </p:sp>
      <p:sp>
        <p:nvSpPr>
          <p:cNvPr id="5" name="TextBox 4"/>
          <p:cNvSpPr txBox="1"/>
          <p:nvPr/>
        </p:nvSpPr>
        <p:spPr>
          <a:xfrm>
            <a:off x="683568" y="1484784"/>
            <a:ext cx="7272808" cy="1477328"/>
          </a:xfrm>
          <a:prstGeom prst="rect">
            <a:avLst/>
          </a:prstGeom>
          <a:solidFill>
            <a:schemeClr val="accent3">
              <a:lumMod val="40000"/>
              <a:lumOff val="60000"/>
            </a:schemeClr>
          </a:solidFill>
          <a:ln w="25400">
            <a:solidFill>
              <a:srgbClr val="000099"/>
            </a:solidFill>
          </a:ln>
          <a:effectLst/>
        </p:spPr>
        <p:txBody>
          <a:bodyPr wrap="square" rtlCol="0">
            <a:spAutoFit/>
          </a:bodyPr>
          <a:lstStyle/>
          <a:p>
            <a:pPr lvl="0">
              <a:defRPr/>
            </a:pPr>
            <a:r>
              <a:rPr lang="en-GB" b="1" dirty="0">
                <a:solidFill>
                  <a:prstClr val="black"/>
                </a:solidFill>
              </a:rPr>
              <a:t>Descriptor to be met by the end of induction:</a:t>
            </a:r>
          </a:p>
          <a:p>
            <a:pPr lvl="0">
              <a:defRPr/>
            </a:pPr>
            <a:endParaRPr lang="en-GB" b="1" dirty="0">
              <a:solidFill>
                <a:prstClr val="black"/>
              </a:solidFill>
            </a:endParaRPr>
          </a:p>
          <a:p>
            <a:pPr lvl="0"/>
            <a:r>
              <a:rPr lang="en-GB" dirty="0">
                <a:solidFill>
                  <a:prstClr val="black"/>
                </a:solidFill>
              </a:rPr>
              <a:t> Advice is sought and taken on ways to improve performance and achieve enhanced outcomes for learners.</a:t>
            </a:r>
          </a:p>
          <a:p>
            <a:pPr lvl="0"/>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TextBox 5"/>
          <p:cNvSpPr txBox="1"/>
          <p:nvPr/>
        </p:nvSpPr>
        <p:spPr>
          <a:xfrm>
            <a:off x="659113" y="3356992"/>
            <a:ext cx="7272808" cy="1477328"/>
          </a:xfrm>
          <a:prstGeom prst="rect">
            <a:avLst/>
          </a:prstGeom>
          <a:solidFill>
            <a:schemeClr val="accent3">
              <a:lumMod val="40000"/>
              <a:lumOff val="60000"/>
            </a:schemeClr>
          </a:solidFill>
          <a:ln w="25400">
            <a:solidFill>
              <a:srgbClr val="000099"/>
            </a:solidFill>
          </a:ln>
          <a:effectLst/>
        </p:spPr>
        <p:txBody>
          <a:bodyPr wrap="square" rtlCol="0">
            <a:spAutoFit/>
          </a:bodyPr>
          <a:lstStyle>
            <a:defPPr>
              <a:defRPr lang="en-US"/>
            </a:defPPr>
            <a:lvl1pPr lvl="0">
              <a:defRPr b="1">
                <a:solidFill>
                  <a:prstClr val="black"/>
                </a:solidFill>
              </a:defRPr>
            </a:lvl1pPr>
          </a:lstStyle>
          <a:p>
            <a:r>
              <a:rPr lang="en-GB" dirty="0"/>
              <a:t>Evidence for award of QTS:</a:t>
            </a:r>
          </a:p>
          <a:p>
            <a:endParaRPr lang="en-GB" dirty="0"/>
          </a:p>
          <a:p>
            <a:r>
              <a:rPr lang="en-IE" b="0" dirty="0">
                <a:solidFill>
                  <a:schemeClr val="tx1"/>
                </a:solidFill>
                <a:latin typeface="Calibri" panose="020F0502020204030204" pitchFamily="34" charset="0"/>
                <a:ea typeface="Calibri" panose="020F0502020204030204" pitchFamily="34" charset="0"/>
              </a:rPr>
              <a:t>There are examples of improvement in outcomes for learners following the teacher’s seeking and adoption of advice.</a:t>
            </a:r>
            <a:endParaRPr lang="en-GB" b="0" dirty="0">
              <a:solidFill>
                <a:schemeClr val="tx1"/>
              </a:solidFill>
            </a:endParaRPr>
          </a:p>
          <a:p>
            <a:endParaRPr lang="en-GB" dirty="0"/>
          </a:p>
        </p:txBody>
      </p:sp>
      <p:sp>
        <p:nvSpPr>
          <p:cNvPr id="10" name="Chevron 9">
            <a:hlinkClick r:id="rId2" action="ppaction://hlinksldjump"/>
          </p:cNvPr>
          <p:cNvSpPr/>
          <p:nvPr/>
        </p:nvSpPr>
        <p:spPr>
          <a:xfrm rot="10800000">
            <a:off x="251520" y="260648"/>
            <a:ext cx="242316" cy="24231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TextBox 8"/>
          <p:cNvSpPr txBox="1"/>
          <p:nvPr/>
        </p:nvSpPr>
        <p:spPr>
          <a:xfrm>
            <a:off x="664405" y="150973"/>
            <a:ext cx="5637819" cy="461665"/>
          </a:xfrm>
          <a:prstGeom prst="rect">
            <a:avLst/>
          </a:prstGeom>
          <a:noFill/>
        </p:spPr>
        <p:txBody>
          <a:bodyPr wrap="square" rtlCol="0">
            <a:spAutoFit/>
          </a:bodyPr>
          <a:lstStyle/>
          <a:p>
            <a:r>
              <a:rPr lang="en-GB" sz="2400" b="1" dirty="0">
                <a:solidFill>
                  <a:srgbClr val="000099"/>
                </a:solidFill>
              </a:rPr>
              <a:t>Enabling improvement</a:t>
            </a:r>
          </a:p>
        </p:txBody>
      </p:sp>
      <p:sp>
        <p:nvSpPr>
          <p:cNvPr id="7" name="Slide Number Placeholder 6"/>
          <p:cNvSpPr>
            <a:spLocks noGrp="1"/>
          </p:cNvSpPr>
          <p:nvPr>
            <p:ph type="sldNum" sz="quarter" idx="12"/>
          </p:nvPr>
        </p:nvSpPr>
        <p:spPr>
          <a:xfrm>
            <a:off x="6754416" y="6381328"/>
            <a:ext cx="2133600" cy="365125"/>
          </a:xfrm>
        </p:spPr>
        <p:txBody>
          <a:bodyPr/>
          <a:lstStyle/>
          <a:p>
            <a:fld id="{C4009609-DC48-4DDF-96FA-41A39884BE33}" type="slidenum">
              <a:rPr lang="en-GB" b="1" smtClean="0"/>
              <a:t>65</a:t>
            </a:fld>
            <a:endParaRPr lang="en-GB" b="1" dirty="0"/>
          </a:p>
        </p:txBody>
      </p:sp>
    </p:spTree>
    <p:extLst>
      <p:ext uri="{BB962C8B-B14F-4D97-AF65-F5344CB8AC3E}">
        <p14:creationId xmlns:p14="http://schemas.microsoft.com/office/powerpoint/2010/main" val="78134269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7" name="Pie 6"/>
          <p:cNvSpPr/>
          <p:nvPr/>
        </p:nvSpPr>
        <p:spPr>
          <a:xfrm rot="13195740">
            <a:off x="-3023127" y="-15291"/>
            <a:ext cx="7469671" cy="6869891"/>
          </a:xfrm>
          <a:prstGeom prst="pie">
            <a:avLst>
              <a:gd name="adj1" fmla="val 7835427"/>
              <a:gd name="adj2" fmla="val 9135536"/>
            </a:avLst>
          </a:prstGeom>
          <a:gradFill flip="none" rotWithShape="1">
            <a:gsLst>
              <a:gs pos="33000">
                <a:srgbClr val="DDEBCF"/>
              </a:gs>
              <a:gs pos="50000">
                <a:srgbClr val="9CB86E"/>
              </a:gs>
              <a:gs pos="100000">
                <a:srgbClr val="156B13"/>
              </a:gs>
            </a:gsLst>
            <a:path path="circle">
              <a:fillToRect t="100000" r="100000"/>
            </a:path>
            <a:tileRect l="-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sp>
        <p:nvSpPr>
          <p:cNvPr id="13" name="TextBox 12"/>
          <p:cNvSpPr txBox="1"/>
          <p:nvPr/>
        </p:nvSpPr>
        <p:spPr>
          <a:xfrm>
            <a:off x="467544" y="1268760"/>
            <a:ext cx="4680520" cy="523220"/>
          </a:xfrm>
          <a:prstGeom prst="rect">
            <a:avLst/>
          </a:prstGeom>
          <a:noFill/>
        </p:spPr>
        <p:txBody>
          <a:bodyPr wrap="square" rtlCol="0">
            <a:spAutoFit/>
          </a:bodyPr>
          <a:lstStyle/>
          <a:p>
            <a:r>
              <a:rPr lang="en-GB" sz="2800" b="1" dirty="0">
                <a:solidFill>
                  <a:srgbClr val="000099"/>
                </a:solidFill>
              </a:rPr>
              <a:t>Professional learning</a:t>
            </a:r>
          </a:p>
        </p:txBody>
      </p:sp>
      <p:cxnSp>
        <p:nvCxnSpPr>
          <p:cNvPr id="12" name="Straight Connector 11"/>
          <p:cNvCxnSpPr/>
          <p:nvPr/>
        </p:nvCxnSpPr>
        <p:spPr>
          <a:xfrm flipV="1">
            <a:off x="737480" y="2357037"/>
            <a:ext cx="6430641" cy="106261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725430" y="2974659"/>
            <a:ext cx="6654882" cy="444996"/>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725430" y="3419654"/>
            <a:ext cx="6654882" cy="153362"/>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rot="20878423">
            <a:off x="4215982" y="2165624"/>
            <a:ext cx="2823385" cy="357214"/>
          </a:xfrm>
          <a:prstGeom prst="rect">
            <a:avLst/>
          </a:prstGeom>
          <a:noFill/>
        </p:spPr>
        <p:txBody>
          <a:bodyPr wrap="square" rtlCol="0">
            <a:spAutoFit/>
          </a:bodyPr>
          <a:lstStyle/>
          <a:p>
            <a:pPr>
              <a:lnSpc>
                <a:spcPct val="115000"/>
              </a:lnSpc>
              <a:spcAft>
                <a:spcPts val="1000"/>
              </a:spcAft>
            </a:pPr>
            <a:r>
              <a:rPr lang="en-GB" sz="1600" dirty="0">
                <a:solidFill>
                  <a:srgbClr val="9BBB59">
                    <a:lumMod val="75000"/>
                  </a:srgbClr>
                </a:solidFill>
                <a:latin typeface="Arial"/>
                <a:ea typeface="Calibri"/>
                <a:cs typeface="Times New Roman"/>
              </a:rPr>
              <a:t>  </a:t>
            </a:r>
            <a:endParaRPr lang="en-GB" sz="1600" dirty="0">
              <a:solidFill>
                <a:srgbClr val="9BBB59">
                  <a:lumMod val="75000"/>
                </a:srgbClr>
              </a:solidFill>
              <a:ea typeface="Calibri"/>
              <a:cs typeface="Times New Roman"/>
            </a:endParaRPr>
          </a:p>
        </p:txBody>
      </p:sp>
      <p:sp>
        <p:nvSpPr>
          <p:cNvPr id="25" name="TextBox 24">
            <a:hlinkClick r:id="rId2" action="ppaction://hlinksldjump"/>
          </p:cNvPr>
          <p:cNvSpPr txBox="1"/>
          <p:nvPr/>
        </p:nvSpPr>
        <p:spPr>
          <a:xfrm rot="21173156">
            <a:off x="4381760" y="2577910"/>
            <a:ext cx="3795920" cy="357214"/>
          </a:xfrm>
          <a:prstGeom prst="rect">
            <a:avLst/>
          </a:prstGeom>
          <a:noFill/>
        </p:spPr>
        <p:txBody>
          <a:bodyPr wrap="square" rtlCol="0">
            <a:spAutoFit/>
          </a:bodyPr>
          <a:lstStyle/>
          <a:p>
            <a:pPr>
              <a:lnSpc>
                <a:spcPct val="115000"/>
              </a:lnSpc>
              <a:spcAft>
                <a:spcPts val="1000"/>
              </a:spcAft>
            </a:pPr>
            <a:r>
              <a:rPr lang="en-GB" sz="1600" dirty="0">
                <a:solidFill>
                  <a:srgbClr val="000099"/>
                </a:solidFill>
                <a:latin typeface="Arial"/>
                <a:ea typeface="Calibri"/>
                <a:cs typeface="Times New Roman"/>
              </a:rPr>
              <a:t>Wider reading and research findings</a:t>
            </a:r>
            <a:endParaRPr lang="en-GB" sz="1600" dirty="0">
              <a:solidFill>
                <a:srgbClr val="000099"/>
              </a:solidFill>
              <a:ea typeface="Calibri"/>
              <a:cs typeface="Times New Roman"/>
            </a:endParaRPr>
          </a:p>
        </p:txBody>
      </p:sp>
      <p:sp>
        <p:nvSpPr>
          <p:cNvPr id="26" name="TextBox 25">
            <a:hlinkClick r:id="rId3" action="ppaction://hlinksldjump"/>
          </p:cNvPr>
          <p:cNvSpPr txBox="1"/>
          <p:nvPr/>
        </p:nvSpPr>
        <p:spPr>
          <a:xfrm rot="21448284">
            <a:off x="4506508" y="3087937"/>
            <a:ext cx="4130229" cy="357214"/>
          </a:xfrm>
          <a:prstGeom prst="rect">
            <a:avLst/>
          </a:prstGeom>
          <a:noFill/>
        </p:spPr>
        <p:txBody>
          <a:bodyPr wrap="square" rtlCol="0">
            <a:spAutoFit/>
          </a:bodyPr>
          <a:lstStyle/>
          <a:p>
            <a:pPr>
              <a:lnSpc>
                <a:spcPct val="115000"/>
              </a:lnSpc>
              <a:spcAft>
                <a:spcPts val="1000"/>
              </a:spcAft>
            </a:pPr>
            <a:r>
              <a:rPr lang="en-GB" sz="1600" dirty="0">
                <a:solidFill>
                  <a:srgbClr val="000099"/>
                </a:solidFill>
                <a:latin typeface="Arial"/>
                <a:ea typeface="Calibri"/>
                <a:cs typeface="Times New Roman"/>
              </a:rPr>
              <a:t>Professional networks and communities</a:t>
            </a:r>
            <a:endParaRPr lang="en-GB" sz="1600" dirty="0">
              <a:solidFill>
                <a:srgbClr val="000099"/>
              </a:solidFill>
              <a:ea typeface="Calibri"/>
              <a:cs typeface="Times New Roman"/>
            </a:endParaRPr>
          </a:p>
        </p:txBody>
      </p:sp>
      <p:cxnSp>
        <p:nvCxnSpPr>
          <p:cNvPr id="24" name="Straight Connector 23"/>
          <p:cNvCxnSpPr/>
          <p:nvPr/>
        </p:nvCxnSpPr>
        <p:spPr>
          <a:xfrm>
            <a:off x="711708" y="3419656"/>
            <a:ext cx="6331946" cy="1383805"/>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36" name="TextBox 35">
            <a:hlinkClick r:id="rId4" action="ppaction://hlinksldjump"/>
          </p:cNvPr>
          <p:cNvSpPr txBox="1"/>
          <p:nvPr/>
        </p:nvSpPr>
        <p:spPr>
          <a:xfrm rot="212584">
            <a:off x="4491346" y="3669478"/>
            <a:ext cx="4313417" cy="357214"/>
          </a:xfrm>
          <a:prstGeom prst="rect">
            <a:avLst/>
          </a:prstGeom>
          <a:noFill/>
        </p:spPr>
        <p:txBody>
          <a:bodyPr wrap="square" rtlCol="0">
            <a:spAutoFit/>
          </a:bodyPr>
          <a:lstStyle/>
          <a:p>
            <a:pPr>
              <a:lnSpc>
                <a:spcPct val="115000"/>
              </a:lnSpc>
              <a:spcAft>
                <a:spcPts val="1000"/>
              </a:spcAft>
            </a:pPr>
            <a:r>
              <a:rPr lang="en-GB" sz="1600" dirty="0">
                <a:solidFill>
                  <a:srgbClr val="000099"/>
                </a:solidFill>
                <a:latin typeface="Arial"/>
                <a:ea typeface="Calibri"/>
                <a:cs typeface="Times New Roman"/>
              </a:rPr>
              <a:t>Continuing professional learning</a:t>
            </a:r>
            <a:endParaRPr lang="en-GB" sz="1600" dirty="0">
              <a:solidFill>
                <a:srgbClr val="000099"/>
              </a:solidFill>
              <a:ea typeface="Calibri"/>
              <a:cs typeface="Times New Roman"/>
            </a:endParaRPr>
          </a:p>
        </p:txBody>
      </p:sp>
      <p:grpSp>
        <p:nvGrpSpPr>
          <p:cNvPr id="23" name="Group 22"/>
          <p:cNvGrpSpPr/>
          <p:nvPr/>
        </p:nvGrpSpPr>
        <p:grpSpPr>
          <a:xfrm rot="7227070">
            <a:off x="480893" y="4499514"/>
            <a:ext cx="1595296" cy="1591011"/>
            <a:chOff x="581131" y="4820623"/>
            <a:chExt cx="2192659" cy="2186770"/>
          </a:xfrm>
        </p:grpSpPr>
        <p:sp>
          <p:nvSpPr>
            <p:cNvPr id="30" name="Pie 29"/>
            <p:cNvSpPr/>
            <p:nvPr/>
          </p:nvSpPr>
          <p:spPr>
            <a:xfrm rot="4351073">
              <a:off x="581131" y="4820623"/>
              <a:ext cx="2185043" cy="2185043"/>
            </a:xfrm>
            <a:prstGeom prst="pie">
              <a:avLst>
                <a:gd name="adj1" fmla="val 14023263"/>
                <a:gd name="adj2" fmla="val 1188211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sp>
          <p:nvSpPr>
            <p:cNvPr id="31" name="Pie 30"/>
            <p:cNvSpPr/>
            <p:nvPr/>
          </p:nvSpPr>
          <p:spPr>
            <a:xfrm rot="4351073">
              <a:off x="588746" y="4820623"/>
              <a:ext cx="2185043" cy="2185043"/>
            </a:xfrm>
            <a:prstGeom prst="pie">
              <a:avLst>
                <a:gd name="adj1" fmla="val 11910026"/>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sp>
          <p:nvSpPr>
            <p:cNvPr id="37" name="Pie 36"/>
            <p:cNvSpPr/>
            <p:nvPr/>
          </p:nvSpPr>
          <p:spPr>
            <a:xfrm rot="4351073">
              <a:off x="581329" y="4822350"/>
              <a:ext cx="2185043" cy="2185043"/>
            </a:xfrm>
            <a:prstGeom prst="pie">
              <a:avLst>
                <a:gd name="adj1" fmla="val 11956703"/>
                <a:gd name="adj2" fmla="val 14185533"/>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sp>
          <p:nvSpPr>
            <p:cNvPr id="38" name="Pie 37"/>
            <p:cNvSpPr/>
            <p:nvPr/>
          </p:nvSpPr>
          <p:spPr>
            <a:xfrm rot="4351073">
              <a:off x="588747" y="4820623"/>
              <a:ext cx="2185043" cy="2185043"/>
            </a:xfrm>
            <a:prstGeom prst="pie">
              <a:avLst>
                <a:gd name="adj1" fmla="val 14260476"/>
                <a:gd name="adj2" fmla="val 1429002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grpSp>
      <p:sp>
        <p:nvSpPr>
          <p:cNvPr id="40" name="Freeform 6">
            <a:hlinkClick r:id="rId5" action="ppaction://hlinksldjump"/>
          </p:cNvPr>
          <p:cNvSpPr>
            <a:spLocks/>
          </p:cNvSpPr>
          <p:nvPr/>
        </p:nvSpPr>
        <p:spPr bwMode="auto">
          <a:xfrm>
            <a:off x="8222636" y="5933694"/>
            <a:ext cx="518407" cy="312586"/>
          </a:xfrm>
          <a:custGeom>
            <a:avLst/>
            <a:gdLst>
              <a:gd name="T0" fmla="*/ 3558 w 7173"/>
              <a:gd name="T1" fmla="*/ 4324 h 4324"/>
              <a:gd name="T2" fmla="*/ 7173 w 7173"/>
              <a:gd name="T3" fmla="*/ 3041 h 4324"/>
              <a:gd name="T4" fmla="*/ 2274 w 7173"/>
              <a:gd name="T5" fmla="*/ 708 h 4324"/>
              <a:gd name="T6" fmla="*/ 0 w 7173"/>
              <a:gd name="T7" fmla="*/ 2887 h 4324"/>
              <a:gd name="T8" fmla="*/ 3558 w 7173"/>
              <a:gd name="T9" fmla="*/ 4324 h 4324"/>
            </a:gdLst>
            <a:ahLst/>
            <a:cxnLst>
              <a:cxn ang="0">
                <a:pos x="T0" y="T1"/>
              </a:cxn>
              <a:cxn ang="0">
                <a:pos x="T2" y="T3"/>
              </a:cxn>
              <a:cxn ang="0">
                <a:pos x="T4" y="T5"/>
              </a:cxn>
              <a:cxn ang="0">
                <a:pos x="T6" y="T7"/>
              </a:cxn>
              <a:cxn ang="0">
                <a:pos x="T8" y="T9"/>
              </a:cxn>
            </a:cxnLst>
            <a:rect l="0" t="0" r="r" b="b"/>
            <a:pathLst>
              <a:path w="7173" h="4324">
                <a:moveTo>
                  <a:pt x="3558" y="4324"/>
                </a:moveTo>
                <a:lnTo>
                  <a:pt x="7173" y="3041"/>
                </a:lnTo>
                <a:cubicBezTo>
                  <a:pt x="6465" y="1044"/>
                  <a:pt x="4271" y="0"/>
                  <a:pt x="2274" y="708"/>
                </a:cubicBezTo>
                <a:cubicBezTo>
                  <a:pt x="1240" y="1076"/>
                  <a:pt x="412" y="1869"/>
                  <a:pt x="0" y="2887"/>
                </a:cubicBezTo>
                <a:lnTo>
                  <a:pt x="3558" y="4324"/>
                </a:lnTo>
                <a:close/>
              </a:path>
            </a:pathLst>
          </a:custGeom>
          <a:solidFill>
            <a:srgbClr val="4F81B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41" name="Freeform 7">
            <a:hlinkClick r:id="rId5" action="ppaction://hlinksldjump"/>
          </p:cNvPr>
          <p:cNvSpPr>
            <a:spLocks/>
          </p:cNvSpPr>
          <p:nvPr/>
        </p:nvSpPr>
        <p:spPr bwMode="auto">
          <a:xfrm>
            <a:off x="8479948" y="6153545"/>
            <a:ext cx="291773" cy="255156"/>
          </a:xfrm>
          <a:custGeom>
            <a:avLst/>
            <a:gdLst>
              <a:gd name="T0" fmla="*/ 0 w 4037"/>
              <a:gd name="T1" fmla="*/ 1283 h 3530"/>
              <a:gd name="T2" fmla="*/ 3110 w 4037"/>
              <a:gd name="T3" fmla="*/ 3530 h 3530"/>
              <a:gd name="T4" fmla="*/ 3616 w 4037"/>
              <a:gd name="T5" fmla="*/ 0 h 3530"/>
              <a:gd name="T6" fmla="*/ 0 w 4037"/>
              <a:gd name="T7" fmla="*/ 1283 h 3530"/>
            </a:gdLst>
            <a:ahLst/>
            <a:cxnLst>
              <a:cxn ang="0">
                <a:pos x="T0" y="T1"/>
              </a:cxn>
              <a:cxn ang="0">
                <a:pos x="T2" y="T3"/>
              </a:cxn>
              <a:cxn ang="0">
                <a:pos x="T4" y="T5"/>
              </a:cxn>
              <a:cxn ang="0">
                <a:pos x="T6" y="T7"/>
              </a:cxn>
            </a:cxnLst>
            <a:rect l="0" t="0" r="r" b="b"/>
            <a:pathLst>
              <a:path w="4037" h="3530">
                <a:moveTo>
                  <a:pt x="0" y="1283"/>
                </a:moveTo>
                <a:lnTo>
                  <a:pt x="3110" y="3530"/>
                </a:lnTo>
                <a:cubicBezTo>
                  <a:pt x="3848" y="2508"/>
                  <a:pt x="4037" y="1189"/>
                  <a:pt x="3616" y="0"/>
                </a:cubicBezTo>
                <a:lnTo>
                  <a:pt x="0" y="1283"/>
                </a:lnTo>
                <a:close/>
              </a:path>
            </a:pathLst>
          </a:custGeom>
          <a:solidFill>
            <a:srgbClr val="C0504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42" name="Freeform 8">
            <a:hlinkClick r:id="rId5" action="ppaction://hlinksldjump"/>
          </p:cNvPr>
          <p:cNvSpPr>
            <a:spLocks/>
          </p:cNvSpPr>
          <p:nvPr/>
        </p:nvSpPr>
        <p:spPr bwMode="auto">
          <a:xfrm>
            <a:off x="8473572" y="6246280"/>
            <a:ext cx="230682" cy="279053"/>
          </a:xfrm>
          <a:custGeom>
            <a:avLst/>
            <a:gdLst>
              <a:gd name="T0" fmla="*/ 82 w 3192"/>
              <a:gd name="T1" fmla="*/ 0 h 3863"/>
              <a:gd name="T2" fmla="*/ 0 w 3192"/>
              <a:gd name="T3" fmla="*/ 3836 h 3863"/>
              <a:gd name="T4" fmla="*/ 3192 w 3192"/>
              <a:gd name="T5" fmla="*/ 2247 h 3863"/>
              <a:gd name="T6" fmla="*/ 82 w 3192"/>
              <a:gd name="T7" fmla="*/ 0 h 3863"/>
            </a:gdLst>
            <a:ahLst/>
            <a:cxnLst>
              <a:cxn ang="0">
                <a:pos x="T0" y="T1"/>
              </a:cxn>
              <a:cxn ang="0">
                <a:pos x="T2" y="T3"/>
              </a:cxn>
              <a:cxn ang="0">
                <a:pos x="T4" y="T5"/>
              </a:cxn>
              <a:cxn ang="0">
                <a:pos x="T6" y="T7"/>
              </a:cxn>
            </a:cxnLst>
            <a:rect l="0" t="0" r="r" b="b"/>
            <a:pathLst>
              <a:path w="3192" h="3863">
                <a:moveTo>
                  <a:pt x="82" y="0"/>
                </a:moveTo>
                <a:lnTo>
                  <a:pt x="0" y="3836"/>
                </a:lnTo>
                <a:cubicBezTo>
                  <a:pt x="1261" y="3863"/>
                  <a:pt x="2454" y="3269"/>
                  <a:pt x="3192" y="2247"/>
                </a:cubicBezTo>
                <a:lnTo>
                  <a:pt x="82" y="0"/>
                </a:lnTo>
                <a:close/>
              </a:path>
            </a:pathLst>
          </a:custGeom>
          <a:solidFill>
            <a:srgbClr val="9BBB59"/>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43" name="Freeform 9">
            <a:hlinkClick r:id="rId5" action="ppaction://hlinksldjump"/>
          </p:cNvPr>
          <p:cNvSpPr>
            <a:spLocks/>
          </p:cNvSpPr>
          <p:nvPr/>
        </p:nvSpPr>
        <p:spPr bwMode="auto">
          <a:xfrm>
            <a:off x="8248496" y="6247086"/>
            <a:ext cx="231452" cy="277126"/>
          </a:xfrm>
          <a:custGeom>
            <a:avLst/>
            <a:gdLst>
              <a:gd name="T0" fmla="*/ 3203 w 3203"/>
              <a:gd name="T1" fmla="*/ 0 h 3836"/>
              <a:gd name="T2" fmla="*/ 0 w 3203"/>
              <a:gd name="T3" fmla="*/ 2111 h 3836"/>
              <a:gd name="T4" fmla="*/ 3121 w 3203"/>
              <a:gd name="T5" fmla="*/ 3836 h 3836"/>
              <a:gd name="T6" fmla="*/ 3203 w 3203"/>
              <a:gd name="T7" fmla="*/ 0 h 3836"/>
            </a:gdLst>
            <a:ahLst/>
            <a:cxnLst>
              <a:cxn ang="0">
                <a:pos x="T0" y="T1"/>
              </a:cxn>
              <a:cxn ang="0">
                <a:pos x="T2" y="T3"/>
              </a:cxn>
              <a:cxn ang="0">
                <a:pos x="T4" y="T5"/>
              </a:cxn>
              <a:cxn ang="0">
                <a:pos x="T6" y="T7"/>
              </a:cxn>
            </a:cxnLst>
            <a:rect l="0" t="0" r="r" b="b"/>
            <a:pathLst>
              <a:path w="3203" h="3836">
                <a:moveTo>
                  <a:pt x="3203" y="0"/>
                </a:moveTo>
                <a:lnTo>
                  <a:pt x="0" y="2111"/>
                </a:lnTo>
                <a:cubicBezTo>
                  <a:pt x="694" y="3164"/>
                  <a:pt x="1860" y="3808"/>
                  <a:pt x="3121" y="3836"/>
                </a:cubicBezTo>
                <a:lnTo>
                  <a:pt x="3203" y="0"/>
                </a:lnTo>
                <a:close/>
              </a:path>
            </a:pathLst>
          </a:custGeom>
          <a:solidFill>
            <a:srgbClr val="8064A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44" name="Freeform 10">
            <a:hlinkClick r:id="rId5" action="ppaction://hlinksldjump"/>
          </p:cNvPr>
          <p:cNvSpPr>
            <a:spLocks/>
          </p:cNvSpPr>
          <p:nvPr/>
        </p:nvSpPr>
        <p:spPr bwMode="auto">
          <a:xfrm>
            <a:off x="8188754" y="6141920"/>
            <a:ext cx="291194" cy="256505"/>
          </a:xfrm>
          <a:custGeom>
            <a:avLst/>
            <a:gdLst>
              <a:gd name="T0" fmla="*/ 4030 w 4030"/>
              <a:gd name="T1" fmla="*/ 1438 h 3549"/>
              <a:gd name="T2" fmla="*/ 472 w 4030"/>
              <a:gd name="T3" fmla="*/ 0 h 3549"/>
              <a:gd name="T4" fmla="*/ 826 w 4030"/>
              <a:gd name="T5" fmla="*/ 3549 h 3549"/>
              <a:gd name="T6" fmla="*/ 4030 w 4030"/>
              <a:gd name="T7" fmla="*/ 1438 h 3549"/>
            </a:gdLst>
            <a:ahLst/>
            <a:cxnLst>
              <a:cxn ang="0">
                <a:pos x="T0" y="T1"/>
              </a:cxn>
              <a:cxn ang="0">
                <a:pos x="T2" y="T3"/>
              </a:cxn>
              <a:cxn ang="0">
                <a:pos x="T4" y="T5"/>
              </a:cxn>
              <a:cxn ang="0">
                <a:pos x="T6" y="T7"/>
              </a:cxn>
            </a:cxnLst>
            <a:rect l="0" t="0" r="r" b="b"/>
            <a:pathLst>
              <a:path w="4030" h="3549">
                <a:moveTo>
                  <a:pt x="4030" y="1438"/>
                </a:moveTo>
                <a:lnTo>
                  <a:pt x="472" y="0"/>
                </a:lnTo>
                <a:cubicBezTo>
                  <a:pt x="0" y="1169"/>
                  <a:pt x="132" y="2496"/>
                  <a:pt x="826" y="3549"/>
                </a:cubicBezTo>
                <a:lnTo>
                  <a:pt x="4030" y="1438"/>
                </a:lnTo>
                <a:close/>
              </a:path>
            </a:pathLst>
          </a:custGeom>
          <a:solidFill>
            <a:srgbClr val="4BACC6"/>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2" name="Slide Number Placeholder 1"/>
          <p:cNvSpPr>
            <a:spLocks noGrp="1"/>
          </p:cNvSpPr>
          <p:nvPr>
            <p:ph type="sldNum" sz="quarter" idx="12"/>
          </p:nvPr>
        </p:nvSpPr>
        <p:spPr/>
        <p:txBody>
          <a:bodyPr/>
          <a:lstStyle/>
          <a:p>
            <a:fld id="{C4009609-DC48-4DDF-96FA-41A39884BE33}" type="slidenum">
              <a:rPr lang="en-GB" smtClean="0">
                <a:solidFill>
                  <a:prstClr val="black">
                    <a:tint val="75000"/>
                  </a:prstClr>
                </a:solidFill>
              </a:rPr>
              <a:pPr/>
              <a:t>66</a:t>
            </a:fld>
            <a:endParaRPr lang="en-GB" dirty="0">
              <a:solidFill>
                <a:prstClr val="black">
                  <a:tint val="75000"/>
                </a:prstClr>
              </a:solidFill>
            </a:endParaRPr>
          </a:p>
        </p:txBody>
      </p:sp>
      <p:cxnSp>
        <p:nvCxnSpPr>
          <p:cNvPr id="45" name="Straight Connector 44"/>
          <p:cNvCxnSpPr/>
          <p:nvPr/>
        </p:nvCxnSpPr>
        <p:spPr>
          <a:xfrm>
            <a:off x="737480" y="3419656"/>
            <a:ext cx="6570824" cy="782306"/>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46" name="TextBox 45">
            <a:hlinkClick r:id="rId6" action="ppaction://hlinksldjump"/>
          </p:cNvPr>
          <p:cNvSpPr txBox="1"/>
          <p:nvPr/>
        </p:nvSpPr>
        <p:spPr>
          <a:xfrm rot="557461">
            <a:off x="4492061" y="4044506"/>
            <a:ext cx="2343401" cy="357214"/>
          </a:xfrm>
          <a:prstGeom prst="rect">
            <a:avLst/>
          </a:prstGeom>
          <a:noFill/>
        </p:spPr>
        <p:txBody>
          <a:bodyPr wrap="square" rtlCol="0">
            <a:spAutoFit/>
          </a:bodyPr>
          <a:lstStyle/>
          <a:p>
            <a:pPr>
              <a:lnSpc>
                <a:spcPct val="115000"/>
              </a:lnSpc>
              <a:spcAft>
                <a:spcPts val="1000"/>
              </a:spcAft>
            </a:pPr>
            <a:r>
              <a:rPr lang="en-GB" sz="1600" dirty="0">
                <a:solidFill>
                  <a:srgbClr val="000099"/>
                </a:solidFill>
                <a:latin typeface="Arial"/>
                <a:ea typeface="Calibri"/>
                <a:cs typeface="Times New Roman"/>
              </a:rPr>
              <a:t>Welsh language skills</a:t>
            </a:r>
            <a:endParaRPr lang="en-GB" sz="1600" dirty="0">
              <a:solidFill>
                <a:srgbClr val="000099"/>
              </a:solidFill>
              <a:ea typeface="Calibri"/>
              <a:cs typeface="Times New Roman"/>
            </a:endParaRPr>
          </a:p>
        </p:txBody>
      </p:sp>
      <p:sp>
        <p:nvSpPr>
          <p:cNvPr id="47" name="Rounded Rectangle 46">
            <a:hlinkClick r:id="rId7" action="ppaction://hlinksldjump"/>
          </p:cNvPr>
          <p:cNvSpPr/>
          <p:nvPr/>
        </p:nvSpPr>
        <p:spPr>
          <a:xfrm>
            <a:off x="6904397" y="6079623"/>
            <a:ext cx="951830" cy="3810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Formal</a:t>
            </a:r>
          </a:p>
          <a:p>
            <a:pPr algn="ctr"/>
            <a:r>
              <a:rPr lang="en-GB" sz="1200" dirty="0">
                <a:solidFill>
                  <a:prstClr val="white"/>
                </a:solidFill>
              </a:rPr>
              <a:t>leadership</a:t>
            </a:r>
          </a:p>
        </p:txBody>
      </p:sp>
      <p:grpSp>
        <p:nvGrpSpPr>
          <p:cNvPr id="48" name="Group 47"/>
          <p:cNvGrpSpPr/>
          <p:nvPr/>
        </p:nvGrpSpPr>
        <p:grpSpPr>
          <a:xfrm>
            <a:off x="845976" y="1986727"/>
            <a:ext cx="3419989" cy="668769"/>
            <a:chOff x="1907704" y="1986727"/>
            <a:chExt cx="1894987" cy="668769"/>
          </a:xfrm>
        </p:grpSpPr>
        <p:sp>
          <p:nvSpPr>
            <p:cNvPr id="49" name="TextBox 48"/>
            <p:cNvSpPr txBox="1"/>
            <p:nvPr/>
          </p:nvSpPr>
          <p:spPr>
            <a:xfrm>
              <a:off x="1907704" y="2378497"/>
              <a:ext cx="796203" cy="276999"/>
            </a:xfrm>
            <a:prstGeom prst="rect">
              <a:avLst/>
            </a:prstGeom>
            <a:noFill/>
          </p:spPr>
          <p:txBody>
            <a:bodyPr wrap="square" rtlCol="0">
              <a:spAutoFit/>
            </a:bodyPr>
            <a:lstStyle/>
            <a:p>
              <a:r>
                <a:rPr lang="en-GB" sz="1200" b="1" dirty="0">
                  <a:solidFill>
                    <a:srgbClr val="000099"/>
                  </a:solidFill>
                </a:rPr>
                <a:t>QTS/Induction</a:t>
              </a:r>
            </a:p>
          </p:txBody>
        </p:sp>
        <p:sp>
          <p:nvSpPr>
            <p:cNvPr id="50" name="TextBox 49"/>
            <p:cNvSpPr txBox="1"/>
            <p:nvPr/>
          </p:nvSpPr>
          <p:spPr>
            <a:xfrm>
              <a:off x="3018934" y="1986727"/>
              <a:ext cx="783757" cy="461665"/>
            </a:xfrm>
            <a:prstGeom prst="rect">
              <a:avLst/>
            </a:prstGeom>
            <a:noFill/>
          </p:spPr>
          <p:txBody>
            <a:bodyPr wrap="square" rtlCol="0">
              <a:spAutoFit/>
            </a:bodyPr>
            <a:lstStyle/>
            <a:p>
              <a:r>
                <a:rPr lang="en-GB" sz="1200" b="1" dirty="0">
                  <a:solidFill>
                    <a:srgbClr val="000099"/>
                  </a:solidFill>
                </a:rPr>
                <a:t>Sustained highly effective practice</a:t>
              </a:r>
            </a:p>
          </p:txBody>
        </p:sp>
      </p:grpSp>
      <p:sp>
        <p:nvSpPr>
          <p:cNvPr id="51" name="TextBox 50"/>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Teaching</a:t>
            </a:r>
          </a:p>
        </p:txBody>
      </p:sp>
      <p:sp>
        <p:nvSpPr>
          <p:cNvPr id="29" name="Arc 28"/>
          <p:cNvSpPr/>
          <p:nvPr/>
        </p:nvSpPr>
        <p:spPr>
          <a:xfrm rot="3174905">
            <a:off x="1323831" y="3121886"/>
            <a:ext cx="663688" cy="591935"/>
          </a:xfrm>
          <a:prstGeom prst="arc">
            <a:avLst>
              <a:gd name="adj1" fmla="val 16200000"/>
              <a:gd name="adj2" fmla="val 21584617"/>
            </a:avLst>
          </a:prstGeom>
          <a:ln w="190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solidFill>
                <a:prstClr val="black"/>
              </a:solidFill>
            </a:endParaRPr>
          </a:p>
        </p:txBody>
      </p:sp>
    </p:spTree>
    <p:extLst>
      <p:ext uri="{BB962C8B-B14F-4D97-AF65-F5344CB8AC3E}">
        <p14:creationId xmlns:p14="http://schemas.microsoft.com/office/powerpoint/2010/main" val="371872591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7" name="Shape 16"/>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400110"/>
          </a:xfrm>
          <a:prstGeom prst="rect">
            <a:avLst/>
          </a:prstGeom>
          <a:noFill/>
        </p:spPr>
        <p:txBody>
          <a:bodyPr wrap="square" rtlCol="0">
            <a:spAutoFit/>
          </a:bodyPr>
          <a:lstStyle/>
          <a:p>
            <a:r>
              <a:rPr lang="en-GB" sz="2000" b="1" dirty="0">
                <a:solidFill>
                  <a:srgbClr val="000099"/>
                </a:solidFill>
              </a:rPr>
              <a:t>Professional learning</a:t>
            </a:r>
          </a:p>
        </p:txBody>
      </p:sp>
      <p:sp>
        <p:nvSpPr>
          <p:cNvPr id="2" name="TextBox 1"/>
          <p:cNvSpPr txBox="1"/>
          <p:nvPr/>
        </p:nvSpPr>
        <p:spPr>
          <a:xfrm>
            <a:off x="473350" y="1776115"/>
            <a:ext cx="5637819" cy="461665"/>
          </a:xfrm>
          <a:prstGeom prst="rect">
            <a:avLst/>
          </a:prstGeom>
          <a:noFill/>
        </p:spPr>
        <p:txBody>
          <a:bodyPr wrap="square" rtlCol="0">
            <a:spAutoFit/>
          </a:bodyPr>
          <a:lstStyle/>
          <a:p>
            <a:r>
              <a:rPr lang="en-GB" sz="2400" b="1" dirty="0">
                <a:solidFill>
                  <a:srgbClr val="000099"/>
                </a:solidFill>
              </a:rPr>
              <a:t>Wider reading and research findings</a:t>
            </a:r>
          </a:p>
        </p:txBody>
      </p:sp>
      <p:sp>
        <p:nvSpPr>
          <p:cNvPr id="60" name="TextBox 59"/>
          <p:cNvSpPr txBox="1"/>
          <p:nvPr/>
        </p:nvSpPr>
        <p:spPr>
          <a:xfrm>
            <a:off x="539552" y="4941168"/>
            <a:ext cx="6984776" cy="646331"/>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r>
              <a:rPr lang="en-GB" dirty="0"/>
              <a:t>The teacher makes reasoned decisions in terms of their pedagogy based upon relevant reading and research findings.</a:t>
            </a:r>
          </a:p>
        </p:txBody>
      </p:sp>
      <p:sp>
        <p:nvSpPr>
          <p:cNvPr id="65" name="TextBox 64"/>
          <p:cNvSpPr txBox="1"/>
          <p:nvPr/>
        </p:nvSpPr>
        <p:spPr>
          <a:xfrm>
            <a:off x="3107181" y="2708920"/>
            <a:ext cx="5382597" cy="1200329"/>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r>
              <a:rPr lang="en-GB" dirty="0"/>
              <a:t>There is structured engagement in an action research community and evidence of practice informed by wider reading and research findings on a national and international scale.</a:t>
            </a:r>
          </a:p>
        </p:txBody>
      </p:sp>
      <p:grpSp>
        <p:nvGrpSpPr>
          <p:cNvPr id="11" name="Group 10"/>
          <p:cNvGrpSpPr/>
          <p:nvPr/>
        </p:nvGrpSpPr>
        <p:grpSpPr>
          <a:xfrm rot="6694612">
            <a:off x="7840057" y="5951006"/>
            <a:ext cx="675567" cy="673752"/>
            <a:chOff x="581131" y="4820623"/>
            <a:chExt cx="2192659" cy="2186770"/>
          </a:xfrm>
        </p:grpSpPr>
        <p:sp>
          <p:nvSpPr>
            <p:cNvPr id="12" name="Pie 11">
              <a:hlinkClick r:id="rId3" action="ppaction://hlinksldjump"/>
            </p:cNvPr>
            <p:cNvSpPr/>
            <p:nvPr/>
          </p:nvSpPr>
          <p:spPr>
            <a:xfrm rot="4351073">
              <a:off x="581131" y="4820623"/>
              <a:ext cx="2185043" cy="2185043"/>
            </a:xfrm>
            <a:prstGeom prst="pie">
              <a:avLst>
                <a:gd name="adj1" fmla="val 14023263"/>
                <a:gd name="adj2" fmla="val 1188211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3" name="Pie 12"/>
            <p:cNvSpPr/>
            <p:nvPr/>
          </p:nvSpPr>
          <p:spPr>
            <a:xfrm rot="4351073">
              <a:off x="588746" y="4820623"/>
              <a:ext cx="2185043" cy="2185043"/>
            </a:xfrm>
            <a:prstGeom prst="pie">
              <a:avLst>
                <a:gd name="adj1" fmla="val 11910026"/>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4" name="Pie 13">
              <a:hlinkClick r:id="rId3" action="ppaction://hlinksldjump"/>
            </p:cNvPr>
            <p:cNvSpPr/>
            <p:nvPr/>
          </p:nvSpPr>
          <p:spPr>
            <a:xfrm rot="4351073">
              <a:off x="581329" y="4822350"/>
              <a:ext cx="2185043" cy="2185043"/>
            </a:xfrm>
            <a:prstGeom prst="pie">
              <a:avLst>
                <a:gd name="adj1" fmla="val 11956703"/>
                <a:gd name="adj2" fmla="val 14185533"/>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5" name="Pie 14"/>
            <p:cNvSpPr/>
            <p:nvPr/>
          </p:nvSpPr>
          <p:spPr>
            <a:xfrm rot="4351073">
              <a:off x="588747" y="4820623"/>
              <a:ext cx="2185043" cy="2185043"/>
            </a:xfrm>
            <a:prstGeom prst="pie">
              <a:avLst>
                <a:gd name="adj1" fmla="val 14260476"/>
                <a:gd name="adj2" fmla="val 1429002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
        <p:nvSpPr>
          <p:cNvPr id="3" name="Slide Number Placeholder 2"/>
          <p:cNvSpPr>
            <a:spLocks noGrp="1"/>
          </p:cNvSpPr>
          <p:nvPr>
            <p:ph type="sldNum" sz="quarter" idx="12"/>
          </p:nvPr>
        </p:nvSpPr>
        <p:spPr/>
        <p:txBody>
          <a:bodyPr/>
          <a:lstStyle/>
          <a:p>
            <a:fld id="{C4009609-DC48-4DDF-96FA-41A39884BE33}" type="slidenum">
              <a:rPr lang="en-GB" smtClean="0"/>
              <a:t>67</a:t>
            </a:fld>
            <a:endParaRPr lang="en-GB"/>
          </a:p>
        </p:txBody>
      </p:sp>
      <p:sp>
        <p:nvSpPr>
          <p:cNvPr id="16" name="TextBox 15"/>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Teaching</a:t>
            </a:r>
          </a:p>
        </p:txBody>
      </p:sp>
      <p:pic>
        <p:nvPicPr>
          <p:cNvPr id="18" name="Picture 2">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25716" y="4485740"/>
            <a:ext cx="623455" cy="623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1891499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extBox 1"/>
          <p:cNvSpPr txBox="1"/>
          <p:nvPr/>
        </p:nvSpPr>
        <p:spPr>
          <a:xfrm>
            <a:off x="244522" y="6309320"/>
            <a:ext cx="8244915" cy="400110"/>
          </a:xfrm>
          <a:prstGeom prst="rect">
            <a:avLst/>
          </a:prstGeom>
          <a:noFill/>
        </p:spPr>
        <p:txBody>
          <a:bodyPr wrap="square" rtlCol="0">
            <a:spAutoFit/>
          </a:bodyPr>
          <a:lstStyle/>
          <a:p>
            <a:r>
              <a:rPr lang="en-GB" sz="2000" b="1" dirty="0">
                <a:solidFill>
                  <a:srgbClr val="000099"/>
                </a:solidFill>
              </a:rPr>
              <a:t>Professional learning</a:t>
            </a:r>
          </a:p>
        </p:txBody>
      </p:sp>
      <p:sp>
        <p:nvSpPr>
          <p:cNvPr id="5" name="TextBox 4"/>
          <p:cNvSpPr txBox="1"/>
          <p:nvPr/>
        </p:nvSpPr>
        <p:spPr>
          <a:xfrm>
            <a:off x="683568" y="1484784"/>
            <a:ext cx="7272808" cy="1477328"/>
          </a:xfrm>
          <a:prstGeom prst="rect">
            <a:avLst/>
          </a:prstGeom>
          <a:solidFill>
            <a:schemeClr val="accent3">
              <a:lumMod val="40000"/>
              <a:lumOff val="60000"/>
            </a:schemeClr>
          </a:solidFill>
          <a:ln w="25400">
            <a:solidFill>
              <a:srgbClr val="000099"/>
            </a:solidFill>
          </a:ln>
          <a:effectLst/>
        </p:spPr>
        <p:txBody>
          <a:bodyPr wrap="square" rtlCol="0">
            <a:spAutoFit/>
          </a:bodyPr>
          <a:lstStyle/>
          <a:p>
            <a:pPr lvl="0">
              <a:defRPr/>
            </a:pPr>
            <a:r>
              <a:rPr lang="en-GB" b="1" dirty="0">
                <a:solidFill>
                  <a:prstClr val="black"/>
                </a:solidFill>
              </a:rPr>
              <a:t>Descriptor to be met by the end of induction:</a:t>
            </a:r>
          </a:p>
          <a:p>
            <a:pPr lvl="0">
              <a:defRPr/>
            </a:pPr>
            <a:endParaRPr lang="en-GB" b="1" dirty="0">
              <a:solidFill>
                <a:prstClr val="black"/>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The teacher makes reasoned decisions in terms of their pedagogy based upon relevant reading and research findings.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TextBox 5"/>
          <p:cNvSpPr txBox="1"/>
          <p:nvPr/>
        </p:nvSpPr>
        <p:spPr>
          <a:xfrm>
            <a:off x="683568" y="3356992"/>
            <a:ext cx="7272808" cy="1754326"/>
          </a:xfrm>
          <a:prstGeom prst="rect">
            <a:avLst/>
          </a:prstGeom>
          <a:solidFill>
            <a:schemeClr val="accent3">
              <a:lumMod val="40000"/>
              <a:lumOff val="60000"/>
            </a:schemeClr>
          </a:solidFill>
          <a:ln w="25400">
            <a:solidFill>
              <a:srgbClr val="000099"/>
            </a:solidFill>
          </a:ln>
          <a:effectLst/>
        </p:spPr>
        <p:txBody>
          <a:bodyPr wrap="square" rtlCol="0">
            <a:spAutoFit/>
          </a:bodyPr>
          <a:lstStyle>
            <a:defPPr>
              <a:defRPr lang="en-US"/>
            </a:defPPr>
            <a:lvl1pPr lvl="0">
              <a:defRPr b="1">
                <a:solidFill>
                  <a:prstClr val="black"/>
                </a:solidFill>
              </a:defRPr>
            </a:lvl1pPr>
          </a:lstStyle>
          <a:p>
            <a:r>
              <a:rPr lang="en-GB" dirty="0"/>
              <a:t>Evidence for award of QTS:</a:t>
            </a:r>
          </a:p>
          <a:p>
            <a:endParaRPr lang="en-GB" dirty="0"/>
          </a:p>
          <a:p>
            <a:r>
              <a:rPr lang="en-IE" b="0" dirty="0">
                <a:solidFill>
                  <a:schemeClr val="tx1"/>
                </a:solidFill>
                <a:latin typeface="Calibri" panose="020F0502020204030204" pitchFamily="34" charset="0"/>
                <a:ea typeface="Calibri" panose="020F0502020204030204" pitchFamily="34" charset="0"/>
              </a:rPr>
              <a:t>The teacher demonstrates an increasingly confident understanding of the theories and research about assessment, pedagogy, human development and learning relevant to planning and day-to-day practice. </a:t>
            </a:r>
            <a:endParaRPr lang="en-GB" b="0" dirty="0">
              <a:solidFill>
                <a:schemeClr val="tx1"/>
              </a:solidFill>
            </a:endParaRPr>
          </a:p>
          <a:p>
            <a:endParaRPr lang="en-GB" dirty="0"/>
          </a:p>
        </p:txBody>
      </p:sp>
      <p:sp>
        <p:nvSpPr>
          <p:cNvPr id="10" name="Chevron 9">
            <a:hlinkClick r:id="rId2" action="ppaction://hlinksldjump"/>
          </p:cNvPr>
          <p:cNvSpPr/>
          <p:nvPr/>
        </p:nvSpPr>
        <p:spPr>
          <a:xfrm rot="10800000">
            <a:off x="251520" y="260648"/>
            <a:ext cx="242316" cy="24231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TextBox 8"/>
          <p:cNvSpPr txBox="1"/>
          <p:nvPr/>
        </p:nvSpPr>
        <p:spPr>
          <a:xfrm>
            <a:off x="683568" y="150973"/>
            <a:ext cx="5637819" cy="461665"/>
          </a:xfrm>
          <a:prstGeom prst="rect">
            <a:avLst/>
          </a:prstGeom>
          <a:noFill/>
        </p:spPr>
        <p:txBody>
          <a:bodyPr wrap="square" rtlCol="0">
            <a:spAutoFit/>
          </a:bodyPr>
          <a:lstStyle/>
          <a:p>
            <a:r>
              <a:rPr lang="en-GB" sz="2400" b="1" dirty="0">
                <a:solidFill>
                  <a:srgbClr val="000099"/>
                </a:solidFill>
              </a:rPr>
              <a:t>Wider reading and research findings</a:t>
            </a:r>
          </a:p>
        </p:txBody>
      </p:sp>
      <p:sp>
        <p:nvSpPr>
          <p:cNvPr id="7" name="Slide Number Placeholder 6"/>
          <p:cNvSpPr>
            <a:spLocks noGrp="1"/>
          </p:cNvSpPr>
          <p:nvPr>
            <p:ph type="sldNum" sz="quarter" idx="12"/>
          </p:nvPr>
        </p:nvSpPr>
        <p:spPr>
          <a:xfrm>
            <a:off x="6754416" y="6381328"/>
            <a:ext cx="2133600" cy="365125"/>
          </a:xfrm>
        </p:spPr>
        <p:txBody>
          <a:bodyPr/>
          <a:lstStyle/>
          <a:p>
            <a:fld id="{C4009609-DC48-4DDF-96FA-41A39884BE33}" type="slidenum">
              <a:rPr lang="en-GB" b="1" smtClean="0"/>
              <a:t>68</a:t>
            </a:fld>
            <a:endParaRPr lang="en-GB" b="1" dirty="0"/>
          </a:p>
        </p:txBody>
      </p:sp>
    </p:spTree>
    <p:extLst>
      <p:ext uri="{BB962C8B-B14F-4D97-AF65-F5344CB8AC3E}">
        <p14:creationId xmlns:p14="http://schemas.microsoft.com/office/powerpoint/2010/main" val="285271259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7" name="Shape 16"/>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400110"/>
          </a:xfrm>
          <a:prstGeom prst="rect">
            <a:avLst/>
          </a:prstGeom>
          <a:noFill/>
        </p:spPr>
        <p:txBody>
          <a:bodyPr wrap="square" rtlCol="0">
            <a:spAutoFit/>
          </a:bodyPr>
          <a:lstStyle/>
          <a:p>
            <a:r>
              <a:rPr lang="en-GB" sz="2000" b="1" dirty="0">
                <a:solidFill>
                  <a:srgbClr val="000099"/>
                </a:solidFill>
              </a:rPr>
              <a:t>Professional learning</a:t>
            </a:r>
          </a:p>
        </p:txBody>
      </p:sp>
      <p:sp>
        <p:nvSpPr>
          <p:cNvPr id="2" name="TextBox 1"/>
          <p:cNvSpPr txBox="1"/>
          <p:nvPr/>
        </p:nvSpPr>
        <p:spPr>
          <a:xfrm>
            <a:off x="473350" y="1776115"/>
            <a:ext cx="5637819" cy="461665"/>
          </a:xfrm>
          <a:prstGeom prst="rect">
            <a:avLst/>
          </a:prstGeom>
          <a:noFill/>
        </p:spPr>
        <p:txBody>
          <a:bodyPr wrap="square" rtlCol="0">
            <a:spAutoFit/>
          </a:bodyPr>
          <a:lstStyle/>
          <a:p>
            <a:r>
              <a:rPr lang="en-GB" sz="2400" b="1" dirty="0">
                <a:solidFill>
                  <a:srgbClr val="000099"/>
                </a:solidFill>
              </a:rPr>
              <a:t>Professional networks and communities</a:t>
            </a:r>
          </a:p>
        </p:txBody>
      </p:sp>
      <p:sp>
        <p:nvSpPr>
          <p:cNvPr id="60" name="TextBox 59"/>
          <p:cNvSpPr txBox="1"/>
          <p:nvPr/>
        </p:nvSpPr>
        <p:spPr>
          <a:xfrm>
            <a:off x="507860" y="4653136"/>
            <a:ext cx="6984776" cy="923330"/>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r>
              <a:rPr lang="en-GB" dirty="0"/>
              <a:t>The teacher makes efforts to benefit from a regional, national or international professional network or community focussed upon an appropriate subject, process or age phase.</a:t>
            </a:r>
          </a:p>
        </p:txBody>
      </p:sp>
      <p:sp>
        <p:nvSpPr>
          <p:cNvPr id="65" name="TextBox 64"/>
          <p:cNvSpPr txBox="1"/>
          <p:nvPr/>
        </p:nvSpPr>
        <p:spPr>
          <a:xfrm>
            <a:off x="3139512" y="2708920"/>
            <a:ext cx="5382597" cy="923330"/>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r>
              <a:rPr lang="en-GB" dirty="0"/>
              <a:t>There is evidence of an active role in the wider education community with contributions to journals, conferences or learning communities.</a:t>
            </a:r>
          </a:p>
        </p:txBody>
      </p:sp>
      <p:grpSp>
        <p:nvGrpSpPr>
          <p:cNvPr id="11" name="Group 10"/>
          <p:cNvGrpSpPr/>
          <p:nvPr/>
        </p:nvGrpSpPr>
        <p:grpSpPr>
          <a:xfrm rot="6694612">
            <a:off x="7840057" y="5931684"/>
            <a:ext cx="675567" cy="673752"/>
            <a:chOff x="581131" y="4820623"/>
            <a:chExt cx="2192659" cy="2186770"/>
          </a:xfrm>
        </p:grpSpPr>
        <p:sp>
          <p:nvSpPr>
            <p:cNvPr id="12" name="Pie 11">
              <a:hlinkClick r:id="rId3" action="ppaction://hlinksldjump"/>
            </p:cNvPr>
            <p:cNvSpPr/>
            <p:nvPr/>
          </p:nvSpPr>
          <p:spPr>
            <a:xfrm rot="4351073">
              <a:off x="581131" y="4820623"/>
              <a:ext cx="2185043" cy="2185043"/>
            </a:xfrm>
            <a:prstGeom prst="pie">
              <a:avLst>
                <a:gd name="adj1" fmla="val 14023263"/>
                <a:gd name="adj2" fmla="val 1188211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3" name="Pie 12"/>
            <p:cNvSpPr/>
            <p:nvPr/>
          </p:nvSpPr>
          <p:spPr>
            <a:xfrm rot="4351073">
              <a:off x="588746" y="4820623"/>
              <a:ext cx="2185043" cy="2185043"/>
            </a:xfrm>
            <a:prstGeom prst="pie">
              <a:avLst>
                <a:gd name="adj1" fmla="val 11910026"/>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4" name="Pie 13">
              <a:hlinkClick r:id="rId3" action="ppaction://hlinksldjump"/>
            </p:cNvPr>
            <p:cNvSpPr/>
            <p:nvPr/>
          </p:nvSpPr>
          <p:spPr>
            <a:xfrm rot="4351073">
              <a:off x="581329" y="4822350"/>
              <a:ext cx="2185043" cy="2185043"/>
            </a:xfrm>
            <a:prstGeom prst="pie">
              <a:avLst>
                <a:gd name="adj1" fmla="val 11956703"/>
                <a:gd name="adj2" fmla="val 14185533"/>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5" name="Pie 14"/>
            <p:cNvSpPr/>
            <p:nvPr/>
          </p:nvSpPr>
          <p:spPr>
            <a:xfrm rot="4351073">
              <a:off x="588747" y="4820623"/>
              <a:ext cx="2185043" cy="2185043"/>
            </a:xfrm>
            <a:prstGeom prst="pie">
              <a:avLst>
                <a:gd name="adj1" fmla="val 14260476"/>
                <a:gd name="adj2" fmla="val 1429002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
        <p:nvSpPr>
          <p:cNvPr id="3" name="Slide Number Placeholder 2"/>
          <p:cNvSpPr>
            <a:spLocks noGrp="1"/>
          </p:cNvSpPr>
          <p:nvPr>
            <p:ph type="sldNum" sz="quarter" idx="12"/>
          </p:nvPr>
        </p:nvSpPr>
        <p:spPr/>
        <p:txBody>
          <a:bodyPr/>
          <a:lstStyle/>
          <a:p>
            <a:fld id="{C4009609-DC48-4DDF-96FA-41A39884BE33}" type="slidenum">
              <a:rPr lang="en-GB" smtClean="0"/>
              <a:t>69</a:t>
            </a:fld>
            <a:endParaRPr lang="en-GB"/>
          </a:p>
        </p:txBody>
      </p:sp>
      <p:sp>
        <p:nvSpPr>
          <p:cNvPr id="16" name="TextBox 15"/>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Teaching</a:t>
            </a:r>
          </a:p>
        </p:txBody>
      </p:sp>
      <p:pic>
        <p:nvPicPr>
          <p:cNvPr id="18" name="Picture 2">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25716" y="4341408"/>
            <a:ext cx="623455" cy="623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893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4"/>
          <p:cNvSpPr>
            <a:spLocks noChangeAspect="1" noChangeArrowheads="1" noTextEdit="1"/>
          </p:cNvSpPr>
          <p:nvPr/>
        </p:nvSpPr>
        <p:spPr bwMode="auto">
          <a:xfrm>
            <a:off x="5834" y="933450"/>
            <a:ext cx="6638925" cy="498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4" name="Freeform 6"/>
          <p:cNvSpPr>
            <a:spLocks/>
          </p:cNvSpPr>
          <p:nvPr/>
        </p:nvSpPr>
        <p:spPr bwMode="auto">
          <a:xfrm>
            <a:off x="2633663" y="720725"/>
            <a:ext cx="4270375" cy="2574925"/>
          </a:xfrm>
          <a:custGeom>
            <a:avLst/>
            <a:gdLst>
              <a:gd name="T0" fmla="*/ 3558 w 7173"/>
              <a:gd name="T1" fmla="*/ 4324 h 4324"/>
              <a:gd name="T2" fmla="*/ 7173 w 7173"/>
              <a:gd name="T3" fmla="*/ 3041 h 4324"/>
              <a:gd name="T4" fmla="*/ 2274 w 7173"/>
              <a:gd name="T5" fmla="*/ 708 h 4324"/>
              <a:gd name="T6" fmla="*/ 0 w 7173"/>
              <a:gd name="T7" fmla="*/ 2887 h 4324"/>
              <a:gd name="T8" fmla="*/ 3558 w 7173"/>
              <a:gd name="T9" fmla="*/ 4324 h 4324"/>
            </a:gdLst>
            <a:ahLst/>
            <a:cxnLst>
              <a:cxn ang="0">
                <a:pos x="T0" y="T1"/>
              </a:cxn>
              <a:cxn ang="0">
                <a:pos x="T2" y="T3"/>
              </a:cxn>
              <a:cxn ang="0">
                <a:pos x="T4" y="T5"/>
              </a:cxn>
              <a:cxn ang="0">
                <a:pos x="T6" y="T7"/>
              </a:cxn>
              <a:cxn ang="0">
                <a:pos x="T8" y="T9"/>
              </a:cxn>
            </a:cxnLst>
            <a:rect l="0" t="0" r="r" b="b"/>
            <a:pathLst>
              <a:path w="7173" h="4324">
                <a:moveTo>
                  <a:pt x="3558" y="4324"/>
                </a:moveTo>
                <a:lnTo>
                  <a:pt x="7173" y="3041"/>
                </a:lnTo>
                <a:cubicBezTo>
                  <a:pt x="6465" y="1044"/>
                  <a:pt x="4271" y="0"/>
                  <a:pt x="2274" y="708"/>
                </a:cubicBezTo>
                <a:cubicBezTo>
                  <a:pt x="1240" y="1076"/>
                  <a:pt x="412" y="1869"/>
                  <a:pt x="0" y="2887"/>
                </a:cubicBezTo>
                <a:lnTo>
                  <a:pt x="3558" y="4324"/>
                </a:lnTo>
                <a:close/>
              </a:path>
            </a:pathLst>
          </a:custGeom>
          <a:solidFill>
            <a:srgbClr val="4F81B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5" name="Freeform 7"/>
          <p:cNvSpPr>
            <a:spLocks/>
          </p:cNvSpPr>
          <p:nvPr/>
        </p:nvSpPr>
        <p:spPr bwMode="auto">
          <a:xfrm>
            <a:off x="4818063" y="2609850"/>
            <a:ext cx="2403475" cy="2101850"/>
          </a:xfrm>
          <a:custGeom>
            <a:avLst/>
            <a:gdLst>
              <a:gd name="T0" fmla="*/ 0 w 4037"/>
              <a:gd name="T1" fmla="*/ 1283 h 3530"/>
              <a:gd name="T2" fmla="*/ 3110 w 4037"/>
              <a:gd name="T3" fmla="*/ 3530 h 3530"/>
              <a:gd name="T4" fmla="*/ 3616 w 4037"/>
              <a:gd name="T5" fmla="*/ 0 h 3530"/>
              <a:gd name="T6" fmla="*/ 0 w 4037"/>
              <a:gd name="T7" fmla="*/ 1283 h 3530"/>
            </a:gdLst>
            <a:ahLst/>
            <a:cxnLst>
              <a:cxn ang="0">
                <a:pos x="T0" y="T1"/>
              </a:cxn>
              <a:cxn ang="0">
                <a:pos x="T2" y="T3"/>
              </a:cxn>
              <a:cxn ang="0">
                <a:pos x="T4" y="T5"/>
              </a:cxn>
              <a:cxn ang="0">
                <a:pos x="T6" y="T7"/>
              </a:cxn>
            </a:cxnLst>
            <a:rect l="0" t="0" r="r" b="b"/>
            <a:pathLst>
              <a:path w="4037" h="3530">
                <a:moveTo>
                  <a:pt x="0" y="1283"/>
                </a:moveTo>
                <a:lnTo>
                  <a:pt x="3110" y="3530"/>
                </a:lnTo>
                <a:cubicBezTo>
                  <a:pt x="3848" y="2508"/>
                  <a:pt x="4037" y="1189"/>
                  <a:pt x="3616" y="0"/>
                </a:cubicBezTo>
                <a:lnTo>
                  <a:pt x="0" y="1283"/>
                </a:lnTo>
                <a:close/>
              </a:path>
            </a:pathLst>
          </a:custGeom>
          <a:solidFill>
            <a:srgbClr val="C0504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6" name="Freeform 8"/>
          <p:cNvSpPr>
            <a:spLocks/>
          </p:cNvSpPr>
          <p:nvPr/>
        </p:nvSpPr>
        <p:spPr bwMode="auto">
          <a:xfrm>
            <a:off x="4732338" y="3425825"/>
            <a:ext cx="1900238" cy="2298700"/>
          </a:xfrm>
          <a:custGeom>
            <a:avLst/>
            <a:gdLst>
              <a:gd name="T0" fmla="*/ 82 w 3192"/>
              <a:gd name="T1" fmla="*/ 0 h 3863"/>
              <a:gd name="T2" fmla="*/ 0 w 3192"/>
              <a:gd name="T3" fmla="*/ 3836 h 3863"/>
              <a:gd name="T4" fmla="*/ 3192 w 3192"/>
              <a:gd name="T5" fmla="*/ 2247 h 3863"/>
              <a:gd name="T6" fmla="*/ 82 w 3192"/>
              <a:gd name="T7" fmla="*/ 0 h 3863"/>
            </a:gdLst>
            <a:ahLst/>
            <a:cxnLst>
              <a:cxn ang="0">
                <a:pos x="T0" y="T1"/>
              </a:cxn>
              <a:cxn ang="0">
                <a:pos x="T2" y="T3"/>
              </a:cxn>
              <a:cxn ang="0">
                <a:pos x="T4" y="T5"/>
              </a:cxn>
              <a:cxn ang="0">
                <a:pos x="T6" y="T7"/>
              </a:cxn>
            </a:cxnLst>
            <a:rect l="0" t="0" r="r" b="b"/>
            <a:pathLst>
              <a:path w="3192" h="3863">
                <a:moveTo>
                  <a:pt x="82" y="0"/>
                </a:moveTo>
                <a:lnTo>
                  <a:pt x="0" y="3836"/>
                </a:lnTo>
                <a:cubicBezTo>
                  <a:pt x="1261" y="3863"/>
                  <a:pt x="2454" y="3269"/>
                  <a:pt x="3192" y="2247"/>
                </a:cubicBezTo>
                <a:lnTo>
                  <a:pt x="82" y="0"/>
                </a:lnTo>
                <a:close/>
              </a:path>
            </a:pathLst>
          </a:custGeom>
          <a:solidFill>
            <a:srgbClr val="9BBB59"/>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7" name="Freeform 9"/>
          <p:cNvSpPr>
            <a:spLocks/>
          </p:cNvSpPr>
          <p:nvPr/>
        </p:nvSpPr>
        <p:spPr bwMode="auto">
          <a:xfrm>
            <a:off x="2809876" y="3424238"/>
            <a:ext cx="1906588" cy="2282825"/>
          </a:xfrm>
          <a:custGeom>
            <a:avLst/>
            <a:gdLst>
              <a:gd name="T0" fmla="*/ 3203 w 3203"/>
              <a:gd name="T1" fmla="*/ 0 h 3836"/>
              <a:gd name="T2" fmla="*/ 0 w 3203"/>
              <a:gd name="T3" fmla="*/ 2111 h 3836"/>
              <a:gd name="T4" fmla="*/ 3121 w 3203"/>
              <a:gd name="T5" fmla="*/ 3836 h 3836"/>
              <a:gd name="T6" fmla="*/ 3203 w 3203"/>
              <a:gd name="T7" fmla="*/ 0 h 3836"/>
            </a:gdLst>
            <a:ahLst/>
            <a:cxnLst>
              <a:cxn ang="0">
                <a:pos x="T0" y="T1"/>
              </a:cxn>
              <a:cxn ang="0">
                <a:pos x="T2" y="T3"/>
              </a:cxn>
              <a:cxn ang="0">
                <a:pos x="T4" y="T5"/>
              </a:cxn>
              <a:cxn ang="0">
                <a:pos x="T6" y="T7"/>
              </a:cxn>
            </a:cxnLst>
            <a:rect l="0" t="0" r="r" b="b"/>
            <a:pathLst>
              <a:path w="3203" h="3836">
                <a:moveTo>
                  <a:pt x="3203" y="0"/>
                </a:moveTo>
                <a:lnTo>
                  <a:pt x="0" y="2111"/>
                </a:lnTo>
                <a:cubicBezTo>
                  <a:pt x="694" y="3164"/>
                  <a:pt x="1860" y="3808"/>
                  <a:pt x="3121" y="3836"/>
                </a:cubicBezTo>
                <a:lnTo>
                  <a:pt x="3203" y="0"/>
                </a:lnTo>
                <a:close/>
              </a:path>
            </a:pathLst>
          </a:custGeom>
          <a:solidFill>
            <a:srgbClr val="8064A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8" name="Freeform 10"/>
          <p:cNvSpPr>
            <a:spLocks/>
          </p:cNvSpPr>
          <p:nvPr/>
        </p:nvSpPr>
        <p:spPr bwMode="auto">
          <a:xfrm>
            <a:off x="2282826" y="2514600"/>
            <a:ext cx="2398713" cy="2112963"/>
          </a:xfrm>
          <a:custGeom>
            <a:avLst/>
            <a:gdLst>
              <a:gd name="T0" fmla="*/ 4030 w 4030"/>
              <a:gd name="T1" fmla="*/ 1438 h 3549"/>
              <a:gd name="T2" fmla="*/ 472 w 4030"/>
              <a:gd name="T3" fmla="*/ 0 h 3549"/>
              <a:gd name="T4" fmla="*/ 826 w 4030"/>
              <a:gd name="T5" fmla="*/ 3549 h 3549"/>
              <a:gd name="T6" fmla="*/ 4030 w 4030"/>
              <a:gd name="T7" fmla="*/ 1438 h 3549"/>
            </a:gdLst>
            <a:ahLst/>
            <a:cxnLst>
              <a:cxn ang="0">
                <a:pos x="T0" y="T1"/>
              </a:cxn>
              <a:cxn ang="0">
                <a:pos x="T2" y="T3"/>
              </a:cxn>
              <a:cxn ang="0">
                <a:pos x="T4" y="T5"/>
              </a:cxn>
              <a:cxn ang="0">
                <a:pos x="T6" y="T7"/>
              </a:cxn>
            </a:cxnLst>
            <a:rect l="0" t="0" r="r" b="b"/>
            <a:pathLst>
              <a:path w="4030" h="3549">
                <a:moveTo>
                  <a:pt x="4030" y="1438"/>
                </a:moveTo>
                <a:lnTo>
                  <a:pt x="472" y="0"/>
                </a:lnTo>
                <a:cubicBezTo>
                  <a:pt x="0" y="1169"/>
                  <a:pt x="132" y="2496"/>
                  <a:pt x="826" y="3549"/>
                </a:cubicBezTo>
                <a:lnTo>
                  <a:pt x="4030" y="1438"/>
                </a:lnTo>
                <a:close/>
              </a:path>
            </a:pathLst>
          </a:custGeom>
          <a:solidFill>
            <a:srgbClr val="4BACC6"/>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9" name="TextBox 8"/>
          <p:cNvSpPr txBox="1"/>
          <p:nvPr/>
        </p:nvSpPr>
        <p:spPr>
          <a:xfrm>
            <a:off x="3763170" y="1628800"/>
            <a:ext cx="1919287" cy="369332"/>
          </a:xfrm>
          <a:prstGeom prst="rect">
            <a:avLst/>
          </a:prstGeom>
          <a:noFill/>
        </p:spPr>
        <p:txBody>
          <a:bodyPr wrap="square" rtlCol="0">
            <a:spAutoFit/>
          </a:bodyPr>
          <a:lstStyle/>
          <a:p>
            <a:pPr algn="ctr"/>
            <a:r>
              <a:rPr lang="en-GB" b="1" dirty="0">
                <a:solidFill>
                  <a:prstClr val="white"/>
                </a:solidFill>
              </a:rPr>
              <a:t>Pedagogy</a:t>
            </a:r>
          </a:p>
        </p:txBody>
      </p:sp>
      <p:sp>
        <p:nvSpPr>
          <p:cNvPr id="11" name="TextBox 10"/>
          <p:cNvSpPr txBox="1"/>
          <p:nvPr/>
        </p:nvSpPr>
        <p:spPr>
          <a:xfrm>
            <a:off x="5271303" y="3295650"/>
            <a:ext cx="1919287" cy="369332"/>
          </a:xfrm>
          <a:prstGeom prst="rect">
            <a:avLst/>
          </a:prstGeom>
          <a:noFill/>
        </p:spPr>
        <p:txBody>
          <a:bodyPr wrap="square" rtlCol="0">
            <a:spAutoFit/>
          </a:bodyPr>
          <a:lstStyle/>
          <a:p>
            <a:pPr algn="ctr"/>
            <a:r>
              <a:rPr lang="en-GB" b="1" dirty="0">
                <a:solidFill>
                  <a:prstClr val="white"/>
                </a:solidFill>
              </a:rPr>
              <a:t>Leadership</a:t>
            </a:r>
          </a:p>
        </p:txBody>
      </p:sp>
      <p:sp>
        <p:nvSpPr>
          <p:cNvPr id="12" name="TextBox 11"/>
          <p:cNvSpPr txBox="1"/>
          <p:nvPr/>
        </p:nvSpPr>
        <p:spPr>
          <a:xfrm>
            <a:off x="2342168" y="3241159"/>
            <a:ext cx="1919287" cy="369332"/>
          </a:xfrm>
          <a:prstGeom prst="rect">
            <a:avLst/>
          </a:prstGeom>
          <a:noFill/>
        </p:spPr>
        <p:txBody>
          <a:bodyPr wrap="square" rtlCol="0">
            <a:spAutoFit/>
          </a:bodyPr>
          <a:lstStyle/>
          <a:p>
            <a:pPr algn="ctr"/>
            <a:r>
              <a:rPr lang="en-GB" b="1" dirty="0">
                <a:solidFill>
                  <a:prstClr val="white"/>
                </a:solidFill>
              </a:rPr>
              <a:t>Collaboration</a:t>
            </a:r>
          </a:p>
        </p:txBody>
      </p:sp>
      <p:sp>
        <p:nvSpPr>
          <p:cNvPr id="13" name="TextBox 12"/>
          <p:cNvSpPr txBox="1"/>
          <p:nvPr/>
        </p:nvSpPr>
        <p:spPr>
          <a:xfrm>
            <a:off x="4656993" y="4388534"/>
            <a:ext cx="1919287" cy="646331"/>
          </a:xfrm>
          <a:prstGeom prst="rect">
            <a:avLst/>
          </a:prstGeom>
          <a:noFill/>
        </p:spPr>
        <p:txBody>
          <a:bodyPr wrap="square" rtlCol="0">
            <a:spAutoFit/>
          </a:bodyPr>
          <a:lstStyle/>
          <a:p>
            <a:pPr algn="ctr"/>
            <a:r>
              <a:rPr lang="en-GB" b="1" dirty="0">
                <a:solidFill>
                  <a:prstClr val="white"/>
                </a:solidFill>
              </a:rPr>
              <a:t>Professional </a:t>
            </a:r>
          </a:p>
          <a:p>
            <a:pPr algn="ctr"/>
            <a:r>
              <a:rPr lang="en-GB" b="1" dirty="0">
                <a:solidFill>
                  <a:prstClr val="white"/>
                </a:solidFill>
              </a:rPr>
              <a:t>l</a:t>
            </a:r>
            <a:r>
              <a:rPr lang="en-GB" b="1" dirty="0" smtClean="0">
                <a:solidFill>
                  <a:prstClr val="white"/>
                </a:solidFill>
              </a:rPr>
              <a:t>earning</a:t>
            </a:r>
            <a:endParaRPr lang="en-GB" b="1" dirty="0">
              <a:solidFill>
                <a:prstClr val="white"/>
              </a:solidFill>
            </a:endParaRPr>
          </a:p>
        </p:txBody>
      </p:sp>
      <p:sp>
        <p:nvSpPr>
          <p:cNvPr id="14" name="TextBox 13"/>
          <p:cNvSpPr txBox="1"/>
          <p:nvPr/>
        </p:nvSpPr>
        <p:spPr>
          <a:xfrm>
            <a:off x="2858086" y="4480867"/>
            <a:ext cx="1919287" cy="369332"/>
          </a:xfrm>
          <a:prstGeom prst="rect">
            <a:avLst/>
          </a:prstGeom>
          <a:noFill/>
        </p:spPr>
        <p:txBody>
          <a:bodyPr wrap="square" rtlCol="0">
            <a:spAutoFit/>
          </a:bodyPr>
          <a:lstStyle/>
          <a:p>
            <a:pPr algn="ctr"/>
            <a:r>
              <a:rPr lang="en-GB" b="1" dirty="0">
                <a:solidFill>
                  <a:prstClr val="white"/>
                </a:solidFill>
              </a:rPr>
              <a:t>Innovation</a:t>
            </a:r>
          </a:p>
        </p:txBody>
      </p:sp>
      <p:sp>
        <p:nvSpPr>
          <p:cNvPr id="2" name="TextBox 1"/>
          <p:cNvSpPr txBox="1"/>
          <p:nvPr/>
        </p:nvSpPr>
        <p:spPr>
          <a:xfrm>
            <a:off x="467543" y="404664"/>
            <a:ext cx="7731159" cy="400110"/>
          </a:xfrm>
          <a:prstGeom prst="rect">
            <a:avLst/>
          </a:prstGeom>
          <a:noFill/>
        </p:spPr>
        <p:txBody>
          <a:bodyPr wrap="square" rtlCol="0">
            <a:spAutoFit/>
          </a:bodyPr>
          <a:lstStyle/>
          <a:p>
            <a:r>
              <a:rPr lang="en-GB" sz="2000" b="1" dirty="0">
                <a:solidFill>
                  <a:srgbClr val="000099"/>
                </a:solidFill>
              </a:rPr>
              <a:t>Five dimensions of the professional teaching and leadership standards</a:t>
            </a:r>
          </a:p>
        </p:txBody>
      </p:sp>
      <p:sp>
        <p:nvSpPr>
          <p:cNvPr id="10" name="TextBox 9"/>
          <p:cNvSpPr txBox="1"/>
          <p:nvPr/>
        </p:nvSpPr>
        <p:spPr>
          <a:xfrm>
            <a:off x="6828907" y="1638855"/>
            <a:ext cx="2016224" cy="369332"/>
          </a:xfrm>
          <a:prstGeom prst="rect">
            <a:avLst/>
          </a:prstGeom>
          <a:noFill/>
        </p:spPr>
        <p:txBody>
          <a:bodyPr wrap="square" rtlCol="0">
            <a:spAutoFit/>
          </a:bodyPr>
          <a:lstStyle/>
          <a:p>
            <a:r>
              <a:rPr lang="en-GB" dirty="0">
                <a:solidFill>
                  <a:srgbClr val="000099"/>
                </a:solidFill>
              </a:rPr>
              <a:t>….is paramount</a:t>
            </a:r>
          </a:p>
        </p:txBody>
      </p:sp>
      <p:sp>
        <p:nvSpPr>
          <p:cNvPr id="15" name="TextBox 14"/>
          <p:cNvSpPr txBox="1"/>
          <p:nvPr/>
        </p:nvSpPr>
        <p:spPr>
          <a:xfrm>
            <a:off x="6182478" y="5486766"/>
            <a:ext cx="2016224" cy="369332"/>
          </a:xfrm>
          <a:prstGeom prst="rect">
            <a:avLst/>
          </a:prstGeom>
          <a:noFill/>
        </p:spPr>
        <p:txBody>
          <a:bodyPr wrap="square" rtlCol="0">
            <a:spAutoFit/>
          </a:bodyPr>
          <a:lstStyle/>
          <a:p>
            <a:r>
              <a:rPr lang="en-GB" dirty="0">
                <a:solidFill>
                  <a:srgbClr val="000099"/>
                </a:solidFill>
              </a:rPr>
              <a:t>….takes it deeper</a:t>
            </a:r>
          </a:p>
        </p:txBody>
      </p:sp>
      <p:sp>
        <p:nvSpPr>
          <p:cNvPr id="16" name="TextBox 15"/>
          <p:cNvSpPr txBox="1"/>
          <p:nvPr/>
        </p:nvSpPr>
        <p:spPr>
          <a:xfrm>
            <a:off x="7190590" y="3660775"/>
            <a:ext cx="2016224" cy="369332"/>
          </a:xfrm>
          <a:prstGeom prst="rect">
            <a:avLst/>
          </a:prstGeom>
          <a:noFill/>
        </p:spPr>
        <p:txBody>
          <a:bodyPr wrap="square" rtlCol="0">
            <a:spAutoFit/>
          </a:bodyPr>
          <a:lstStyle/>
          <a:p>
            <a:r>
              <a:rPr lang="en-GB" dirty="0">
                <a:solidFill>
                  <a:srgbClr val="000099"/>
                </a:solidFill>
              </a:rPr>
              <a:t>….helps it grow</a:t>
            </a:r>
          </a:p>
        </p:txBody>
      </p:sp>
      <p:sp>
        <p:nvSpPr>
          <p:cNvPr id="17" name="TextBox 16"/>
          <p:cNvSpPr txBox="1"/>
          <p:nvPr/>
        </p:nvSpPr>
        <p:spPr>
          <a:xfrm>
            <a:off x="1139850" y="5504965"/>
            <a:ext cx="2342332" cy="369332"/>
          </a:xfrm>
          <a:prstGeom prst="rect">
            <a:avLst/>
          </a:prstGeom>
          <a:noFill/>
        </p:spPr>
        <p:txBody>
          <a:bodyPr wrap="square" rtlCol="0">
            <a:spAutoFit/>
          </a:bodyPr>
          <a:lstStyle/>
          <a:p>
            <a:r>
              <a:rPr lang="en-GB" dirty="0">
                <a:solidFill>
                  <a:srgbClr val="000099"/>
                </a:solidFill>
              </a:rPr>
              <a:t>….moves it forward</a:t>
            </a:r>
          </a:p>
        </p:txBody>
      </p:sp>
      <p:sp>
        <p:nvSpPr>
          <p:cNvPr id="18" name="TextBox 17"/>
          <p:cNvSpPr txBox="1"/>
          <p:nvPr/>
        </p:nvSpPr>
        <p:spPr>
          <a:xfrm>
            <a:off x="87162" y="3660775"/>
            <a:ext cx="2275503" cy="369332"/>
          </a:xfrm>
          <a:prstGeom prst="rect">
            <a:avLst/>
          </a:prstGeom>
          <a:noFill/>
        </p:spPr>
        <p:txBody>
          <a:bodyPr wrap="square" rtlCol="0">
            <a:spAutoFit/>
          </a:bodyPr>
          <a:lstStyle/>
          <a:p>
            <a:r>
              <a:rPr lang="en-GB" dirty="0">
                <a:solidFill>
                  <a:srgbClr val="000099"/>
                </a:solidFill>
              </a:rPr>
              <a:t>….allows it to spread</a:t>
            </a:r>
          </a:p>
        </p:txBody>
      </p:sp>
      <p:sp>
        <p:nvSpPr>
          <p:cNvPr id="19" name="Slide Number Placeholder 18"/>
          <p:cNvSpPr>
            <a:spLocks noGrp="1"/>
          </p:cNvSpPr>
          <p:nvPr>
            <p:ph type="sldNum" sz="quarter" idx="12"/>
          </p:nvPr>
        </p:nvSpPr>
        <p:spPr/>
        <p:txBody>
          <a:bodyPr/>
          <a:lstStyle/>
          <a:p>
            <a:fld id="{C4009609-DC48-4DDF-96FA-41A39884BE33}" type="slidenum">
              <a:rPr lang="en-GB" smtClean="0"/>
              <a:t>7</a:t>
            </a:fld>
            <a:endParaRPr lang="en-GB" dirty="0"/>
          </a:p>
        </p:txBody>
      </p:sp>
    </p:spTree>
    <p:extLst>
      <p:ext uri="{BB962C8B-B14F-4D97-AF65-F5344CB8AC3E}">
        <p14:creationId xmlns:p14="http://schemas.microsoft.com/office/powerpoint/2010/main" val="1321559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9"/>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p:bldP spid="11" grpId="0"/>
      <p:bldP spid="12" grpId="0"/>
      <p:bldP spid="13" grpId="0"/>
      <p:bldP spid="14" grpId="0"/>
      <p:bldP spid="2" grpId="0"/>
      <p:bldP spid="10" grpId="0"/>
      <p:bldP spid="15" grpId="0"/>
      <p:bldP spid="16" grpId="0"/>
      <p:bldP spid="17" grpId="0"/>
      <p:bldP spid="18" grpId="0"/>
    </p:bld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extBox 1"/>
          <p:cNvSpPr txBox="1"/>
          <p:nvPr/>
        </p:nvSpPr>
        <p:spPr>
          <a:xfrm>
            <a:off x="244522" y="6309320"/>
            <a:ext cx="8244915" cy="400110"/>
          </a:xfrm>
          <a:prstGeom prst="rect">
            <a:avLst/>
          </a:prstGeom>
          <a:noFill/>
        </p:spPr>
        <p:txBody>
          <a:bodyPr wrap="square" rtlCol="0">
            <a:spAutoFit/>
          </a:bodyPr>
          <a:lstStyle/>
          <a:p>
            <a:r>
              <a:rPr lang="en-GB" sz="2000" b="1" dirty="0">
                <a:solidFill>
                  <a:srgbClr val="000099"/>
                </a:solidFill>
              </a:rPr>
              <a:t>Professional learning</a:t>
            </a:r>
          </a:p>
        </p:txBody>
      </p:sp>
      <p:sp>
        <p:nvSpPr>
          <p:cNvPr id="5" name="TextBox 4"/>
          <p:cNvSpPr txBox="1"/>
          <p:nvPr/>
        </p:nvSpPr>
        <p:spPr>
          <a:xfrm>
            <a:off x="655345" y="1501565"/>
            <a:ext cx="7272808" cy="1754326"/>
          </a:xfrm>
          <a:prstGeom prst="rect">
            <a:avLst/>
          </a:prstGeom>
          <a:solidFill>
            <a:schemeClr val="accent3">
              <a:lumMod val="40000"/>
              <a:lumOff val="60000"/>
            </a:schemeClr>
          </a:solidFill>
          <a:ln w="25400">
            <a:solidFill>
              <a:srgbClr val="000099"/>
            </a:solidFill>
          </a:ln>
          <a:effectLst/>
        </p:spPr>
        <p:txBody>
          <a:bodyPr wrap="square" rtlCol="0">
            <a:spAutoFit/>
          </a:bodyPr>
          <a:lstStyle/>
          <a:p>
            <a:pPr lvl="0">
              <a:defRPr/>
            </a:pPr>
            <a:r>
              <a:rPr lang="en-GB" b="1" dirty="0">
                <a:solidFill>
                  <a:prstClr val="black"/>
                </a:solidFill>
              </a:rPr>
              <a:t>Descriptor to be met by the end of induction:</a:t>
            </a:r>
          </a:p>
          <a:p>
            <a:pPr lvl="0">
              <a:defRPr/>
            </a:pPr>
            <a:endParaRPr lang="en-GB" b="1" dirty="0">
              <a:solidFill>
                <a:prstClr val="black"/>
              </a:solidFill>
            </a:endParaRPr>
          </a:p>
          <a:p>
            <a:pPr lvl="0"/>
            <a:r>
              <a:rPr lang="en-GB" dirty="0">
                <a:solidFill>
                  <a:prstClr val="black"/>
                </a:solidFill>
              </a:rPr>
              <a:t>The teacher makes efforts to benefit from a regional, national or international professional network or community focussed upon an appropriate subject, process or age phase.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TextBox 5"/>
          <p:cNvSpPr txBox="1"/>
          <p:nvPr/>
        </p:nvSpPr>
        <p:spPr>
          <a:xfrm>
            <a:off x="671757" y="3717032"/>
            <a:ext cx="7272808" cy="1754326"/>
          </a:xfrm>
          <a:prstGeom prst="rect">
            <a:avLst/>
          </a:prstGeom>
          <a:solidFill>
            <a:schemeClr val="accent3">
              <a:lumMod val="40000"/>
              <a:lumOff val="60000"/>
            </a:schemeClr>
          </a:solidFill>
          <a:ln w="25400">
            <a:solidFill>
              <a:srgbClr val="000099"/>
            </a:solidFill>
          </a:ln>
          <a:effectLst/>
        </p:spPr>
        <p:txBody>
          <a:bodyPr wrap="square" rtlCol="0">
            <a:spAutoFit/>
          </a:bodyPr>
          <a:lstStyle>
            <a:defPPr>
              <a:defRPr lang="en-US"/>
            </a:defPPr>
            <a:lvl1pPr lvl="0">
              <a:defRPr b="1">
                <a:solidFill>
                  <a:prstClr val="black"/>
                </a:solidFill>
              </a:defRPr>
            </a:lvl1pPr>
          </a:lstStyle>
          <a:p>
            <a:r>
              <a:rPr lang="en-GB" dirty="0"/>
              <a:t>Evidence for award of QTS:</a:t>
            </a:r>
          </a:p>
          <a:p>
            <a:endParaRPr lang="en-GB" dirty="0"/>
          </a:p>
          <a:p>
            <a:r>
              <a:rPr lang="en-IE" b="0" dirty="0">
                <a:solidFill>
                  <a:schemeClr val="tx1"/>
                </a:solidFill>
                <a:latin typeface="Calibri" panose="020F0502020204030204" pitchFamily="34" charset="0"/>
                <a:ea typeface="Calibri" panose="020F0502020204030204" pitchFamily="34" charset="0"/>
              </a:rPr>
              <a:t>The teacher engages in small scale action research, alone or in collaboration with peers, to examine learning in depth and tease out implications for practice.</a:t>
            </a:r>
            <a:endParaRPr lang="en-GB" dirty="0">
              <a:solidFill>
                <a:schemeClr val="tx1"/>
              </a:solidFill>
            </a:endParaRPr>
          </a:p>
          <a:p>
            <a:endParaRPr lang="en-GB" dirty="0"/>
          </a:p>
        </p:txBody>
      </p:sp>
      <p:sp>
        <p:nvSpPr>
          <p:cNvPr id="10" name="Chevron 9">
            <a:hlinkClick r:id="rId2" action="ppaction://hlinksldjump"/>
          </p:cNvPr>
          <p:cNvSpPr/>
          <p:nvPr/>
        </p:nvSpPr>
        <p:spPr>
          <a:xfrm rot="10800000">
            <a:off x="251520" y="260648"/>
            <a:ext cx="242316" cy="24231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TextBox 8"/>
          <p:cNvSpPr txBox="1"/>
          <p:nvPr/>
        </p:nvSpPr>
        <p:spPr>
          <a:xfrm>
            <a:off x="655345" y="150973"/>
            <a:ext cx="5637819" cy="461665"/>
          </a:xfrm>
          <a:prstGeom prst="rect">
            <a:avLst/>
          </a:prstGeom>
          <a:noFill/>
        </p:spPr>
        <p:txBody>
          <a:bodyPr wrap="square" rtlCol="0">
            <a:spAutoFit/>
          </a:bodyPr>
          <a:lstStyle/>
          <a:p>
            <a:r>
              <a:rPr lang="en-GB" sz="2400" b="1" dirty="0">
                <a:solidFill>
                  <a:srgbClr val="000099"/>
                </a:solidFill>
              </a:rPr>
              <a:t>Professional networks and communities</a:t>
            </a:r>
          </a:p>
        </p:txBody>
      </p:sp>
      <p:sp>
        <p:nvSpPr>
          <p:cNvPr id="7" name="Slide Number Placeholder 6"/>
          <p:cNvSpPr>
            <a:spLocks noGrp="1"/>
          </p:cNvSpPr>
          <p:nvPr>
            <p:ph type="sldNum" sz="quarter" idx="12"/>
          </p:nvPr>
        </p:nvSpPr>
        <p:spPr>
          <a:xfrm>
            <a:off x="6754416" y="6381328"/>
            <a:ext cx="2133600" cy="365125"/>
          </a:xfrm>
        </p:spPr>
        <p:txBody>
          <a:bodyPr/>
          <a:lstStyle/>
          <a:p>
            <a:fld id="{C4009609-DC48-4DDF-96FA-41A39884BE33}" type="slidenum">
              <a:rPr lang="en-GB" b="1" smtClean="0"/>
              <a:t>70</a:t>
            </a:fld>
            <a:endParaRPr lang="en-GB" b="1" dirty="0"/>
          </a:p>
        </p:txBody>
      </p:sp>
    </p:spTree>
    <p:extLst>
      <p:ext uri="{BB962C8B-B14F-4D97-AF65-F5344CB8AC3E}">
        <p14:creationId xmlns:p14="http://schemas.microsoft.com/office/powerpoint/2010/main" val="350500224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7" name="Shape 16"/>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400110"/>
          </a:xfrm>
          <a:prstGeom prst="rect">
            <a:avLst/>
          </a:prstGeom>
          <a:noFill/>
        </p:spPr>
        <p:txBody>
          <a:bodyPr wrap="square" rtlCol="0">
            <a:spAutoFit/>
          </a:bodyPr>
          <a:lstStyle/>
          <a:p>
            <a:r>
              <a:rPr lang="en-GB" sz="2000" b="1" dirty="0">
                <a:solidFill>
                  <a:srgbClr val="000099"/>
                </a:solidFill>
              </a:rPr>
              <a:t>Professional learning</a:t>
            </a:r>
          </a:p>
        </p:txBody>
      </p:sp>
      <p:sp>
        <p:nvSpPr>
          <p:cNvPr id="2" name="TextBox 1"/>
          <p:cNvSpPr txBox="1"/>
          <p:nvPr/>
        </p:nvSpPr>
        <p:spPr>
          <a:xfrm>
            <a:off x="473350" y="1776115"/>
            <a:ext cx="5637819" cy="461665"/>
          </a:xfrm>
          <a:prstGeom prst="rect">
            <a:avLst/>
          </a:prstGeom>
          <a:noFill/>
        </p:spPr>
        <p:txBody>
          <a:bodyPr wrap="square" rtlCol="0">
            <a:spAutoFit/>
          </a:bodyPr>
          <a:lstStyle/>
          <a:p>
            <a:r>
              <a:rPr lang="en-GB" sz="2400" b="1" dirty="0">
                <a:solidFill>
                  <a:srgbClr val="000099"/>
                </a:solidFill>
              </a:rPr>
              <a:t>Continuing professional learning</a:t>
            </a:r>
          </a:p>
        </p:txBody>
      </p:sp>
      <p:sp>
        <p:nvSpPr>
          <p:cNvPr id="60" name="TextBox 59"/>
          <p:cNvSpPr txBox="1"/>
          <p:nvPr/>
        </p:nvSpPr>
        <p:spPr>
          <a:xfrm>
            <a:off x="552081" y="4653136"/>
            <a:ext cx="6984776" cy="1200329"/>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r>
              <a:rPr lang="en-GB" dirty="0"/>
              <a:t>The Professional Learning Passport is used to support reflective practice and record an active commitment to continuing professional learning leading to the controlled implementation of new or revised techniques and approaches.</a:t>
            </a:r>
          </a:p>
        </p:txBody>
      </p:sp>
      <p:sp>
        <p:nvSpPr>
          <p:cNvPr id="65" name="TextBox 64"/>
          <p:cNvSpPr txBox="1"/>
          <p:nvPr/>
        </p:nvSpPr>
        <p:spPr>
          <a:xfrm>
            <a:off x="2843808" y="2708920"/>
            <a:ext cx="5643517" cy="1200329"/>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r>
              <a:rPr lang="en-GB" dirty="0"/>
              <a:t>Continuing professional learning is driven by the teacher carefully framing professional growth within the context of the four purposes and a commitment to lead development for colleagues within and beyond the school.</a:t>
            </a:r>
          </a:p>
        </p:txBody>
      </p:sp>
      <p:grpSp>
        <p:nvGrpSpPr>
          <p:cNvPr id="11" name="Group 10"/>
          <p:cNvGrpSpPr/>
          <p:nvPr/>
        </p:nvGrpSpPr>
        <p:grpSpPr>
          <a:xfrm rot="6694612">
            <a:off x="7840058" y="5960086"/>
            <a:ext cx="675567" cy="673752"/>
            <a:chOff x="581131" y="4820623"/>
            <a:chExt cx="2192659" cy="2186770"/>
          </a:xfrm>
        </p:grpSpPr>
        <p:sp>
          <p:nvSpPr>
            <p:cNvPr id="12" name="Pie 11">
              <a:hlinkClick r:id="rId3" action="ppaction://hlinksldjump"/>
            </p:cNvPr>
            <p:cNvSpPr/>
            <p:nvPr/>
          </p:nvSpPr>
          <p:spPr>
            <a:xfrm rot="4351073">
              <a:off x="581131" y="4820623"/>
              <a:ext cx="2185043" cy="2185043"/>
            </a:xfrm>
            <a:prstGeom prst="pie">
              <a:avLst>
                <a:gd name="adj1" fmla="val 14023263"/>
                <a:gd name="adj2" fmla="val 1188211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3" name="Pie 12"/>
            <p:cNvSpPr/>
            <p:nvPr/>
          </p:nvSpPr>
          <p:spPr>
            <a:xfrm rot="4351073">
              <a:off x="588746" y="4820623"/>
              <a:ext cx="2185043" cy="2185043"/>
            </a:xfrm>
            <a:prstGeom prst="pie">
              <a:avLst>
                <a:gd name="adj1" fmla="val 11910026"/>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4" name="Pie 13">
              <a:hlinkClick r:id="rId3" action="ppaction://hlinksldjump"/>
            </p:cNvPr>
            <p:cNvSpPr/>
            <p:nvPr/>
          </p:nvSpPr>
          <p:spPr>
            <a:xfrm rot="4351073">
              <a:off x="581329" y="4822350"/>
              <a:ext cx="2185043" cy="2185043"/>
            </a:xfrm>
            <a:prstGeom prst="pie">
              <a:avLst>
                <a:gd name="adj1" fmla="val 11956703"/>
                <a:gd name="adj2" fmla="val 14185533"/>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5" name="Pie 14"/>
            <p:cNvSpPr/>
            <p:nvPr/>
          </p:nvSpPr>
          <p:spPr>
            <a:xfrm rot="4351073">
              <a:off x="588747" y="4820623"/>
              <a:ext cx="2185043" cy="2185043"/>
            </a:xfrm>
            <a:prstGeom prst="pie">
              <a:avLst>
                <a:gd name="adj1" fmla="val 14260476"/>
                <a:gd name="adj2" fmla="val 1429002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
        <p:nvSpPr>
          <p:cNvPr id="3" name="Slide Number Placeholder 2"/>
          <p:cNvSpPr>
            <a:spLocks noGrp="1"/>
          </p:cNvSpPr>
          <p:nvPr>
            <p:ph type="sldNum" sz="quarter" idx="12"/>
          </p:nvPr>
        </p:nvSpPr>
        <p:spPr/>
        <p:txBody>
          <a:bodyPr/>
          <a:lstStyle/>
          <a:p>
            <a:fld id="{C4009609-DC48-4DDF-96FA-41A39884BE33}" type="slidenum">
              <a:rPr lang="en-GB" smtClean="0"/>
              <a:t>71</a:t>
            </a:fld>
            <a:endParaRPr lang="en-GB"/>
          </a:p>
        </p:txBody>
      </p:sp>
      <p:sp>
        <p:nvSpPr>
          <p:cNvPr id="16" name="TextBox 15"/>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Teaching</a:t>
            </a:r>
          </a:p>
        </p:txBody>
      </p:sp>
      <p:pic>
        <p:nvPicPr>
          <p:cNvPr id="18" name="Picture 2">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25716" y="4461826"/>
            <a:ext cx="623455" cy="623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3975998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extBox 1"/>
          <p:cNvSpPr txBox="1"/>
          <p:nvPr/>
        </p:nvSpPr>
        <p:spPr>
          <a:xfrm>
            <a:off x="219581" y="6309320"/>
            <a:ext cx="8244915" cy="400110"/>
          </a:xfrm>
          <a:prstGeom prst="rect">
            <a:avLst/>
          </a:prstGeom>
          <a:noFill/>
        </p:spPr>
        <p:txBody>
          <a:bodyPr wrap="square" rtlCol="0">
            <a:spAutoFit/>
          </a:bodyPr>
          <a:lstStyle/>
          <a:p>
            <a:r>
              <a:rPr lang="en-GB" sz="2000" b="1" dirty="0">
                <a:solidFill>
                  <a:srgbClr val="000099"/>
                </a:solidFill>
              </a:rPr>
              <a:t>Professional learning</a:t>
            </a:r>
          </a:p>
        </p:txBody>
      </p:sp>
      <p:sp>
        <p:nvSpPr>
          <p:cNvPr id="5" name="TextBox 4"/>
          <p:cNvSpPr txBox="1"/>
          <p:nvPr/>
        </p:nvSpPr>
        <p:spPr>
          <a:xfrm>
            <a:off x="683568" y="1484784"/>
            <a:ext cx="7272808" cy="2031325"/>
          </a:xfrm>
          <a:prstGeom prst="rect">
            <a:avLst/>
          </a:prstGeom>
          <a:solidFill>
            <a:schemeClr val="accent3">
              <a:lumMod val="40000"/>
              <a:lumOff val="60000"/>
            </a:schemeClr>
          </a:solidFill>
          <a:ln w="25400">
            <a:solidFill>
              <a:srgbClr val="000099"/>
            </a:solidFill>
          </a:ln>
          <a:effectLst/>
        </p:spPr>
        <p:txBody>
          <a:bodyPr wrap="square" rtlCol="0">
            <a:spAutoFit/>
          </a:bodyPr>
          <a:lstStyle/>
          <a:p>
            <a:pPr lvl="0">
              <a:defRPr/>
            </a:pPr>
            <a:r>
              <a:rPr lang="en-GB" b="1" dirty="0">
                <a:solidFill>
                  <a:prstClr val="black"/>
                </a:solidFill>
              </a:rPr>
              <a:t>Descriptor to be met by the end of induction:</a:t>
            </a:r>
          </a:p>
          <a:p>
            <a:pPr lvl="0">
              <a:defRPr/>
            </a:pPr>
            <a:endParaRPr lang="en-GB" b="1" dirty="0">
              <a:solidFill>
                <a:prstClr val="black"/>
              </a:solidFill>
            </a:endParaRPr>
          </a:p>
          <a:p>
            <a:pPr lvl="0"/>
            <a:r>
              <a:rPr lang="en-GB" dirty="0">
                <a:solidFill>
                  <a:prstClr val="black"/>
                </a:solidFill>
              </a:rPr>
              <a:t>The Professional Learning Passport is used to support reflective practice and record an active commitment to continuing professional learning leading to the controlled implementation of new or revised techniques and approaches.</a:t>
            </a:r>
          </a:p>
          <a:p>
            <a:pPr lvl="0"/>
            <a:endParaRPr lang="en-GB" dirty="0">
              <a:solidFill>
                <a:prstClr val="black"/>
              </a:solidFill>
            </a:endParaRPr>
          </a:p>
        </p:txBody>
      </p:sp>
      <p:sp>
        <p:nvSpPr>
          <p:cNvPr id="6" name="TextBox 5"/>
          <p:cNvSpPr txBox="1"/>
          <p:nvPr/>
        </p:nvSpPr>
        <p:spPr>
          <a:xfrm>
            <a:off x="658524" y="4049940"/>
            <a:ext cx="7297851" cy="1477328"/>
          </a:xfrm>
          <a:prstGeom prst="rect">
            <a:avLst/>
          </a:prstGeom>
          <a:solidFill>
            <a:schemeClr val="accent3">
              <a:lumMod val="40000"/>
              <a:lumOff val="60000"/>
            </a:schemeClr>
          </a:solidFill>
          <a:ln w="25400">
            <a:solidFill>
              <a:srgbClr val="000099"/>
            </a:solidFill>
          </a:ln>
          <a:effectLst/>
        </p:spPr>
        <p:txBody>
          <a:bodyPr wrap="square" rtlCol="0">
            <a:spAutoFit/>
          </a:bodyPr>
          <a:lstStyle>
            <a:defPPr>
              <a:defRPr lang="en-US"/>
            </a:defPPr>
            <a:lvl1pPr lvl="0">
              <a:defRPr b="1">
                <a:solidFill>
                  <a:prstClr val="black"/>
                </a:solidFill>
              </a:defRPr>
            </a:lvl1pPr>
          </a:lstStyle>
          <a:p>
            <a:r>
              <a:rPr lang="en-GB" dirty="0"/>
              <a:t>Evidence for award of QTS:</a:t>
            </a:r>
          </a:p>
          <a:p>
            <a:endParaRPr lang="en-GB" dirty="0"/>
          </a:p>
          <a:p>
            <a:r>
              <a:rPr lang="en-IE" b="0" dirty="0">
                <a:solidFill>
                  <a:schemeClr val="tx1"/>
                </a:solidFill>
                <a:latin typeface="Calibri" panose="020F0502020204030204" pitchFamily="34" charset="0"/>
                <a:ea typeface="Calibri" panose="020F0502020204030204" pitchFamily="34" charset="0"/>
              </a:rPr>
              <a:t>The Professional Learning Passport influences the ongoing learning of the teacher and is developmental in prompting further professional growth.</a:t>
            </a:r>
            <a:endParaRPr lang="en-GB" b="0" dirty="0">
              <a:solidFill>
                <a:schemeClr val="tx1"/>
              </a:solidFill>
            </a:endParaRPr>
          </a:p>
          <a:p>
            <a:endParaRPr lang="en-GB" dirty="0"/>
          </a:p>
        </p:txBody>
      </p:sp>
      <p:sp>
        <p:nvSpPr>
          <p:cNvPr id="10" name="Chevron 9">
            <a:hlinkClick r:id="rId2" action="ppaction://hlinksldjump"/>
          </p:cNvPr>
          <p:cNvSpPr/>
          <p:nvPr/>
        </p:nvSpPr>
        <p:spPr>
          <a:xfrm rot="10800000">
            <a:off x="251520" y="260648"/>
            <a:ext cx="242316" cy="24231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TextBox 8"/>
          <p:cNvSpPr txBox="1"/>
          <p:nvPr/>
        </p:nvSpPr>
        <p:spPr>
          <a:xfrm>
            <a:off x="649785" y="150973"/>
            <a:ext cx="5637819" cy="461665"/>
          </a:xfrm>
          <a:prstGeom prst="rect">
            <a:avLst/>
          </a:prstGeom>
          <a:noFill/>
        </p:spPr>
        <p:txBody>
          <a:bodyPr wrap="square" rtlCol="0">
            <a:spAutoFit/>
          </a:bodyPr>
          <a:lstStyle/>
          <a:p>
            <a:r>
              <a:rPr lang="en-GB" sz="2400" b="1" dirty="0">
                <a:solidFill>
                  <a:srgbClr val="000099"/>
                </a:solidFill>
              </a:rPr>
              <a:t>Continuing professional learning</a:t>
            </a:r>
          </a:p>
        </p:txBody>
      </p:sp>
      <p:sp>
        <p:nvSpPr>
          <p:cNvPr id="7" name="Slide Number Placeholder 6"/>
          <p:cNvSpPr>
            <a:spLocks noGrp="1"/>
          </p:cNvSpPr>
          <p:nvPr>
            <p:ph type="sldNum" sz="quarter" idx="12"/>
          </p:nvPr>
        </p:nvSpPr>
        <p:spPr>
          <a:xfrm>
            <a:off x="6754416" y="6381328"/>
            <a:ext cx="2133600" cy="365125"/>
          </a:xfrm>
        </p:spPr>
        <p:txBody>
          <a:bodyPr/>
          <a:lstStyle/>
          <a:p>
            <a:fld id="{C4009609-DC48-4DDF-96FA-41A39884BE33}" type="slidenum">
              <a:rPr lang="en-GB" b="1" smtClean="0"/>
              <a:t>72</a:t>
            </a:fld>
            <a:endParaRPr lang="en-GB" b="1" dirty="0"/>
          </a:p>
        </p:txBody>
      </p:sp>
    </p:spTree>
    <p:extLst>
      <p:ext uri="{BB962C8B-B14F-4D97-AF65-F5344CB8AC3E}">
        <p14:creationId xmlns:p14="http://schemas.microsoft.com/office/powerpoint/2010/main" val="349947323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7" name="Shape 16"/>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400110"/>
          </a:xfrm>
          <a:prstGeom prst="rect">
            <a:avLst/>
          </a:prstGeom>
          <a:noFill/>
        </p:spPr>
        <p:txBody>
          <a:bodyPr wrap="square" rtlCol="0">
            <a:spAutoFit/>
          </a:bodyPr>
          <a:lstStyle/>
          <a:p>
            <a:r>
              <a:rPr lang="en-GB" sz="2000" b="1" dirty="0">
                <a:solidFill>
                  <a:srgbClr val="000099"/>
                </a:solidFill>
              </a:rPr>
              <a:t>Professional learning</a:t>
            </a:r>
          </a:p>
        </p:txBody>
      </p:sp>
      <p:sp>
        <p:nvSpPr>
          <p:cNvPr id="2" name="TextBox 1"/>
          <p:cNvSpPr txBox="1"/>
          <p:nvPr/>
        </p:nvSpPr>
        <p:spPr>
          <a:xfrm>
            <a:off x="473350" y="1776115"/>
            <a:ext cx="5637819" cy="461665"/>
          </a:xfrm>
          <a:prstGeom prst="rect">
            <a:avLst/>
          </a:prstGeom>
          <a:noFill/>
        </p:spPr>
        <p:txBody>
          <a:bodyPr wrap="square" rtlCol="0">
            <a:spAutoFit/>
          </a:bodyPr>
          <a:lstStyle/>
          <a:p>
            <a:r>
              <a:rPr lang="en-GB" sz="2400" b="1" dirty="0">
                <a:solidFill>
                  <a:srgbClr val="000099"/>
                </a:solidFill>
              </a:rPr>
              <a:t>Welsh language skills</a:t>
            </a:r>
          </a:p>
        </p:txBody>
      </p:sp>
      <p:sp>
        <p:nvSpPr>
          <p:cNvPr id="60" name="TextBox 59"/>
          <p:cNvSpPr txBox="1"/>
          <p:nvPr/>
        </p:nvSpPr>
        <p:spPr>
          <a:xfrm>
            <a:off x="552081" y="4653136"/>
            <a:ext cx="6984776" cy="646331"/>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r>
              <a:rPr lang="en-GB" dirty="0"/>
              <a:t>There is a commitment to incremental development of personal skills in the use of the Welsh language.</a:t>
            </a:r>
          </a:p>
        </p:txBody>
      </p:sp>
      <p:sp>
        <p:nvSpPr>
          <p:cNvPr id="65" name="TextBox 64"/>
          <p:cNvSpPr txBox="1"/>
          <p:nvPr/>
        </p:nvSpPr>
        <p:spPr>
          <a:xfrm>
            <a:off x="3104728" y="2708920"/>
            <a:ext cx="5382597" cy="923330"/>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r>
              <a:rPr lang="en-GB" dirty="0"/>
              <a:t>The teacher actively seeks opportunities to apply and extend their understanding and skills in the use of the Welsh language.</a:t>
            </a:r>
          </a:p>
        </p:txBody>
      </p:sp>
      <p:grpSp>
        <p:nvGrpSpPr>
          <p:cNvPr id="11" name="Group 10"/>
          <p:cNvGrpSpPr/>
          <p:nvPr/>
        </p:nvGrpSpPr>
        <p:grpSpPr>
          <a:xfrm rot="6694612">
            <a:off x="7840058" y="5960086"/>
            <a:ext cx="675567" cy="673752"/>
            <a:chOff x="581131" y="4820623"/>
            <a:chExt cx="2192659" cy="2186770"/>
          </a:xfrm>
        </p:grpSpPr>
        <p:sp>
          <p:nvSpPr>
            <p:cNvPr id="12" name="Pie 11">
              <a:hlinkClick r:id="rId3" action="ppaction://hlinksldjump"/>
            </p:cNvPr>
            <p:cNvSpPr/>
            <p:nvPr/>
          </p:nvSpPr>
          <p:spPr>
            <a:xfrm rot="4351073">
              <a:off x="581131" y="4820623"/>
              <a:ext cx="2185043" cy="2185043"/>
            </a:xfrm>
            <a:prstGeom prst="pie">
              <a:avLst>
                <a:gd name="adj1" fmla="val 14023263"/>
                <a:gd name="adj2" fmla="val 1188211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3" name="Pie 12"/>
            <p:cNvSpPr/>
            <p:nvPr/>
          </p:nvSpPr>
          <p:spPr>
            <a:xfrm rot="4351073">
              <a:off x="588746" y="4820623"/>
              <a:ext cx="2185043" cy="2185043"/>
            </a:xfrm>
            <a:prstGeom prst="pie">
              <a:avLst>
                <a:gd name="adj1" fmla="val 11910026"/>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4" name="Pie 13">
              <a:hlinkClick r:id="rId3" action="ppaction://hlinksldjump"/>
            </p:cNvPr>
            <p:cNvSpPr/>
            <p:nvPr/>
          </p:nvSpPr>
          <p:spPr>
            <a:xfrm rot="4351073">
              <a:off x="581329" y="4822350"/>
              <a:ext cx="2185043" cy="2185043"/>
            </a:xfrm>
            <a:prstGeom prst="pie">
              <a:avLst>
                <a:gd name="adj1" fmla="val 11956703"/>
                <a:gd name="adj2" fmla="val 14185533"/>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5" name="Pie 14"/>
            <p:cNvSpPr/>
            <p:nvPr/>
          </p:nvSpPr>
          <p:spPr>
            <a:xfrm rot="4351073">
              <a:off x="588747" y="4820623"/>
              <a:ext cx="2185043" cy="2185043"/>
            </a:xfrm>
            <a:prstGeom prst="pie">
              <a:avLst>
                <a:gd name="adj1" fmla="val 14260476"/>
                <a:gd name="adj2" fmla="val 1429002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
        <p:nvSpPr>
          <p:cNvPr id="3" name="Slide Number Placeholder 2"/>
          <p:cNvSpPr>
            <a:spLocks noGrp="1"/>
          </p:cNvSpPr>
          <p:nvPr>
            <p:ph type="sldNum" sz="quarter" idx="12"/>
          </p:nvPr>
        </p:nvSpPr>
        <p:spPr>
          <a:xfrm>
            <a:off x="6751070" y="6366712"/>
            <a:ext cx="2133600" cy="365125"/>
          </a:xfrm>
        </p:spPr>
        <p:txBody>
          <a:bodyPr/>
          <a:lstStyle/>
          <a:p>
            <a:fld id="{C4009609-DC48-4DDF-96FA-41A39884BE33}" type="slidenum">
              <a:rPr lang="en-GB" b="1" smtClean="0"/>
              <a:t>73</a:t>
            </a:fld>
            <a:endParaRPr lang="en-GB" b="1" dirty="0"/>
          </a:p>
        </p:txBody>
      </p:sp>
      <p:sp>
        <p:nvSpPr>
          <p:cNvPr id="16" name="TextBox 15"/>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Teaching</a:t>
            </a:r>
          </a:p>
        </p:txBody>
      </p:sp>
      <p:pic>
        <p:nvPicPr>
          <p:cNvPr id="18" name="Picture 2">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30759" y="4352846"/>
            <a:ext cx="623455" cy="623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6018274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extBox 1"/>
          <p:cNvSpPr txBox="1"/>
          <p:nvPr/>
        </p:nvSpPr>
        <p:spPr>
          <a:xfrm>
            <a:off x="251519" y="6309320"/>
            <a:ext cx="8244915" cy="400110"/>
          </a:xfrm>
          <a:prstGeom prst="rect">
            <a:avLst/>
          </a:prstGeom>
          <a:noFill/>
        </p:spPr>
        <p:txBody>
          <a:bodyPr wrap="square" rtlCol="0">
            <a:spAutoFit/>
          </a:bodyPr>
          <a:lstStyle/>
          <a:p>
            <a:r>
              <a:rPr lang="en-GB" sz="2000" b="1" dirty="0">
                <a:solidFill>
                  <a:srgbClr val="000099"/>
                </a:solidFill>
              </a:rPr>
              <a:t>Professional learning</a:t>
            </a:r>
          </a:p>
        </p:txBody>
      </p:sp>
      <p:sp>
        <p:nvSpPr>
          <p:cNvPr id="5" name="TextBox 4"/>
          <p:cNvSpPr txBox="1"/>
          <p:nvPr/>
        </p:nvSpPr>
        <p:spPr>
          <a:xfrm>
            <a:off x="683568" y="1484784"/>
            <a:ext cx="7272808" cy="1477328"/>
          </a:xfrm>
          <a:prstGeom prst="rect">
            <a:avLst/>
          </a:prstGeom>
          <a:solidFill>
            <a:schemeClr val="accent3">
              <a:lumMod val="40000"/>
              <a:lumOff val="60000"/>
            </a:schemeClr>
          </a:solidFill>
          <a:ln w="25400">
            <a:solidFill>
              <a:srgbClr val="000099"/>
            </a:solidFill>
          </a:ln>
          <a:effectLst/>
        </p:spPr>
        <p:txBody>
          <a:bodyPr wrap="square" rtlCol="0">
            <a:spAutoFit/>
          </a:bodyPr>
          <a:lstStyle/>
          <a:p>
            <a:pPr lvl="0">
              <a:defRPr/>
            </a:pPr>
            <a:r>
              <a:rPr lang="en-GB" b="1" dirty="0">
                <a:solidFill>
                  <a:prstClr val="black"/>
                </a:solidFill>
              </a:rPr>
              <a:t>Descriptor to be met by the end of induction:</a:t>
            </a:r>
          </a:p>
          <a:p>
            <a:pPr lvl="0">
              <a:defRPr/>
            </a:pPr>
            <a:endParaRPr lang="en-GB" b="1" dirty="0">
              <a:solidFill>
                <a:prstClr val="black"/>
              </a:solidFill>
            </a:endParaRPr>
          </a:p>
          <a:p>
            <a:pPr lvl="0"/>
            <a:r>
              <a:rPr lang="en-GB" dirty="0"/>
              <a:t>There is a commitment to incremental development of personal skills in the use of the Welsh language.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TextBox 5"/>
          <p:cNvSpPr txBox="1"/>
          <p:nvPr/>
        </p:nvSpPr>
        <p:spPr>
          <a:xfrm>
            <a:off x="692395" y="3573016"/>
            <a:ext cx="7272808" cy="1560427"/>
          </a:xfrm>
          <a:prstGeom prst="rect">
            <a:avLst/>
          </a:prstGeom>
          <a:solidFill>
            <a:schemeClr val="accent3">
              <a:lumMod val="40000"/>
              <a:lumOff val="60000"/>
            </a:schemeClr>
          </a:solidFill>
          <a:ln w="25400">
            <a:solidFill>
              <a:srgbClr val="000099"/>
            </a:solidFill>
          </a:ln>
          <a:effec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a:ea typeface="+mn-ea"/>
                <a:cs typeface="+mn-cs"/>
              </a:rPr>
              <a:t>Evidence for award of QTS: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a:p>
            <a:pPr>
              <a:lnSpc>
                <a:spcPct val="115000"/>
              </a:lnSpc>
            </a:pPr>
            <a:r>
              <a:rPr lang="en-IE" dirty="0">
                <a:latin typeface="Calibri" panose="020F0502020204030204" pitchFamily="34" charset="0"/>
                <a:ea typeface="Calibri" panose="020F0502020204030204" pitchFamily="34" charset="0"/>
              </a:rPr>
              <a:t>There is a commitment to incremental development of personal skills in the use of the Welsh language. </a:t>
            </a:r>
            <a:endParaRPr lang="en-GB" dirty="0">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Chevron 9">
            <a:hlinkClick r:id="rId2" action="ppaction://hlinksldjump"/>
          </p:cNvPr>
          <p:cNvSpPr/>
          <p:nvPr/>
        </p:nvSpPr>
        <p:spPr>
          <a:xfrm rot="10800000">
            <a:off x="251520" y="260648"/>
            <a:ext cx="242316" cy="24231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TextBox 8"/>
          <p:cNvSpPr txBox="1"/>
          <p:nvPr/>
        </p:nvSpPr>
        <p:spPr>
          <a:xfrm>
            <a:off x="692395" y="150973"/>
            <a:ext cx="5637819" cy="461665"/>
          </a:xfrm>
          <a:prstGeom prst="rect">
            <a:avLst/>
          </a:prstGeom>
          <a:noFill/>
        </p:spPr>
        <p:txBody>
          <a:bodyPr wrap="square" rtlCol="0">
            <a:spAutoFit/>
          </a:bodyPr>
          <a:lstStyle/>
          <a:p>
            <a:r>
              <a:rPr lang="en-GB" sz="2400" b="1" dirty="0">
                <a:solidFill>
                  <a:srgbClr val="000099"/>
                </a:solidFill>
              </a:rPr>
              <a:t>Welsh language skills</a:t>
            </a:r>
          </a:p>
        </p:txBody>
      </p:sp>
      <p:sp>
        <p:nvSpPr>
          <p:cNvPr id="7" name="Slide Number Placeholder 6"/>
          <p:cNvSpPr>
            <a:spLocks noGrp="1"/>
          </p:cNvSpPr>
          <p:nvPr>
            <p:ph type="sldNum" sz="quarter" idx="12"/>
          </p:nvPr>
        </p:nvSpPr>
        <p:spPr>
          <a:xfrm>
            <a:off x="6754416" y="6381328"/>
            <a:ext cx="2133600" cy="365125"/>
          </a:xfrm>
        </p:spPr>
        <p:txBody>
          <a:bodyPr/>
          <a:lstStyle/>
          <a:p>
            <a:fld id="{C4009609-DC48-4DDF-96FA-41A39884BE33}" type="slidenum">
              <a:rPr lang="en-GB" b="1" smtClean="0"/>
              <a:t>74</a:t>
            </a:fld>
            <a:endParaRPr lang="en-GB" b="1" dirty="0"/>
          </a:p>
        </p:txBody>
      </p:sp>
    </p:spTree>
    <p:extLst>
      <p:ext uri="{BB962C8B-B14F-4D97-AF65-F5344CB8AC3E}">
        <p14:creationId xmlns:p14="http://schemas.microsoft.com/office/powerpoint/2010/main" val="20587868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7" name="Pie 6"/>
          <p:cNvSpPr/>
          <p:nvPr/>
        </p:nvSpPr>
        <p:spPr>
          <a:xfrm rot="13195740">
            <a:off x="-3023127" y="-15291"/>
            <a:ext cx="7469671" cy="6869891"/>
          </a:xfrm>
          <a:prstGeom prst="pie">
            <a:avLst>
              <a:gd name="adj1" fmla="val 7842149"/>
              <a:gd name="adj2" fmla="val 8774925"/>
            </a:avLst>
          </a:prstGeom>
          <a:gradFill flip="none" rotWithShape="1">
            <a:gsLst>
              <a:gs pos="33000">
                <a:srgbClr val="CC99FF"/>
              </a:gs>
              <a:gs pos="50000">
                <a:srgbClr val="FFCCFF"/>
              </a:gs>
              <a:gs pos="100000">
                <a:srgbClr val="FFCCFF"/>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sp>
        <p:nvSpPr>
          <p:cNvPr id="13" name="TextBox 12"/>
          <p:cNvSpPr txBox="1"/>
          <p:nvPr/>
        </p:nvSpPr>
        <p:spPr>
          <a:xfrm>
            <a:off x="467544" y="1268760"/>
            <a:ext cx="4680520" cy="523220"/>
          </a:xfrm>
          <a:prstGeom prst="rect">
            <a:avLst/>
          </a:prstGeom>
          <a:noFill/>
        </p:spPr>
        <p:txBody>
          <a:bodyPr wrap="square" rtlCol="0">
            <a:spAutoFit/>
          </a:bodyPr>
          <a:lstStyle/>
          <a:p>
            <a:r>
              <a:rPr lang="en-GB" sz="2800" b="1" dirty="0">
                <a:solidFill>
                  <a:srgbClr val="000099"/>
                </a:solidFill>
              </a:rPr>
              <a:t>Innovation</a:t>
            </a:r>
          </a:p>
        </p:txBody>
      </p:sp>
      <p:cxnSp>
        <p:nvCxnSpPr>
          <p:cNvPr id="12" name="Straight Connector 11"/>
          <p:cNvCxnSpPr/>
          <p:nvPr/>
        </p:nvCxnSpPr>
        <p:spPr>
          <a:xfrm flipV="1">
            <a:off x="725430" y="2351131"/>
            <a:ext cx="6430641" cy="1062619"/>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725430" y="2920272"/>
            <a:ext cx="6654882" cy="499382"/>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725430" y="3419654"/>
            <a:ext cx="6654882" cy="874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11708" y="3419654"/>
            <a:ext cx="6568968" cy="72389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a:hlinkClick r:id="rId3" action="ppaction://hlinksldjump"/>
          </p:cNvPr>
          <p:cNvSpPr txBox="1"/>
          <p:nvPr/>
        </p:nvSpPr>
        <p:spPr>
          <a:xfrm rot="21173156">
            <a:off x="4385503" y="2638133"/>
            <a:ext cx="2823385" cy="357214"/>
          </a:xfrm>
          <a:prstGeom prst="rect">
            <a:avLst/>
          </a:prstGeom>
          <a:noFill/>
        </p:spPr>
        <p:txBody>
          <a:bodyPr wrap="square" rtlCol="0">
            <a:spAutoFit/>
          </a:bodyPr>
          <a:lstStyle/>
          <a:p>
            <a:pPr>
              <a:lnSpc>
                <a:spcPct val="115000"/>
              </a:lnSpc>
              <a:spcAft>
                <a:spcPts val="1000"/>
              </a:spcAft>
            </a:pPr>
            <a:r>
              <a:rPr lang="en-GB" sz="1600" dirty="0">
                <a:solidFill>
                  <a:srgbClr val="000099"/>
                </a:solidFill>
                <a:latin typeface="Arial"/>
                <a:ea typeface="Calibri"/>
                <a:cs typeface="Times New Roman"/>
              </a:rPr>
              <a:t>Offering expertise</a:t>
            </a:r>
            <a:endParaRPr lang="en-GB" sz="1600" dirty="0">
              <a:solidFill>
                <a:srgbClr val="000099"/>
              </a:solidFill>
              <a:ea typeface="Calibri"/>
              <a:cs typeface="Times New Roman"/>
            </a:endParaRPr>
          </a:p>
        </p:txBody>
      </p:sp>
      <p:sp>
        <p:nvSpPr>
          <p:cNvPr id="26" name="TextBox 25">
            <a:hlinkClick r:id="rId4" action="ppaction://hlinksldjump"/>
          </p:cNvPr>
          <p:cNvSpPr txBox="1"/>
          <p:nvPr/>
        </p:nvSpPr>
        <p:spPr>
          <a:xfrm rot="21419096">
            <a:off x="4470512" y="3029801"/>
            <a:ext cx="2912599" cy="357214"/>
          </a:xfrm>
          <a:prstGeom prst="rect">
            <a:avLst/>
          </a:prstGeom>
          <a:noFill/>
        </p:spPr>
        <p:txBody>
          <a:bodyPr wrap="square" rtlCol="0">
            <a:spAutoFit/>
          </a:bodyPr>
          <a:lstStyle/>
          <a:p>
            <a:pPr>
              <a:lnSpc>
                <a:spcPct val="115000"/>
              </a:lnSpc>
              <a:spcAft>
                <a:spcPts val="1000"/>
              </a:spcAft>
            </a:pPr>
            <a:r>
              <a:rPr lang="en-GB" sz="1600" dirty="0">
                <a:solidFill>
                  <a:srgbClr val="000099"/>
                </a:solidFill>
                <a:latin typeface="Arial"/>
                <a:ea typeface="Calibri"/>
                <a:cs typeface="Times New Roman"/>
              </a:rPr>
              <a:t>Developing new techniques</a:t>
            </a:r>
            <a:endParaRPr lang="en-GB" sz="1600" dirty="0">
              <a:solidFill>
                <a:srgbClr val="000099"/>
              </a:solidFill>
              <a:ea typeface="Calibri"/>
              <a:cs typeface="Times New Roman"/>
            </a:endParaRPr>
          </a:p>
        </p:txBody>
      </p:sp>
      <p:sp>
        <p:nvSpPr>
          <p:cNvPr id="36" name="TextBox 35">
            <a:hlinkClick r:id="rId5" action="ppaction://hlinksldjump"/>
          </p:cNvPr>
          <p:cNvSpPr txBox="1"/>
          <p:nvPr/>
        </p:nvSpPr>
        <p:spPr>
          <a:xfrm rot="211187">
            <a:off x="4469954" y="3567293"/>
            <a:ext cx="4393561" cy="357214"/>
          </a:xfrm>
          <a:prstGeom prst="rect">
            <a:avLst/>
          </a:prstGeom>
          <a:noFill/>
        </p:spPr>
        <p:txBody>
          <a:bodyPr wrap="square" rtlCol="0">
            <a:spAutoFit/>
          </a:bodyPr>
          <a:lstStyle/>
          <a:p>
            <a:pPr>
              <a:lnSpc>
                <a:spcPct val="115000"/>
              </a:lnSpc>
              <a:spcAft>
                <a:spcPts val="1000"/>
              </a:spcAft>
            </a:pPr>
            <a:r>
              <a:rPr lang="en-GB" sz="1600" dirty="0">
                <a:solidFill>
                  <a:srgbClr val="000099"/>
                </a:solidFill>
                <a:latin typeface="Arial"/>
                <a:ea typeface="Calibri"/>
                <a:cs typeface="Times New Roman"/>
              </a:rPr>
              <a:t>Evaluating the impact of changes in practice</a:t>
            </a:r>
            <a:endParaRPr lang="en-GB" sz="1600" dirty="0">
              <a:solidFill>
                <a:srgbClr val="000099"/>
              </a:solidFill>
              <a:ea typeface="Calibri"/>
              <a:cs typeface="Times New Roman"/>
            </a:endParaRPr>
          </a:p>
        </p:txBody>
      </p:sp>
      <p:grpSp>
        <p:nvGrpSpPr>
          <p:cNvPr id="19" name="Group 18"/>
          <p:cNvGrpSpPr/>
          <p:nvPr/>
        </p:nvGrpSpPr>
        <p:grpSpPr>
          <a:xfrm rot="11669501">
            <a:off x="482631" y="4552761"/>
            <a:ext cx="1595296" cy="1591011"/>
            <a:chOff x="581131" y="4820623"/>
            <a:chExt cx="2192659" cy="2186770"/>
          </a:xfrm>
        </p:grpSpPr>
        <p:sp>
          <p:nvSpPr>
            <p:cNvPr id="21" name="Pie 20"/>
            <p:cNvSpPr/>
            <p:nvPr/>
          </p:nvSpPr>
          <p:spPr>
            <a:xfrm rot="4351073">
              <a:off x="581131" y="4820623"/>
              <a:ext cx="2185043" cy="2185043"/>
            </a:xfrm>
            <a:prstGeom prst="pie">
              <a:avLst>
                <a:gd name="adj1" fmla="val 14023263"/>
                <a:gd name="adj2" fmla="val 1188211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sp>
          <p:nvSpPr>
            <p:cNvPr id="22" name="Pie 21"/>
            <p:cNvSpPr/>
            <p:nvPr/>
          </p:nvSpPr>
          <p:spPr>
            <a:xfrm rot="4351073">
              <a:off x="588746" y="4820623"/>
              <a:ext cx="2185043" cy="2185043"/>
            </a:xfrm>
            <a:prstGeom prst="pie">
              <a:avLst>
                <a:gd name="adj1" fmla="val 11910026"/>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sp>
          <p:nvSpPr>
            <p:cNvPr id="23" name="Pie 22"/>
            <p:cNvSpPr/>
            <p:nvPr/>
          </p:nvSpPr>
          <p:spPr>
            <a:xfrm rot="4351073">
              <a:off x="581329" y="4822350"/>
              <a:ext cx="2185043" cy="2185043"/>
            </a:xfrm>
            <a:prstGeom prst="pie">
              <a:avLst>
                <a:gd name="adj1" fmla="val 11956703"/>
                <a:gd name="adj2" fmla="val 14185533"/>
              </a:avLst>
            </a:prstGeom>
            <a:solidFill>
              <a:srgbClr val="CC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sp>
          <p:nvSpPr>
            <p:cNvPr id="24" name="Pie 23"/>
            <p:cNvSpPr/>
            <p:nvPr/>
          </p:nvSpPr>
          <p:spPr>
            <a:xfrm rot="4351073">
              <a:off x="588747" y="4820623"/>
              <a:ext cx="2185043" cy="2185043"/>
            </a:xfrm>
            <a:prstGeom prst="pie">
              <a:avLst>
                <a:gd name="adj1" fmla="val 14260476"/>
                <a:gd name="adj2" fmla="val 1429002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grpSp>
      <p:sp>
        <p:nvSpPr>
          <p:cNvPr id="29" name="Freeform 6">
            <a:hlinkClick r:id="rId6" action="ppaction://hlinksldjump"/>
          </p:cNvPr>
          <p:cNvSpPr>
            <a:spLocks/>
          </p:cNvSpPr>
          <p:nvPr/>
        </p:nvSpPr>
        <p:spPr bwMode="auto">
          <a:xfrm>
            <a:off x="8222636" y="5933694"/>
            <a:ext cx="518407" cy="312586"/>
          </a:xfrm>
          <a:custGeom>
            <a:avLst/>
            <a:gdLst>
              <a:gd name="T0" fmla="*/ 3558 w 7173"/>
              <a:gd name="T1" fmla="*/ 4324 h 4324"/>
              <a:gd name="T2" fmla="*/ 7173 w 7173"/>
              <a:gd name="T3" fmla="*/ 3041 h 4324"/>
              <a:gd name="T4" fmla="*/ 2274 w 7173"/>
              <a:gd name="T5" fmla="*/ 708 h 4324"/>
              <a:gd name="T6" fmla="*/ 0 w 7173"/>
              <a:gd name="T7" fmla="*/ 2887 h 4324"/>
              <a:gd name="T8" fmla="*/ 3558 w 7173"/>
              <a:gd name="T9" fmla="*/ 4324 h 4324"/>
            </a:gdLst>
            <a:ahLst/>
            <a:cxnLst>
              <a:cxn ang="0">
                <a:pos x="T0" y="T1"/>
              </a:cxn>
              <a:cxn ang="0">
                <a:pos x="T2" y="T3"/>
              </a:cxn>
              <a:cxn ang="0">
                <a:pos x="T4" y="T5"/>
              </a:cxn>
              <a:cxn ang="0">
                <a:pos x="T6" y="T7"/>
              </a:cxn>
              <a:cxn ang="0">
                <a:pos x="T8" y="T9"/>
              </a:cxn>
            </a:cxnLst>
            <a:rect l="0" t="0" r="r" b="b"/>
            <a:pathLst>
              <a:path w="7173" h="4324">
                <a:moveTo>
                  <a:pt x="3558" y="4324"/>
                </a:moveTo>
                <a:lnTo>
                  <a:pt x="7173" y="3041"/>
                </a:lnTo>
                <a:cubicBezTo>
                  <a:pt x="6465" y="1044"/>
                  <a:pt x="4271" y="0"/>
                  <a:pt x="2274" y="708"/>
                </a:cubicBezTo>
                <a:cubicBezTo>
                  <a:pt x="1240" y="1076"/>
                  <a:pt x="412" y="1869"/>
                  <a:pt x="0" y="2887"/>
                </a:cubicBezTo>
                <a:lnTo>
                  <a:pt x="3558" y="4324"/>
                </a:lnTo>
                <a:close/>
              </a:path>
            </a:pathLst>
          </a:custGeom>
          <a:solidFill>
            <a:srgbClr val="4F81B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30" name="Freeform 7">
            <a:hlinkClick r:id="rId6" action="ppaction://hlinksldjump"/>
          </p:cNvPr>
          <p:cNvSpPr>
            <a:spLocks/>
          </p:cNvSpPr>
          <p:nvPr/>
        </p:nvSpPr>
        <p:spPr bwMode="auto">
          <a:xfrm>
            <a:off x="8479948" y="6153545"/>
            <a:ext cx="291773" cy="255156"/>
          </a:xfrm>
          <a:custGeom>
            <a:avLst/>
            <a:gdLst>
              <a:gd name="T0" fmla="*/ 0 w 4037"/>
              <a:gd name="T1" fmla="*/ 1283 h 3530"/>
              <a:gd name="T2" fmla="*/ 3110 w 4037"/>
              <a:gd name="T3" fmla="*/ 3530 h 3530"/>
              <a:gd name="T4" fmla="*/ 3616 w 4037"/>
              <a:gd name="T5" fmla="*/ 0 h 3530"/>
              <a:gd name="T6" fmla="*/ 0 w 4037"/>
              <a:gd name="T7" fmla="*/ 1283 h 3530"/>
            </a:gdLst>
            <a:ahLst/>
            <a:cxnLst>
              <a:cxn ang="0">
                <a:pos x="T0" y="T1"/>
              </a:cxn>
              <a:cxn ang="0">
                <a:pos x="T2" y="T3"/>
              </a:cxn>
              <a:cxn ang="0">
                <a:pos x="T4" y="T5"/>
              </a:cxn>
              <a:cxn ang="0">
                <a:pos x="T6" y="T7"/>
              </a:cxn>
            </a:cxnLst>
            <a:rect l="0" t="0" r="r" b="b"/>
            <a:pathLst>
              <a:path w="4037" h="3530">
                <a:moveTo>
                  <a:pt x="0" y="1283"/>
                </a:moveTo>
                <a:lnTo>
                  <a:pt x="3110" y="3530"/>
                </a:lnTo>
                <a:cubicBezTo>
                  <a:pt x="3848" y="2508"/>
                  <a:pt x="4037" y="1189"/>
                  <a:pt x="3616" y="0"/>
                </a:cubicBezTo>
                <a:lnTo>
                  <a:pt x="0" y="1283"/>
                </a:lnTo>
                <a:close/>
              </a:path>
            </a:pathLst>
          </a:custGeom>
          <a:solidFill>
            <a:srgbClr val="C0504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31" name="Freeform 8">
            <a:hlinkClick r:id="rId6" action="ppaction://hlinksldjump"/>
          </p:cNvPr>
          <p:cNvSpPr>
            <a:spLocks/>
          </p:cNvSpPr>
          <p:nvPr/>
        </p:nvSpPr>
        <p:spPr bwMode="auto">
          <a:xfrm>
            <a:off x="8473572" y="6246280"/>
            <a:ext cx="230682" cy="279053"/>
          </a:xfrm>
          <a:custGeom>
            <a:avLst/>
            <a:gdLst>
              <a:gd name="T0" fmla="*/ 82 w 3192"/>
              <a:gd name="T1" fmla="*/ 0 h 3863"/>
              <a:gd name="T2" fmla="*/ 0 w 3192"/>
              <a:gd name="T3" fmla="*/ 3836 h 3863"/>
              <a:gd name="T4" fmla="*/ 3192 w 3192"/>
              <a:gd name="T5" fmla="*/ 2247 h 3863"/>
              <a:gd name="T6" fmla="*/ 82 w 3192"/>
              <a:gd name="T7" fmla="*/ 0 h 3863"/>
            </a:gdLst>
            <a:ahLst/>
            <a:cxnLst>
              <a:cxn ang="0">
                <a:pos x="T0" y="T1"/>
              </a:cxn>
              <a:cxn ang="0">
                <a:pos x="T2" y="T3"/>
              </a:cxn>
              <a:cxn ang="0">
                <a:pos x="T4" y="T5"/>
              </a:cxn>
              <a:cxn ang="0">
                <a:pos x="T6" y="T7"/>
              </a:cxn>
            </a:cxnLst>
            <a:rect l="0" t="0" r="r" b="b"/>
            <a:pathLst>
              <a:path w="3192" h="3863">
                <a:moveTo>
                  <a:pt x="82" y="0"/>
                </a:moveTo>
                <a:lnTo>
                  <a:pt x="0" y="3836"/>
                </a:lnTo>
                <a:cubicBezTo>
                  <a:pt x="1261" y="3863"/>
                  <a:pt x="2454" y="3269"/>
                  <a:pt x="3192" y="2247"/>
                </a:cubicBezTo>
                <a:lnTo>
                  <a:pt x="82" y="0"/>
                </a:lnTo>
                <a:close/>
              </a:path>
            </a:pathLst>
          </a:custGeom>
          <a:solidFill>
            <a:srgbClr val="9BBB59"/>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37" name="Freeform 9">
            <a:hlinkClick r:id="rId6" action="ppaction://hlinksldjump"/>
          </p:cNvPr>
          <p:cNvSpPr>
            <a:spLocks/>
          </p:cNvSpPr>
          <p:nvPr/>
        </p:nvSpPr>
        <p:spPr bwMode="auto">
          <a:xfrm>
            <a:off x="8248496" y="6247086"/>
            <a:ext cx="231452" cy="277126"/>
          </a:xfrm>
          <a:custGeom>
            <a:avLst/>
            <a:gdLst>
              <a:gd name="T0" fmla="*/ 3203 w 3203"/>
              <a:gd name="T1" fmla="*/ 0 h 3836"/>
              <a:gd name="T2" fmla="*/ 0 w 3203"/>
              <a:gd name="T3" fmla="*/ 2111 h 3836"/>
              <a:gd name="T4" fmla="*/ 3121 w 3203"/>
              <a:gd name="T5" fmla="*/ 3836 h 3836"/>
              <a:gd name="T6" fmla="*/ 3203 w 3203"/>
              <a:gd name="T7" fmla="*/ 0 h 3836"/>
            </a:gdLst>
            <a:ahLst/>
            <a:cxnLst>
              <a:cxn ang="0">
                <a:pos x="T0" y="T1"/>
              </a:cxn>
              <a:cxn ang="0">
                <a:pos x="T2" y="T3"/>
              </a:cxn>
              <a:cxn ang="0">
                <a:pos x="T4" y="T5"/>
              </a:cxn>
              <a:cxn ang="0">
                <a:pos x="T6" y="T7"/>
              </a:cxn>
            </a:cxnLst>
            <a:rect l="0" t="0" r="r" b="b"/>
            <a:pathLst>
              <a:path w="3203" h="3836">
                <a:moveTo>
                  <a:pt x="3203" y="0"/>
                </a:moveTo>
                <a:lnTo>
                  <a:pt x="0" y="2111"/>
                </a:lnTo>
                <a:cubicBezTo>
                  <a:pt x="694" y="3164"/>
                  <a:pt x="1860" y="3808"/>
                  <a:pt x="3121" y="3836"/>
                </a:cubicBezTo>
                <a:lnTo>
                  <a:pt x="3203" y="0"/>
                </a:lnTo>
                <a:close/>
              </a:path>
            </a:pathLst>
          </a:custGeom>
          <a:solidFill>
            <a:srgbClr val="8064A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38" name="Freeform 10">
            <a:hlinkClick r:id="rId6" action="ppaction://hlinksldjump"/>
          </p:cNvPr>
          <p:cNvSpPr>
            <a:spLocks/>
          </p:cNvSpPr>
          <p:nvPr/>
        </p:nvSpPr>
        <p:spPr bwMode="auto">
          <a:xfrm>
            <a:off x="8188754" y="6141920"/>
            <a:ext cx="291194" cy="256505"/>
          </a:xfrm>
          <a:custGeom>
            <a:avLst/>
            <a:gdLst>
              <a:gd name="T0" fmla="*/ 4030 w 4030"/>
              <a:gd name="T1" fmla="*/ 1438 h 3549"/>
              <a:gd name="T2" fmla="*/ 472 w 4030"/>
              <a:gd name="T3" fmla="*/ 0 h 3549"/>
              <a:gd name="T4" fmla="*/ 826 w 4030"/>
              <a:gd name="T5" fmla="*/ 3549 h 3549"/>
              <a:gd name="T6" fmla="*/ 4030 w 4030"/>
              <a:gd name="T7" fmla="*/ 1438 h 3549"/>
            </a:gdLst>
            <a:ahLst/>
            <a:cxnLst>
              <a:cxn ang="0">
                <a:pos x="T0" y="T1"/>
              </a:cxn>
              <a:cxn ang="0">
                <a:pos x="T2" y="T3"/>
              </a:cxn>
              <a:cxn ang="0">
                <a:pos x="T4" y="T5"/>
              </a:cxn>
              <a:cxn ang="0">
                <a:pos x="T6" y="T7"/>
              </a:cxn>
            </a:cxnLst>
            <a:rect l="0" t="0" r="r" b="b"/>
            <a:pathLst>
              <a:path w="4030" h="3549">
                <a:moveTo>
                  <a:pt x="4030" y="1438"/>
                </a:moveTo>
                <a:lnTo>
                  <a:pt x="472" y="0"/>
                </a:lnTo>
                <a:cubicBezTo>
                  <a:pt x="0" y="1169"/>
                  <a:pt x="132" y="2496"/>
                  <a:pt x="826" y="3549"/>
                </a:cubicBezTo>
                <a:lnTo>
                  <a:pt x="4030" y="1438"/>
                </a:lnTo>
                <a:close/>
              </a:path>
            </a:pathLst>
          </a:custGeom>
          <a:solidFill>
            <a:srgbClr val="4BACC6"/>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28" name="Arc 27"/>
          <p:cNvSpPr/>
          <p:nvPr/>
        </p:nvSpPr>
        <p:spPr>
          <a:xfrm rot="3174905">
            <a:off x="1497756" y="3162634"/>
            <a:ext cx="421105" cy="374272"/>
          </a:xfrm>
          <a:prstGeom prst="arc">
            <a:avLst>
              <a:gd name="adj1" fmla="val 16200000"/>
              <a:gd name="adj2" fmla="val 21584617"/>
            </a:avLst>
          </a:prstGeom>
          <a:ln w="190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solidFill>
                <a:prstClr val="black"/>
              </a:solidFill>
            </a:endParaRPr>
          </a:p>
        </p:txBody>
      </p:sp>
      <p:sp>
        <p:nvSpPr>
          <p:cNvPr id="2" name="Slide Number Placeholder 1"/>
          <p:cNvSpPr>
            <a:spLocks noGrp="1"/>
          </p:cNvSpPr>
          <p:nvPr>
            <p:ph type="sldNum" sz="quarter" idx="12"/>
          </p:nvPr>
        </p:nvSpPr>
        <p:spPr/>
        <p:txBody>
          <a:bodyPr/>
          <a:lstStyle/>
          <a:p>
            <a:fld id="{C4009609-DC48-4DDF-96FA-41A39884BE33}" type="slidenum">
              <a:rPr lang="en-GB" smtClean="0">
                <a:solidFill>
                  <a:prstClr val="black">
                    <a:tint val="75000"/>
                  </a:prstClr>
                </a:solidFill>
              </a:rPr>
              <a:pPr/>
              <a:t>75</a:t>
            </a:fld>
            <a:endParaRPr lang="en-GB" dirty="0">
              <a:solidFill>
                <a:prstClr val="black">
                  <a:tint val="75000"/>
                </a:prstClr>
              </a:solidFill>
            </a:endParaRPr>
          </a:p>
        </p:txBody>
      </p:sp>
      <p:grpSp>
        <p:nvGrpSpPr>
          <p:cNvPr id="40" name="Group 39"/>
          <p:cNvGrpSpPr/>
          <p:nvPr/>
        </p:nvGrpSpPr>
        <p:grpSpPr>
          <a:xfrm>
            <a:off x="845976" y="1986727"/>
            <a:ext cx="3419989" cy="668769"/>
            <a:chOff x="1907704" y="1986727"/>
            <a:chExt cx="1894987" cy="668769"/>
          </a:xfrm>
        </p:grpSpPr>
        <p:sp>
          <p:nvSpPr>
            <p:cNvPr id="41" name="TextBox 40"/>
            <p:cNvSpPr txBox="1"/>
            <p:nvPr/>
          </p:nvSpPr>
          <p:spPr>
            <a:xfrm>
              <a:off x="1907704" y="2378497"/>
              <a:ext cx="796203" cy="276999"/>
            </a:xfrm>
            <a:prstGeom prst="rect">
              <a:avLst/>
            </a:prstGeom>
            <a:noFill/>
          </p:spPr>
          <p:txBody>
            <a:bodyPr wrap="square" rtlCol="0">
              <a:spAutoFit/>
            </a:bodyPr>
            <a:lstStyle/>
            <a:p>
              <a:r>
                <a:rPr lang="en-GB" sz="1200" b="1" dirty="0">
                  <a:solidFill>
                    <a:srgbClr val="000099"/>
                  </a:solidFill>
                </a:rPr>
                <a:t>QTS/Induction</a:t>
              </a:r>
            </a:p>
          </p:txBody>
        </p:sp>
        <p:sp>
          <p:nvSpPr>
            <p:cNvPr id="42" name="TextBox 41"/>
            <p:cNvSpPr txBox="1"/>
            <p:nvPr/>
          </p:nvSpPr>
          <p:spPr>
            <a:xfrm>
              <a:off x="3018934" y="1986727"/>
              <a:ext cx="783757" cy="461665"/>
            </a:xfrm>
            <a:prstGeom prst="rect">
              <a:avLst/>
            </a:prstGeom>
            <a:noFill/>
          </p:spPr>
          <p:txBody>
            <a:bodyPr wrap="square" rtlCol="0">
              <a:spAutoFit/>
            </a:bodyPr>
            <a:lstStyle/>
            <a:p>
              <a:r>
                <a:rPr lang="en-GB" sz="1200" b="1" dirty="0">
                  <a:solidFill>
                    <a:srgbClr val="000099"/>
                  </a:solidFill>
                </a:rPr>
                <a:t>Sustained highly effective practice</a:t>
              </a:r>
            </a:p>
          </p:txBody>
        </p:sp>
      </p:grpSp>
      <p:sp>
        <p:nvSpPr>
          <p:cNvPr id="43" name="TextBox 42"/>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Teaching</a:t>
            </a:r>
          </a:p>
        </p:txBody>
      </p:sp>
      <p:sp>
        <p:nvSpPr>
          <p:cNvPr id="44" name="Rounded Rectangle 43">
            <a:hlinkClick r:id="rId7" action="ppaction://hlinksldjump"/>
          </p:cNvPr>
          <p:cNvSpPr/>
          <p:nvPr/>
        </p:nvSpPr>
        <p:spPr>
          <a:xfrm>
            <a:off x="6904397" y="6079623"/>
            <a:ext cx="951830" cy="3810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Formal</a:t>
            </a:r>
          </a:p>
          <a:p>
            <a:pPr algn="ctr"/>
            <a:r>
              <a:rPr lang="en-GB" sz="1200" dirty="0">
                <a:solidFill>
                  <a:prstClr val="white"/>
                </a:solidFill>
              </a:rPr>
              <a:t>leadership</a:t>
            </a:r>
          </a:p>
        </p:txBody>
      </p:sp>
    </p:spTree>
    <p:extLst>
      <p:ext uri="{BB962C8B-B14F-4D97-AF65-F5344CB8AC3E}">
        <p14:creationId xmlns:p14="http://schemas.microsoft.com/office/powerpoint/2010/main" val="4011373568"/>
      </p:ext>
    </p:extLst>
  </p:cSld>
  <p:clrMapOvr>
    <a:overrideClrMapping bg1="lt1" tx1="dk1" bg2="lt2" tx2="dk2" accent1="accent1" accent2="accent2" accent3="accent3" accent4="accent4" accent5="accent5" accent6="accent6" hlink="hlink" folHlink="folHlink"/>
  </p:clrMapOvr>
</p:sld>
</file>

<file path=ppt/slides/slide76.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7" name="Shape 16"/>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400110"/>
          </a:xfrm>
          <a:prstGeom prst="rect">
            <a:avLst/>
          </a:prstGeom>
          <a:noFill/>
        </p:spPr>
        <p:txBody>
          <a:bodyPr wrap="square" rtlCol="0">
            <a:spAutoFit/>
          </a:bodyPr>
          <a:lstStyle/>
          <a:p>
            <a:r>
              <a:rPr lang="en-GB" sz="2000" b="1" dirty="0">
                <a:solidFill>
                  <a:srgbClr val="000099"/>
                </a:solidFill>
              </a:rPr>
              <a:t>Innovation</a:t>
            </a:r>
          </a:p>
        </p:txBody>
      </p:sp>
      <p:sp>
        <p:nvSpPr>
          <p:cNvPr id="2" name="TextBox 1"/>
          <p:cNvSpPr txBox="1"/>
          <p:nvPr/>
        </p:nvSpPr>
        <p:spPr>
          <a:xfrm>
            <a:off x="473350" y="1776115"/>
            <a:ext cx="5637819" cy="461665"/>
          </a:xfrm>
          <a:prstGeom prst="rect">
            <a:avLst/>
          </a:prstGeom>
          <a:noFill/>
        </p:spPr>
        <p:txBody>
          <a:bodyPr wrap="square" rtlCol="0">
            <a:spAutoFit/>
          </a:bodyPr>
          <a:lstStyle/>
          <a:p>
            <a:r>
              <a:rPr lang="en-GB" sz="2400" b="1" dirty="0">
                <a:solidFill>
                  <a:srgbClr val="000099"/>
                </a:solidFill>
              </a:rPr>
              <a:t>Offering expertise</a:t>
            </a:r>
          </a:p>
        </p:txBody>
      </p:sp>
      <p:sp>
        <p:nvSpPr>
          <p:cNvPr id="60" name="TextBox 59"/>
          <p:cNvSpPr txBox="1"/>
          <p:nvPr/>
        </p:nvSpPr>
        <p:spPr>
          <a:xfrm>
            <a:off x="539552" y="4725144"/>
            <a:ext cx="6984776" cy="923330"/>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r>
              <a:rPr lang="en-GB" dirty="0"/>
              <a:t>The teacher’s emerging expertise and support is made available to colleagues who are trying something new in their repertoire of teaching techniques.</a:t>
            </a:r>
          </a:p>
        </p:txBody>
      </p:sp>
      <p:sp>
        <p:nvSpPr>
          <p:cNvPr id="65" name="TextBox 64"/>
          <p:cNvSpPr txBox="1"/>
          <p:nvPr/>
        </p:nvSpPr>
        <p:spPr>
          <a:xfrm>
            <a:off x="3121351" y="2708920"/>
            <a:ext cx="5382597" cy="923330"/>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r>
              <a:rPr lang="en-GB" dirty="0"/>
              <a:t>Expertise and experience is brought to bear by contributing professional skills to help other colleagues address new challenges.</a:t>
            </a:r>
          </a:p>
        </p:txBody>
      </p:sp>
      <p:grpSp>
        <p:nvGrpSpPr>
          <p:cNvPr id="11" name="Group 10"/>
          <p:cNvGrpSpPr/>
          <p:nvPr/>
        </p:nvGrpSpPr>
        <p:grpSpPr>
          <a:xfrm rot="12464853">
            <a:off x="7786343" y="5994376"/>
            <a:ext cx="675567" cy="673752"/>
            <a:chOff x="581131" y="4820623"/>
            <a:chExt cx="2192659" cy="2186770"/>
          </a:xfrm>
        </p:grpSpPr>
        <p:sp>
          <p:nvSpPr>
            <p:cNvPr id="12" name="Pie 11">
              <a:hlinkClick r:id="rId3" action="ppaction://hlinksldjump"/>
            </p:cNvPr>
            <p:cNvSpPr/>
            <p:nvPr/>
          </p:nvSpPr>
          <p:spPr>
            <a:xfrm rot="4351073">
              <a:off x="581131" y="4820623"/>
              <a:ext cx="2185043" cy="2185043"/>
            </a:xfrm>
            <a:prstGeom prst="pie">
              <a:avLst>
                <a:gd name="adj1" fmla="val 14023263"/>
                <a:gd name="adj2" fmla="val 1188211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3" name="Pie 12"/>
            <p:cNvSpPr/>
            <p:nvPr/>
          </p:nvSpPr>
          <p:spPr>
            <a:xfrm rot="4351073">
              <a:off x="588746" y="4820623"/>
              <a:ext cx="2185043" cy="2185043"/>
            </a:xfrm>
            <a:prstGeom prst="pie">
              <a:avLst>
                <a:gd name="adj1" fmla="val 11910026"/>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4" name="Pie 13">
              <a:hlinkClick r:id="rId3" action="ppaction://hlinksldjump"/>
            </p:cNvPr>
            <p:cNvSpPr/>
            <p:nvPr/>
          </p:nvSpPr>
          <p:spPr>
            <a:xfrm rot="4351073">
              <a:off x="581329" y="4822350"/>
              <a:ext cx="2185043" cy="2185043"/>
            </a:xfrm>
            <a:prstGeom prst="pie">
              <a:avLst>
                <a:gd name="adj1" fmla="val 11956703"/>
                <a:gd name="adj2" fmla="val 14185533"/>
              </a:avLst>
            </a:prstGeom>
            <a:solidFill>
              <a:srgbClr val="CC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5" name="Pie 14"/>
            <p:cNvSpPr/>
            <p:nvPr/>
          </p:nvSpPr>
          <p:spPr>
            <a:xfrm rot="4351073">
              <a:off x="588747" y="4820623"/>
              <a:ext cx="2185043" cy="2185043"/>
            </a:xfrm>
            <a:prstGeom prst="pie">
              <a:avLst>
                <a:gd name="adj1" fmla="val 14260476"/>
                <a:gd name="adj2" fmla="val 14290020"/>
              </a:avLst>
            </a:prstGeom>
            <a:solidFill>
              <a:srgbClr val="CC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
        <p:nvSpPr>
          <p:cNvPr id="3" name="Slide Number Placeholder 2"/>
          <p:cNvSpPr>
            <a:spLocks noGrp="1"/>
          </p:cNvSpPr>
          <p:nvPr>
            <p:ph type="sldNum" sz="quarter" idx="12"/>
          </p:nvPr>
        </p:nvSpPr>
        <p:spPr/>
        <p:txBody>
          <a:bodyPr/>
          <a:lstStyle/>
          <a:p>
            <a:fld id="{C4009609-DC48-4DDF-96FA-41A39884BE33}" type="slidenum">
              <a:rPr lang="en-GB" smtClean="0"/>
              <a:t>76</a:t>
            </a:fld>
            <a:endParaRPr lang="en-GB"/>
          </a:p>
        </p:txBody>
      </p:sp>
      <p:sp>
        <p:nvSpPr>
          <p:cNvPr id="16" name="TextBox 15"/>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Teaching</a:t>
            </a:r>
          </a:p>
        </p:txBody>
      </p:sp>
      <p:pic>
        <p:nvPicPr>
          <p:cNvPr id="18" name="Picture 2">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25716" y="4352845"/>
            <a:ext cx="623455" cy="623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1923673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extBox 1"/>
          <p:cNvSpPr txBox="1"/>
          <p:nvPr/>
        </p:nvSpPr>
        <p:spPr>
          <a:xfrm>
            <a:off x="263772" y="6309320"/>
            <a:ext cx="8244915" cy="400110"/>
          </a:xfrm>
          <a:prstGeom prst="rect">
            <a:avLst/>
          </a:prstGeom>
          <a:noFill/>
        </p:spPr>
        <p:txBody>
          <a:bodyPr wrap="square" rtlCol="0">
            <a:spAutoFit/>
          </a:bodyPr>
          <a:lstStyle/>
          <a:p>
            <a:r>
              <a:rPr lang="en-GB" sz="2000" b="1" dirty="0">
                <a:solidFill>
                  <a:srgbClr val="000099"/>
                </a:solidFill>
              </a:rPr>
              <a:t>Innovation</a:t>
            </a:r>
          </a:p>
        </p:txBody>
      </p:sp>
      <p:sp>
        <p:nvSpPr>
          <p:cNvPr id="5" name="TextBox 4"/>
          <p:cNvSpPr txBox="1"/>
          <p:nvPr/>
        </p:nvSpPr>
        <p:spPr>
          <a:xfrm>
            <a:off x="673494" y="1491940"/>
            <a:ext cx="7272808" cy="1754326"/>
          </a:xfrm>
          <a:prstGeom prst="rect">
            <a:avLst/>
          </a:prstGeom>
          <a:solidFill>
            <a:schemeClr val="accent3">
              <a:lumMod val="40000"/>
              <a:lumOff val="60000"/>
            </a:schemeClr>
          </a:solidFill>
          <a:ln w="25400">
            <a:solidFill>
              <a:srgbClr val="000099"/>
            </a:solidFill>
          </a:ln>
          <a:effectLst/>
        </p:spPr>
        <p:txBody>
          <a:bodyPr wrap="square" rtlCol="0">
            <a:spAutoFit/>
          </a:bodyPr>
          <a:lstStyle/>
          <a:p>
            <a:pPr lvl="0">
              <a:defRPr/>
            </a:pPr>
            <a:r>
              <a:rPr lang="en-GB" b="1" dirty="0">
                <a:solidFill>
                  <a:prstClr val="black"/>
                </a:solidFill>
              </a:rPr>
              <a:t>Descriptor to be met by the end of induction: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The teacher’s emerging expertise and support is made available to colleagues who are trying something new in their repertoire of teaching techniques.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TextBox 5"/>
          <p:cNvSpPr txBox="1"/>
          <p:nvPr/>
        </p:nvSpPr>
        <p:spPr>
          <a:xfrm>
            <a:off x="683568" y="3681951"/>
            <a:ext cx="7262734" cy="1754326"/>
          </a:xfrm>
          <a:prstGeom prst="rect">
            <a:avLst/>
          </a:prstGeom>
          <a:solidFill>
            <a:schemeClr val="accent3">
              <a:lumMod val="40000"/>
              <a:lumOff val="60000"/>
            </a:schemeClr>
          </a:solidFill>
          <a:ln w="25400">
            <a:solidFill>
              <a:srgbClr val="000099"/>
            </a:solidFill>
          </a:ln>
          <a:effectLst/>
        </p:spPr>
        <p:txBody>
          <a:bodyPr wrap="square" rtlCol="0">
            <a:spAutoFit/>
          </a:bodyPr>
          <a:lstStyle>
            <a:defPPr>
              <a:defRPr lang="en-US"/>
            </a:defPPr>
            <a:lvl1pPr lvl="0">
              <a:defRPr b="1">
                <a:solidFill>
                  <a:prstClr val="black"/>
                </a:solidFill>
              </a:defRPr>
            </a:lvl1pPr>
          </a:lstStyle>
          <a:p>
            <a:r>
              <a:rPr lang="en-GB" dirty="0"/>
              <a:t>Evidence for award of QTS:</a:t>
            </a:r>
          </a:p>
          <a:p>
            <a:endParaRPr lang="en-GB" dirty="0"/>
          </a:p>
          <a:p>
            <a:r>
              <a:rPr lang="en-IE" b="0" dirty="0">
                <a:solidFill>
                  <a:schemeClr val="tx1"/>
                </a:solidFill>
                <a:latin typeface="Calibri" panose="020F0502020204030204" pitchFamily="34" charset="0"/>
                <a:ea typeface="Calibri" panose="020F0502020204030204" pitchFamily="34" charset="0"/>
              </a:rPr>
              <a:t>The teacher models an increasing repertoire of teaching techniques, as expertise emerges and flourishes, in order to inform and enhance the development of others. </a:t>
            </a:r>
            <a:endParaRPr lang="en-GB" b="0" dirty="0">
              <a:solidFill>
                <a:schemeClr val="tx1"/>
              </a:solidFill>
            </a:endParaRPr>
          </a:p>
          <a:p>
            <a:endParaRPr lang="en-GB" dirty="0"/>
          </a:p>
        </p:txBody>
      </p:sp>
      <p:sp>
        <p:nvSpPr>
          <p:cNvPr id="10" name="Chevron 9">
            <a:hlinkClick r:id="rId2" action="ppaction://hlinksldjump"/>
          </p:cNvPr>
          <p:cNvSpPr/>
          <p:nvPr/>
        </p:nvSpPr>
        <p:spPr>
          <a:xfrm rot="10800000">
            <a:off x="251520" y="260648"/>
            <a:ext cx="242316" cy="24231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TextBox 8"/>
          <p:cNvSpPr txBox="1"/>
          <p:nvPr/>
        </p:nvSpPr>
        <p:spPr>
          <a:xfrm>
            <a:off x="683568" y="150973"/>
            <a:ext cx="5637819" cy="461665"/>
          </a:xfrm>
          <a:prstGeom prst="rect">
            <a:avLst/>
          </a:prstGeom>
          <a:noFill/>
        </p:spPr>
        <p:txBody>
          <a:bodyPr wrap="square" rtlCol="0">
            <a:spAutoFit/>
          </a:bodyPr>
          <a:lstStyle/>
          <a:p>
            <a:r>
              <a:rPr lang="en-GB" sz="2400" b="1" dirty="0">
                <a:solidFill>
                  <a:srgbClr val="000099"/>
                </a:solidFill>
              </a:rPr>
              <a:t>Offering expertise</a:t>
            </a:r>
          </a:p>
        </p:txBody>
      </p:sp>
      <p:sp>
        <p:nvSpPr>
          <p:cNvPr id="7" name="Slide Number Placeholder 6"/>
          <p:cNvSpPr>
            <a:spLocks noGrp="1"/>
          </p:cNvSpPr>
          <p:nvPr>
            <p:ph type="sldNum" sz="quarter" idx="12"/>
          </p:nvPr>
        </p:nvSpPr>
        <p:spPr>
          <a:xfrm>
            <a:off x="6754416" y="6381328"/>
            <a:ext cx="2133600" cy="365125"/>
          </a:xfrm>
        </p:spPr>
        <p:txBody>
          <a:bodyPr/>
          <a:lstStyle/>
          <a:p>
            <a:fld id="{C4009609-DC48-4DDF-96FA-41A39884BE33}" type="slidenum">
              <a:rPr lang="en-GB" b="1" smtClean="0"/>
              <a:t>77</a:t>
            </a:fld>
            <a:endParaRPr lang="en-GB" b="1" dirty="0"/>
          </a:p>
        </p:txBody>
      </p:sp>
    </p:spTree>
    <p:extLst>
      <p:ext uri="{BB962C8B-B14F-4D97-AF65-F5344CB8AC3E}">
        <p14:creationId xmlns:p14="http://schemas.microsoft.com/office/powerpoint/2010/main" val="47239759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7" name="Shape 16"/>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400110"/>
          </a:xfrm>
          <a:prstGeom prst="rect">
            <a:avLst/>
          </a:prstGeom>
          <a:noFill/>
        </p:spPr>
        <p:txBody>
          <a:bodyPr wrap="square" rtlCol="0">
            <a:spAutoFit/>
          </a:bodyPr>
          <a:lstStyle/>
          <a:p>
            <a:r>
              <a:rPr lang="en-GB" sz="2000" b="1" dirty="0">
                <a:solidFill>
                  <a:srgbClr val="000099"/>
                </a:solidFill>
              </a:rPr>
              <a:t>Innovation</a:t>
            </a:r>
          </a:p>
        </p:txBody>
      </p:sp>
      <p:sp>
        <p:nvSpPr>
          <p:cNvPr id="2" name="TextBox 1"/>
          <p:cNvSpPr txBox="1"/>
          <p:nvPr/>
        </p:nvSpPr>
        <p:spPr>
          <a:xfrm>
            <a:off x="473350" y="1776115"/>
            <a:ext cx="5637819" cy="461665"/>
          </a:xfrm>
          <a:prstGeom prst="rect">
            <a:avLst/>
          </a:prstGeom>
          <a:noFill/>
        </p:spPr>
        <p:txBody>
          <a:bodyPr wrap="square" rtlCol="0">
            <a:spAutoFit/>
          </a:bodyPr>
          <a:lstStyle/>
          <a:p>
            <a:r>
              <a:rPr lang="en-GB" sz="2400" b="1" dirty="0">
                <a:solidFill>
                  <a:srgbClr val="000099"/>
                </a:solidFill>
              </a:rPr>
              <a:t>Developing new techniques</a:t>
            </a:r>
          </a:p>
        </p:txBody>
      </p:sp>
      <p:sp>
        <p:nvSpPr>
          <p:cNvPr id="60" name="TextBox 59"/>
          <p:cNvSpPr txBox="1"/>
          <p:nvPr/>
        </p:nvSpPr>
        <p:spPr>
          <a:xfrm>
            <a:off x="441658" y="4719627"/>
            <a:ext cx="6984776" cy="923330"/>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r>
              <a:rPr lang="en-GB" dirty="0"/>
              <a:t>There is a willingness to develop and apply new techniques to suit the purposes of intended learning in a structured and considered approach and to learn from the experience.</a:t>
            </a:r>
          </a:p>
        </p:txBody>
      </p:sp>
      <p:sp>
        <p:nvSpPr>
          <p:cNvPr id="65" name="TextBox 64"/>
          <p:cNvSpPr txBox="1"/>
          <p:nvPr/>
        </p:nvSpPr>
        <p:spPr>
          <a:xfrm>
            <a:off x="3104728" y="2708920"/>
            <a:ext cx="5382597" cy="923330"/>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r>
              <a:rPr lang="en-GB" dirty="0"/>
              <a:t>Evidence-based, disciplined techniques are used effectively to meet challenges and take learning forward.</a:t>
            </a:r>
          </a:p>
        </p:txBody>
      </p:sp>
      <p:grpSp>
        <p:nvGrpSpPr>
          <p:cNvPr id="11" name="Group 10"/>
          <p:cNvGrpSpPr/>
          <p:nvPr/>
        </p:nvGrpSpPr>
        <p:grpSpPr>
          <a:xfrm rot="12464853">
            <a:off x="7858352" y="5994377"/>
            <a:ext cx="675567" cy="673752"/>
            <a:chOff x="581131" y="4820623"/>
            <a:chExt cx="2192659" cy="2186770"/>
          </a:xfrm>
        </p:grpSpPr>
        <p:sp>
          <p:nvSpPr>
            <p:cNvPr id="12" name="Pie 11">
              <a:hlinkClick r:id="rId3" action="ppaction://hlinksldjump"/>
            </p:cNvPr>
            <p:cNvSpPr/>
            <p:nvPr/>
          </p:nvSpPr>
          <p:spPr>
            <a:xfrm rot="4351073">
              <a:off x="581131" y="4820623"/>
              <a:ext cx="2185043" cy="2185043"/>
            </a:xfrm>
            <a:prstGeom prst="pie">
              <a:avLst>
                <a:gd name="adj1" fmla="val 14023263"/>
                <a:gd name="adj2" fmla="val 1188211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3" name="Pie 12"/>
            <p:cNvSpPr/>
            <p:nvPr/>
          </p:nvSpPr>
          <p:spPr>
            <a:xfrm rot="4351073">
              <a:off x="588746" y="4820623"/>
              <a:ext cx="2185043" cy="2185043"/>
            </a:xfrm>
            <a:prstGeom prst="pie">
              <a:avLst>
                <a:gd name="adj1" fmla="val 11910026"/>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4" name="Pie 13">
              <a:hlinkClick r:id="rId3" action="ppaction://hlinksldjump"/>
            </p:cNvPr>
            <p:cNvSpPr/>
            <p:nvPr/>
          </p:nvSpPr>
          <p:spPr>
            <a:xfrm rot="4351073">
              <a:off x="581329" y="4822350"/>
              <a:ext cx="2185043" cy="2185043"/>
            </a:xfrm>
            <a:prstGeom prst="pie">
              <a:avLst>
                <a:gd name="adj1" fmla="val 11956703"/>
                <a:gd name="adj2" fmla="val 14185533"/>
              </a:avLst>
            </a:prstGeom>
            <a:solidFill>
              <a:srgbClr val="CC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5" name="Pie 14"/>
            <p:cNvSpPr/>
            <p:nvPr/>
          </p:nvSpPr>
          <p:spPr>
            <a:xfrm rot="4351073">
              <a:off x="588747" y="4820623"/>
              <a:ext cx="2185043" cy="2185043"/>
            </a:xfrm>
            <a:prstGeom prst="pie">
              <a:avLst>
                <a:gd name="adj1" fmla="val 14260476"/>
                <a:gd name="adj2" fmla="val 14290020"/>
              </a:avLst>
            </a:prstGeom>
            <a:solidFill>
              <a:srgbClr val="CC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
        <p:nvSpPr>
          <p:cNvPr id="3" name="Slide Number Placeholder 2"/>
          <p:cNvSpPr>
            <a:spLocks noGrp="1"/>
          </p:cNvSpPr>
          <p:nvPr>
            <p:ph type="sldNum" sz="quarter" idx="12"/>
          </p:nvPr>
        </p:nvSpPr>
        <p:spPr/>
        <p:txBody>
          <a:bodyPr/>
          <a:lstStyle/>
          <a:p>
            <a:fld id="{C4009609-DC48-4DDF-96FA-41A39884BE33}" type="slidenum">
              <a:rPr lang="en-GB" smtClean="0"/>
              <a:t>78</a:t>
            </a:fld>
            <a:endParaRPr lang="en-GB"/>
          </a:p>
        </p:txBody>
      </p:sp>
      <p:sp>
        <p:nvSpPr>
          <p:cNvPr id="16" name="TextBox 15"/>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Teaching</a:t>
            </a:r>
          </a:p>
        </p:txBody>
      </p:sp>
      <p:pic>
        <p:nvPicPr>
          <p:cNvPr id="18" name="Picture 2">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82580" y="4352846"/>
            <a:ext cx="623455" cy="623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568128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extBox 1"/>
          <p:cNvSpPr txBox="1"/>
          <p:nvPr/>
        </p:nvSpPr>
        <p:spPr>
          <a:xfrm>
            <a:off x="251519" y="6237312"/>
            <a:ext cx="8244915" cy="400110"/>
          </a:xfrm>
          <a:prstGeom prst="rect">
            <a:avLst/>
          </a:prstGeom>
          <a:noFill/>
        </p:spPr>
        <p:txBody>
          <a:bodyPr wrap="square" rtlCol="0">
            <a:spAutoFit/>
          </a:bodyPr>
          <a:lstStyle/>
          <a:p>
            <a:r>
              <a:rPr lang="en-GB" sz="2000" b="1" dirty="0">
                <a:solidFill>
                  <a:srgbClr val="000099"/>
                </a:solidFill>
              </a:rPr>
              <a:t>Innovation</a:t>
            </a:r>
          </a:p>
        </p:txBody>
      </p:sp>
      <p:sp>
        <p:nvSpPr>
          <p:cNvPr id="5" name="TextBox 4"/>
          <p:cNvSpPr txBox="1"/>
          <p:nvPr/>
        </p:nvSpPr>
        <p:spPr>
          <a:xfrm>
            <a:off x="688286" y="1484784"/>
            <a:ext cx="7272808" cy="1754326"/>
          </a:xfrm>
          <a:prstGeom prst="rect">
            <a:avLst/>
          </a:prstGeom>
          <a:solidFill>
            <a:schemeClr val="accent3">
              <a:lumMod val="40000"/>
              <a:lumOff val="60000"/>
            </a:schemeClr>
          </a:solidFill>
          <a:ln w="25400">
            <a:solidFill>
              <a:srgbClr val="000099"/>
            </a:solidFill>
          </a:ln>
          <a:effectLst/>
        </p:spPr>
        <p:txBody>
          <a:bodyPr wrap="square" rtlCol="0">
            <a:spAutoFit/>
          </a:bodyPr>
          <a:lstStyle/>
          <a:p>
            <a:pPr lvl="0">
              <a:defRPr/>
            </a:pPr>
            <a:r>
              <a:rPr lang="en-GB" b="1" dirty="0">
                <a:solidFill>
                  <a:prstClr val="black"/>
                </a:solidFill>
              </a:rPr>
              <a:t>Descriptor to be met by the end of induction:</a:t>
            </a:r>
          </a:p>
          <a:p>
            <a:pPr lvl="0">
              <a:defRPr/>
            </a:pPr>
            <a:endParaRPr lang="en-GB" b="1" dirty="0">
              <a:solidFill>
                <a:prstClr val="black"/>
              </a:solidFill>
            </a:endParaRPr>
          </a:p>
          <a:p>
            <a:pPr lvl="0"/>
            <a:r>
              <a:rPr lang="en-GB" dirty="0">
                <a:solidFill>
                  <a:prstClr val="black"/>
                </a:solidFill>
              </a:rPr>
              <a:t>There is a willingness to develop and apply new techniques to suit the purposes of intended learning in a structured and considered approach and to learn from the experience.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TextBox 5"/>
          <p:cNvSpPr txBox="1"/>
          <p:nvPr/>
        </p:nvSpPr>
        <p:spPr>
          <a:xfrm>
            <a:off x="693280" y="3573016"/>
            <a:ext cx="7277526" cy="2031325"/>
          </a:xfrm>
          <a:prstGeom prst="rect">
            <a:avLst/>
          </a:prstGeom>
          <a:solidFill>
            <a:schemeClr val="accent3">
              <a:lumMod val="40000"/>
              <a:lumOff val="60000"/>
            </a:schemeClr>
          </a:solidFill>
          <a:ln w="25400">
            <a:solidFill>
              <a:srgbClr val="000099"/>
            </a:solidFill>
          </a:ln>
          <a:effectLst/>
        </p:spPr>
        <p:txBody>
          <a:bodyPr wrap="square" rtlCol="0">
            <a:spAutoFit/>
          </a:bodyPr>
          <a:lstStyle>
            <a:defPPr>
              <a:defRPr lang="en-US"/>
            </a:defPPr>
            <a:lvl1pPr lvl="0">
              <a:defRPr b="1">
                <a:solidFill>
                  <a:prstClr val="black"/>
                </a:solidFill>
              </a:defRPr>
            </a:lvl1pPr>
          </a:lstStyle>
          <a:p>
            <a:r>
              <a:rPr lang="en-GB" dirty="0"/>
              <a:t>Evidence for award of QTS:</a:t>
            </a:r>
          </a:p>
          <a:p>
            <a:endParaRPr lang="en-GB" dirty="0"/>
          </a:p>
          <a:p>
            <a:r>
              <a:rPr lang="en-IE" b="0" dirty="0">
                <a:solidFill>
                  <a:schemeClr val="tx1"/>
                </a:solidFill>
                <a:latin typeface="Calibri" panose="020F0502020204030204" pitchFamily="34" charset="0"/>
                <a:ea typeface="Calibri" panose="020F0502020204030204" pitchFamily="34" charset="0"/>
              </a:rPr>
              <a:t>Research on cognitive, social, emotional and physical development has a positive impact upon pedagogy. The teacher can demonstrate how professional discernment and critical analysis are brought to bear in shaping developing practice.</a:t>
            </a:r>
            <a:endParaRPr lang="en-GB" b="0" dirty="0">
              <a:solidFill>
                <a:schemeClr val="tx1"/>
              </a:solidFill>
            </a:endParaRPr>
          </a:p>
          <a:p>
            <a:endParaRPr lang="en-GB" dirty="0"/>
          </a:p>
        </p:txBody>
      </p:sp>
      <p:sp>
        <p:nvSpPr>
          <p:cNvPr id="10" name="Chevron 9">
            <a:hlinkClick r:id="rId2" action="ppaction://hlinksldjump"/>
          </p:cNvPr>
          <p:cNvSpPr/>
          <p:nvPr/>
        </p:nvSpPr>
        <p:spPr>
          <a:xfrm rot="10800000">
            <a:off x="251520" y="260648"/>
            <a:ext cx="242316" cy="24231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TextBox 8"/>
          <p:cNvSpPr txBox="1"/>
          <p:nvPr/>
        </p:nvSpPr>
        <p:spPr>
          <a:xfrm>
            <a:off x="693280" y="150973"/>
            <a:ext cx="5637819" cy="461665"/>
          </a:xfrm>
          <a:prstGeom prst="rect">
            <a:avLst/>
          </a:prstGeom>
          <a:noFill/>
        </p:spPr>
        <p:txBody>
          <a:bodyPr wrap="square" rtlCol="0">
            <a:spAutoFit/>
          </a:bodyPr>
          <a:lstStyle/>
          <a:p>
            <a:r>
              <a:rPr lang="en-GB" sz="2400" b="1" dirty="0">
                <a:solidFill>
                  <a:srgbClr val="000099"/>
                </a:solidFill>
              </a:rPr>
              <a:t>Developing new techniques</a:t>
            </a:r>
          </a:p>
        </p:txBody>
      </p:sp>
      <p:sp>
        <p:nvSpPr>
          <p:cNvPr id="7" name="Slide Number Placeholder 6"/>
          <p:cNvSpPr>
            <a:spLocks noGrp="1"/>
          </p:cNvSpPr>
          <p:nvPr>
            <p:ph type="sldNum" sz="quarter" idx="12"/>
          </p:nvPr>
        </p:nvSpPr>
        <p:spPr>
          <a:xfrm>
            <a:off x="6754416" y="6381328"/>
            <a:ext cx="2133600" cy="365125"/>
          </a:xfrm>
        </p:spPr>
        <p:txBody>
          <a:bodyPr/>
          <a:lstStyle/>
          <a:p>
            <a:fld id="{C4009609-DC48-4DDF-96FA-41A39884BE33}" type="slidenum">
              <a:rPr lang="en-GB" b="1" smtClean="0"/>
              <a:t>79</a:t>
            </a:fld>
            <a:endParaRPr lang="en-GB" b="1" dirty="0"/>
          </a:p>
        </p:txBody>
      </p:sp>
    </p:spTree>
    <p:extLst>
      <p:ext uri="{BB962C8B-B14F-4D97-AF65-F5344CB8AC3E}">
        <p14:creationId xmlns:p14="http://schemas.microsoft.com/office/powerpoint/2010/main" val="3009994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6">
            <a:hlinkClick r:id="rId2" action="ppaction://hlinksldjump"/>
          </p:cNvPr>
          <p:cNvSpPr>
            <a:spLocks/>
          </p:cNvSpPr>
          <p:nvPr/>
        </p:nvSpPr>
        <p:spPr bwMode="auto">
          <a:xfrm>
            <a:off x="2633663" y="720725"/>
            <a:ext cx="4270375" cy="2574925"/>
          </a:xfrm>
          <a:custGeom>
            <a:avLst/>
            <a:gdLst>
              <a:gd name="T0" fmla="*/ 3558 w 7173"/>
              <a:gd name="T1" fmla="*/ 4324 h 4324"/>
              <a:gd name="T2" fmla="*/ 7173 w 7173"/>
              <a:gd name="T3" fmla="*/ 3041 h 4324"/>
              <a:gd name="T4" fmla="*/ 2274 w 7173"/>
              <a:gd name="T5" fmla="*/ 708 h 4324"/>
              <a:gd name="T6" fmla="*/ 0 w 7173"/>
              <a:gd name="T7" fmla="*/ 2887 h 4324"/>
              <a:gd name="T8" fmla="*/ 3558 w 7173"/>
              <a:gd name="T9" fmla="*/ 4324 h 4324"/>
            </a:gdLst>
            <a:ahLst/>
            <a:cxnLst>
              <a:cxn ang="0">
                <a:pos x="T0" y="T1"/>
              </a:cxn>
              <a:cxn ang="0">
                <a:pos x="T2" y="T3"/>
              </a:cxn>
              <a:cxn ang="0">
                <a:pos x="T4" y="T5"/>
              </a:cxn>
              <a:cxn ang="0">
                <a:pos x="T6" y="T7"/>
              </a:cxn>
              <a:cxn ang="0">
                <a:pos x="T8" y="T9"/>
              </a:cxn>
            </a:cxnLst>
            <a:rect l="0" t="0" r="r" b="b"/>
            <a:pathLst>
              <a:path w="7173" h="4324">
                <a:moveTo>
                  <a:pt x="3558" y="4324"/>
                </a:moveTo>
                <a:lnTo>
                  <a:pt x="7173" y="3041"/>
                </a:lnTo>
                <a:cubicBezTo>
                  <a:pt x="6465" y="1044"/>
                  <a:pt x="4271" y="0"/>
                  <a:pt x="2274" y="708"/>
                </a:cubicBezTo>
                <a:cubicBezTo>
                  <a:pt x="1240" y="1076"/>
                  <a:pt x="412" y="1869"/>
                  <a:pt x="0" y="2887"/>
                </a:cubicBezTo>
                <a:lnTo>
                  <a:pt x="3558" y="4324"/>
                </a:lnTo>
                <a:close/>
              </a:path>
            </a:pathLst>
          </a:custGeom>
          <a:solidFill>
            <a:srgbClr val="4F81B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5" name="Freeform 7">
            <a:hlinkClick r:id="rId3" action="ppaction://hlinksldjump"/>
          </p:cNvPr>
          <p:cNvSpPr>
            <a:spLocks/>
          </p:cNvSpPr>
          <p:nvPr/>
        </p:nvSpPr>
        <p:spPr bwMode="auto">
          <a:xfrm>
            <a:off x="4753272" y="2531751"/>
            <a:ext cx="2403475" cy="2101850"/>
          </a:xfrm>
          <a:custGeom>
            <a:avLst/>
            <a:gdLst>
              <a:gd name="T0" fmla="*/ 0 w 4037"/>
              <a:gd name="T1" fmla="*/ 1283 h 3530"/>
              <a:gd name="T2" fmla="*/ 3110 w 4037"/>
              <a:gd name="T3" fmla="*/ 3530 h 3530"/>
              <a:gd name="T4" fmla="*/ 3616 w 4037"/>
              <a:gd name="T5" fmla="*/ 0 h 3530"/>
              <a:gd name="T6" fmla="*/ 0 w 4037"/>
              <a:gd name="T7" fmla="*/ 1283 h 3530"/>
            </a:gdLst>
            <a:ahLst/>
            <a:cxnLst>
              <a:cxn ang="0">
                <a:pos x="T0" y="T1"/>
              </a:cxn>
              <a:cxn ang="0">
                <a:pos x="T2" y="T3"/>
              </a:cxn>
              <a:cxn ang="0">
                <a:pos x="T4" y="T5"/>
              </a:cxn>
              <a:cxn ang="0">
                <a:pos x="T6" y="T7"/>
              </a:cxn>
            </a:cxnLst>
            <a:rect l="0" t="0" r="r" b="b"/>
            <a:pathLst>
              <a:path w="4037" h="3530">
                <a:moveTo>
                  <a:pt x="0" y="1283"/>
                </a:moveTo>
                <a:lnTo>
                  <a:pt x="3110" y="3530"/>
                </a:lnTo>
                <a:cubicBezTo>
                  <a:pt x="3848" y="2508"/>
                  <a:pt x="4037" y="1189"/>
                  <a:pt x="3616" y="0"/>
                </a:cubicBezTo>
                <a:lnTo>
                  <a:pt x="0" y="1283"/>
                </a:lnTo>
                <a:close/>
              </a:path>
            </a:pathLst>
          </a:custGeom>
          <a:solidFill>
            <a:srgbClr val="C0504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6" name="Freeform 8">
            <a:hlinkClick r:id="rId4" action="ppaction://hlinksldjump"/>
          </p:cNvPr>
          <p:cNvSpPr>
            <a:spLocks/>
          </p:cNvSpPr>
          <p:nvPr/>
        </p:nvSpPr>
        <p:spPr bwMode="auto">
          <a:xfrm>
            <a:off x="4700747" y="3295650"/>
            <a:ext cx="1900238" cy="2298700"/>
          </a:xfrm>
          <a:custGeom>
            <a:avLst/>
            <a:gdLst>
              <a:gd name="T0" fmla="*/ 82 w 3192"/>
              <a:gd name="T1" fmla="*/ 0 h 3863"/>
              <a:gd name="T2" fmla="*/ 0 w 3192"/>
              <a:gd name="T3" fmla="*/ 3836 h 3863"/>
              <a:gd name="T4" fmla="*/ 3192 w 3192"/>
              <a:gd name="T5" fmla="*/ 2247 h 3863"/>
              <a:gd name="T6" fmla="*/ 82 w 3192"/>
              <a:gd name="T7" fmla="*/ 0 h 3863"/>
            </a:gdLst>
            <a:ahLst/>
            <a:cxnLst>
              <a:cxn ang="0">
                <a:pos x="T0" y="T1"/>
              </a:cxn>
              <a:cxn ang="0">
                <a:pos x="T2" y="T3"/>
              </a:cxn>
              <a:cxn ang="0">
                <a:pos x="T4" y="T5"/>
              </a:cxn>
              <a:cxn ang="0">
                <a:pos x="T6" y="T7"/>
              </a:cxn>
            </a:cxnLst>
            <a:rect l="0" t="0" r="r" b="b"/>
            <a:pathLst>
              <a:path w="3192" h="3863">
                <a:moveTo>
                  <a:pt x="82" y="0"/>
                </a:moveTo>
                <a:lnTo>
                  <a:pt x="0" y="3836"/>
                </a:lnTo>
                <a:cubicBezTo>
                  <a:pt x="1261" y="3863"/>
                  <a:pt x="2454" y="3269"/>
                  <a:pt x="3192" y="2247"/>
                </a:cubicBezTo>
                <a:lnTo>
                  <a:pt x="82" y="0"/>
                </a:lnTo>
                <a:close/>
              </a:path>
            </a:pathLst>
          </a:custGeom>
          <a:solidFill>
            <a:srgbClr val="9BBB59"/>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7" name="Freeform 9">
            <a:hlinkClick r:id="rId5" action="ppaction://hlinksldjump"/>
          </p:cNvPr>
          <p:cNvSpPr>
            <a:spLocks/>
          </p:cNvSpPr>
          <p:nvPr/>
        </p:nvSpPr>
        <p:spPr bwMode="auto">
          <a:xfrm>
            <a:off x="2846684" y="3302288"/>
            <a:ext cx="1906588" cy="2282825"/>
          </a:xfrm>
          <a:custGeom>
            <a:avLst/>
            <a:gdLst>
              <a:gd name="T0" fmla="*/ 3203 w 3203"/>
              <a:gd name="T1" fmla="*/ 0 h 3836"/>
              <a:gd name="T2" fmla="*/ 0 w 3203"/>
              <a:gd name="T3" fmla="*/ 2111 h 3836"/>
              <a:gd name="T4" fmla="*/ 3121 w 3203"/>
              <a:gd name="T5" fmla="*/ 3836 h 3836"/>
              <a:gd name="T6" fmla="*/ 3203 w 3203"/>
              <a:gd name="T7" fmla="*/ 0 h 3836"/>
            </a:gdLst>
            <a:ahLst/>
            <a:cxnLst>
              <a:cxn ang="0">
                <a:pos x="T0" y="T1"/>
              </a:cxn>
              <a:cxn ang="0">
                <a:pos x="T2" y="T3"/>
              </a:cxn>
              <a:cxn ang="0">
                <a:pos x="T4" y="T5"/>
              </a:cxn>
              <a:cxn ang="0">
                <a:pos x="T6" y="T7"/>
              </a:cxn>
            </a:cxnLst>
            <a:rect l="0" t="0" r="r" b="b"/>
            <a:pathLst>
              <a:path w="3203" h="3836">
                <a:moveTo>
                  <a:pt x="3203" y="0"/>
                </a:moveTo>
                <a:lnTo>
                  <a:pt x="0" y="2111"/>
                </a:lnTo>
                <a:cubicBezTo>
                  <a:pt x="694" y="3164"/>
                  <a:pt x="1860" y="3808"/>
                  <a:pt x="3121" y="3836"/>
                </a:cubicBezTo>
                <a:lnTo>
                  <a:pt x="3203" y="0"/>
                </a:lnTo>
                <a:close/>
              </a:path>
            </a:pathLst>
          </a:custGeom>
          <a:solidFill>
            <a:srgbClr val="8064A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8" name="Freeform 10">
            <a:hlinkClick r:id="rId6" action="ppaction://hlinksldjump"/>
          </p:cNvPr>
          <p:cNvSpPr>
            <a:spLocks/>
          </p:cNvSpPr>
          <p:nvPr/>
        </p:nvSpPr>
        <p:spPr bwMode="auto">
          <a:xfrm>
            <a:off x="2354559" y="2435983"/>
            <a:ext cx="2398713" cy="2112963"/>
          </a:xfrm>
          <a:custGeom>
            <a:avLst/>
            <a:gdLst>
              <a:gd name="T0" fmla="*/ 4030 w 4030"/>
              <a:gd name="T1" fmla="*/ 1438 h 3549"/>
              <a:gd name="T2" fmla="*/ 472 w 4030"/>
              <a:gd name="T3" fmla="*/ 0 h 3549"/>
              <a:gd name="T4" fmla="*/ 826 w 4030"/>
              <a:gd name="T5" fmla="*/ 3549 h 3549"/>
              <a:gd name="T6" fmla="*/ 4030 w 4030"/>
              <a:gd name="T7" fmla="*/ 1438 h 3549"/>
            </a:gdLst>
            <a:ahLst/>
            <a:cxnLst>
              <a:cxn ang="0">
                <a:pos x="T0" y="T1"/>
              </a:cxn>
              <a:cxn ang="0">
                <a:pos x="T2" y="T3"/>
              </a:cxn>
              <a:cxn ang="0">
                <a:pos x="T4" y="T5"/>
              </a:cxn>
              <a:cxn ang="0">
                <a:pos x="T6" y="T7"/>
              </a:cxn>
            </a:cxnLst>
            <a:rect l="0" t="0" r="r" b="b"/>
            <a:pathLst>
              <a:path w="4030" h="3549">
                <a:moveTo>
                  <a:pt x="4030" y="1438"/>
                </a:moveTo>
                <a:lnTo>
                  <a:pt x="472" y="0"/>
                </a:lnTo>
                <a:cubicBezTo>
                  <a:pt x="0" y="1169"/>
                  <a:pt x="132" y="2496"/>
                  <a:pt x="826" y="3549"/>
                </a:cubicBezTo>
                <a:lnTo>
                  <a:pt x="4030" y="1438"/>
                </a:lnTo>
                <a:close/>
              </a:path>
            </a:pathLst>
          </a:custGeom>
          <a:solidFill>
            <a:srgbClr val="4BACC6"/>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9" name="TextBox 8">
            <a:hlinkClick r:id="rId2" action="ppaction://hlinksldjump"/>
          </p:cNvPr>
          <p:cNvSpPr txBox="1"/>
          <p:nvPr/>
        </p:nvSpPr>
        <p:spPr>
          <a:xfrm>
            <a:off x="3763170" y="1628800"/>
            <a:ext cx="1919287" cy="369332"/>
          </a:xfrm>
          <a:prstGeom prst="rect">
            <a:avLst/>
          </a:prstGeom>
          <a:noFill/>
        </p:spPr>
        <p:txBody>
          <a:bodyPr wrap="square" rtlCol="0">
            <a:spAutoFit/>
          </a:bodyPr>
          <a:lstStyle/>
          <a:p>
            <a:pPr algn="ctr"/>
            <a:r>
              <a:rPr lang="en-GB" b="1" dirty="0">
                <a:solidFill>
                  <a:prstClr val="white"/>
                </a:solidFill>
              </a:rPr>
              <a:t>Pedagogy</a:t>
            </a:r>
          </a:p>
        </p:txBody>
      </p:sp>
      <p:sp>
        <p:nvSpPr>
          <p:cNvPr id="11" name="TextBox 10">
            <a:hlinkClick r:id="rId3" action="ppaction://hlinksldjump"/>
          </p:cNvPr>
          <p:cNvSpPr txBox="1"/>
          <p:nvPr/>
        </p:nvSpPr>
        <p:spPr>
          <a:xfrm>
            <a:off x="5271303" y="3295650"/>
            <a:ext cx="1919287" cy="369332"/>
          </a:xfrm>
          <a:prstGeom prst="rect">
            <a:avLst/>
          </a:prstGeom>
          <a:noFill/>
        </p:spPr>
        <p:txBody>
          <a:bodyPr wrap="square" rtlCol="0">
            <a:spAutoFit/>
          </a:bodyPr>
          <a:lstStyle/>
          <a:p>
            <a:pPr algn="ctr"/>
            <a:r>
              <a:rPr lang="en-GB" b="1" dirty="0">
                <a:solidFill>
                  <a:prstClr val="white"/>
                </a:solidFill>
              </a:rPr>
              <a:t> Leadership</a:t>
            </a:r>
          </a:p>
        </p:txBody>
      </p:sp>
      <p:sp>
        <p:nvSpPr>
          <p:cNvPr id="12" name="TextBox 11">
            <a:hlinkClick r:id="rId6" action="ppaction://hlinksldjump"/>
          </p:cNvPr>
          <p:cNvSpPr txBox="1"/>
          <p:nvPr/>
        </p:nvSpPr>
        <p:spPr>
          <a:xfrm>
            <a:off x="2219128" y="3241159"/>
            <a:ext cx="1919287" cy="369332"/>
          </a:xfrm>
          <a:prstGeom prst="rect">
            <a:avLst/>
          </a:prstGeom>
          <a:noFill/>
        </p:spPr>
        <p:txBody>
          <a:bodyPr wrap="square" rtlCol="0">
            <a:spAutoFit/>
          </a:bodyPr>
          <a:lstStyle/>
          <a:p>
            <a:pPr algn="ctr"/>
            <a:r>
              <a:rPr lang="en-GB" b="1" dirty="0">
                <a:solidFill>
                  <a:prstClr val="white"/>
                </a:solidFill>
              </a:rPr>
              <a:t>Collaboration</a:t>
            </a:r>
          </a:p>
        </p:txBody>
      </p:sp>
      <p:sp>
        <p:nvSpPr>
          <p:cNvPr id="13" name="TextBox 12">
            <a:hlinkClick r:id="rId4" action="ppaction://hlinksldjump"/>
          </p:cNvPr>
          <p:cNvSpPr txBox="1"/>
          <p:nvPr/>
        </p:nvSpPr>
        <p:spPr>
          <a:xfrm>
            <a:off x="4656993" y="4388534"/>
            <a:ext cx="1919287" cy="646331"/>
          </a:xfrm>
          <a:prstGeom prst="rect">
            <a:avLst/>
          </a:prstGeom>
          <a:noFill/>
        </p:spPr>
        <p:txBody>
          <a:bodyPr wrap="square" rtlCol="0">
            <a:spAutoFit/>
          </a:bodyPr>
          <a:lstStyle/>
          <a:p>
            <a:pPr algn="ctr"/>
            <a:r>
              <a:rPr lang="en-GB" b="1" dirty="0">
                <a:solidFill>
                  <a:prstClr val="white"/>
                </a:solidFill>
              </a:rPr>
              <a:t>Professional </a:t>
            </a:r>
          </a:p>
          <a:p>
            <a:pPr algn="ctr"/>
            <a:r>
              <a:rPr lang="en-GB" b="1" dirty="0">
                <a:solidFill>
                  <a:prstClr val="white"/>
                </a:solidFill>
              </a:rPr>
              <a:t>learning</a:t>
            </a:r>
          </a:p>
        </p:txBody>
      </p:sp>
      <p:sp>
        <p:nvSpPr>
          <p:cNvPr id="14" name="TextBox 13">
            <a:hlinkClick r:id="rId5" action="ppaction://hlinksldjump"/>
          </p:cNvPr>
          <p:cNvSpPr txBox="1"/>
          <p:nvPr/>
        </p:nvSpPr>
        <p:spPr>
          <a:xfrm>
            <a:off x="2858086" y="4480867"/>
            <a:ext cx="1919287" cy="369332"/>
          </a:xfrm>
          <a:prstGeom prst="rect">
            <a:avLst/>
          </a:prstGeom>
          <a:noFill/>
        </p:spPr>
        <p:txBody>
          <a:bodyPr wrap="square" rtlCol="0">
            <a:spAutoFit/>
          </a:bodyPr>
          <a:lstStyle/>
          <a:p>
            <a:pPr algn="ctr"/>
            <a:r>
              <a:rPr lang="en-GB" b="1" dirty="0">
                <a:solidFill>
                  <a:prstClr val="white"/>
                </a:solidFill>
              </a:rPr>
              <a:t>Innovation</a:t>
            </a:r>
          </a:p>
        </p:txBody>
      </p:sp>
      <p:grpSp>
        <p:nvGrpSpPr>
          <p:cNvPr id="22" name="Group 21"/>
          <p:cNvGrpSpPr/>
          <p:nvPr/>
        </p:nvGrpSpPr>
        <p:grpSpPr>
          <a:xfrm>
            <a:off x="4031223" y="2427263"/>
            <a:ext cx="1402189" cy="1460118"/>
            <a:chOff x="4031223" y="2427263"/>
            <a:chExt cx="1402189" cy="1460118"/>
          </a:xfrm>
        </p:grpSpPr>
        <p:sp>
          <p:nvSpPr>
            <p:cNvPr id="19" name="Circular Arrow 18"/>
            <p:cNvSpPr/>
            <p:nvPr/>
          </p:nvSpPr>
          <p:spPr>
            <a:xfrm rot="19864132" flipV="1">
              <a:off x="4031223" y="2427263"/>
              <a:ext cx="1296144" cy="1460118"/>
            </a:xfrm>
            <a:prstGeom prst="circularArrow">
              <a:avLst>
                <a:gd name="adj1" fmla="val 12500"/>
                <a:gd name="adj2" fmla="val 1142319"/>
                <a:gd name="adj3" fmla="val 20457681"/>
                <a:gd name="adj4" fmla="val 12442647"/>
                <a:gd name="adj5" fmla="val 125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sp>
          <p:nvSpPr>
            <p:cNvPr id="20" name="Circular Arrow 19"/>
            <p:cNvSpPr/>
            <p:nvPr/>
          </p:nvSpPr>
          <p:spPr>
            <a:xfrm rot="1735868" flipH="1" flipV="1">
              <a:off x="4137268" y="2427263"/>
              <a:ext cx="1296144" cy="1460118"/>
            </a:xfrm>
            <a:prstGeom prst="circularArrow">
              <a:avLst>
                <a:gd name="adj1" fmla="val 12500"/>
                <a:gd name="adj2" fmla="val 1142319"/>
                <a:gd name="adj3" fmla="val 20457681"/>
                <a:gd name="adj4" fmla="val 12442647"/>
                <a:gd name="adj5" fmla="val 125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grpSp>
      <p:sp>
        <p:nvSpPr>
          <p:cNvPr id="16" name="TextBox 15"/>
          <p:cNvSpPr txBox="1"/>
          <p:nvPr/>
        </p:nvSpPr>
        <p:spPr>
          <a:xfrm>
            <a:off x="2342168" y="5897016"/>
            <a:ext cx="5588601" cy="400110"/>
          </a:xfrm>
          <a:prstGeom prst="rect">
            <a:avLst/>
          </a:prstGeom>
          <a:noFill/>
        </p:spPr>
        <p:txBody>
          <a:bodyPr wrap="square" rtlCol="0">
            <a:spAutoFit/>
          </a:bodyPr>
          <a:lstStyle/>
          <a:p>
            <a:r>
              <a:rPr lang="en-GB" sz="2000" b="1" dirty="0">
                <a:solidFill>
                  <a:srgbClr val="000099"/>
                </a:solidFill>
              </a:rPr>
              <a:t>Working as one… to secure effective pedagogy </a:t>
            </a:r>
          </a:p>
        </p:txBody>
      </p:sp>
      <p:sp>
        <p:nvSpPr>
          <p:cNvPr id="2" name="Slide Number Placeholder 1"/>
          <p:cNvSpPr>
            <a:spLocks noGrp="1"/>
          </p:cNvSpPr>
          <p:nvPr>
            <p:ph type="sldNum" sz="quarter" idx="12"/>
          </p:nvPr>
        </p:nvSpPr>
        <p:spPr/>
        <p:txBody>
          <a:bodyPr/>
          <a:lstStyle/>
          <a:p>
            <a:fld id="{C4009609-DC48-4DDF-96FA-41A39884BE33}" type="slidenum">
              <a:rPr lang="en-GB" b="1" smtClean="0"/>
              <a:t>8</a:t>
            </a:fld>
            <a:endParaRPr lang="en-GB" b="1" dirty="0"/>
          </a:p>
        </p:txBody>
      </p:sp>
      <p:grpSp>
        <p:nvGrpSpPr>
          <p:cNvPr id="17" name="Group 16"/>
          <p:cNvGrpSpPr/>
          <p:nvPr/>
        </p:nvGrpSpPr>
        <p:grpSpPr>
          <a:xfrm>
            <a:off x="4008294" y="2573221"/>
            <a:ext cx="1538157" cy="1470829"/>
            <a:chOff x="2940463" y="877728"/>
            <a:chExt cx="2452528" cy="2452528"/>
          </a:xfrm>
          <a:solidFill>
            <a:schemeClr val="tx1"/>
          </a:solidFill>
        </p:grpSpPr>
        <p:sp>
          <p:nvSpPr>
            <p:cNvPr id="18" name="Oval 17"/>
            <p:cNvSpPr/>
            <p:nvPr/>
          </p:nvSpPr>
          <p:spPr>
            <a:xfrm>
              <a:off x="2940463" y="877728"/>
              <a:ext cx="2452528" cy="2452528"/>
            </a:xfrm>
            <a:prstGeom prst="ellipse">
              <a:avLst/>
            </a:prstGeom>
            <a:grp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21" name="Oval 4"/>
            <p:cNvSpPr txBox="1"/>
            <p:nvPr/>
          </p:nvSpPr>
          <p:spPr>
            <a:xfrm>
              <a:off x="3054481" y="1097711"/>
              <a:ext cx="2328957" cy="2012561"/>
            </a:xfrm>
            <a:prstGeom prst="rect">
              <a:avLst/>
            </a:prstGeom>
            <a:noFill/>
          </p:spPr>
          <p:style>
            <a:lnRef idx="0">
              <a:scrgbClr r="0" g="0" b="0"/>
            </a:lnRef>
            <a:fillRef idx="0">
              <a:scrgbClr r="0" g="0" b="0"/>
            </a:fillRef>
            <a:effectRef idx="0">
              <a:scrgbClr r="0" g="0" b="0"/>
            </a:effectRef>
            <a:fontRef idx="minor">
              <a:schemeClr val="tx1"/>
            </a:fontRef>
          </p:style>
          <p:txBody>
            <a:bodyPr spcFirstLastPara="0" vert="horz" wrap="square" lIns="33020" tIns="33020" rIns="33020" bIns="33020" numCol="1" spcCol="1270" anchor="ctr" anchorCtr="0">
              <a:noAutofit/>
            </a:bodyPr>
            <a:lstStyle/>
            <a:p>
              <a:pPr marL="0" marR="0" lvl="0" indent="0" algn="ctr" defTabSz="1155700" rtl="0" eaLnBrk="1" fontAlgn="auto" latinLnBrk="0" hangingPunct="1">
                <a:lnSpc>
                  <a:spcPct val="90000"/>
                </a:lnSpc>
                <a:spcBef>
                  <a:spcPct val="0"/>
                </a:spcBef>
                <a:buClrTx/>
                <a:buSzTx/>
                <a:buFontTx/>
                <a:buNone/>
                <a:tabLst/>
                <a:defRPr/>
              </a:pPr>
              <a:r>
                <a:rPr kumimoji="0" lang="en-GB" b="1" i="0" u="none" strike="noStrike" kern="1200" cap="none" spc="0" normalizeH="0" baseline="0" noProof="0" dirty="0">
                  <a:ln>
                    <a:noFill/>
                  </a:ln>
                  <a:solidFill>
                    <a:prstClr val="white"/>
                  </a:solidFill>
                  <a:effectLst/>
                  <a:uLnTx/>
                  <a:uFillTx/>
                  <a:latin typeface="Calibri"/>
                  <a:ea typeface="+mn-ea"/>
                  <a:cs typeface="+mn-cs"/>
                </a:rPr>
                <a:t>Values</a:t>
              </a:r>
            </a:p>
            <a:p>
              <a:pPr marL="0" marR="0" lvl="0" indent="0" algn="ctr" defTabSz="1155700" rtl="0" eaLnBrk="1" fontAlgn="auto" latinLnBrk="0" hangingPunct="1">
                <a:lnSpc>
                  <a:spcPct val="90000"/>
                </a:lnSpc>
                <a:spcBef>
                  <a:spcPct val="0"/>
                </a:spcBef>
                <a:buClrTx/>
                <a:buSzTx/>
                <a:buFontTx/>
                <a:buNone/>
                <a:tabLst/>
                <a:defRPr/>
              </a:pPr>
              <a:r>
                <a:rPr kumimoji="0" lang="en-GB" b="1" i="0" u="none" strike="noStrike" kern="1200" cap="none" spc="0" normalizeH="0" baseline="0" noProof="0" dirty="0">
                  <a:ln>
                    <a:noFill/>
                  </a:ln>
                  <a:solidFill>
                    <a:prstClr val="white"/>
                  </a:solidFill>
                  <a:effectLst/>
                  <a:uLnTx/>
                  <a:uFillTx/>
                  <a:latin typeface="Calibri"/>
                  <a:ea typeface="+mn-ea"/>
                  <a:cs typeface="+mn-cs"/>
                </a:rPr>
                <a:t> and </a:t>
              </a:r>
              <a:r>
                <a:rPr lang="en-GB" b="1" dirty="0">
                  <a:solidFill>
                    <a:prstClr val="white"/>
                  </a:solidFill>
                  <a:latin typeface="Calibri"/>
                </a:rPr>
                <a:t>d</a:t>
              </a:r>
              <a:r>
                <a:rPr kumimoji="0" lang="en-GB" b="1" i="0" u="none" strike="noStrike" kern="1200" cap="none" spc="0" normalizeH="0" baseline="0" noProof="0" dirty="0" err="1">
                  <a:ln>
                    <a:noFill/>
                  </a:ln>
                  <a:solidFill>
                    <a:prstClr val="white"/>
                  </a:solidFill>
                  <a:effectLst/>
                  <a:uLnTx/>
                  <a:uFillTx/>
                  <a:latin typeface="Calibri"/>
                </a:rPr>
                <a:t>ispositions</a:t>
              </a:r>
              <a:endParaRPr kumimoji="0" lang="en-GB" b="1" i="0" u="none" strike="noStrike" kern="1200" cap="none" spc="0" normalizeH="0" baseline="0" noProof="0" dirty="0">
                <a:ln>
                  <a:noFill/>
                </a:ln>
                <a:solidFill>
                  <a:prstClr val="white"/>
                </a:solidFill>
                <a:effectLst/>
                <a:uLnTx/>
                <a:uFillTx/>
                <a:latin typeface="Calibri"/>
              </a:endParaRPr>
            </a:p>
          </p:txBody>
        </p:sp>
      </p:grpSp>
      <p:sp>
        <p:nvSpPr>
          <p:cNvPr id="23" name="TextBox 22"/>
          <p:cNvSpPr txBox="1"/>
          <p:nvPr/>
        </p:nvSpPr>
        <p:spPr>
          <a:xfrm>
            <a:off x="2051720" y="6257496"/>
            <a:ext cx="5588601" cy="400110"/>
          </a:xfrm>
          <a:prstGeom prst="rect">
            <a:avLst/>
          </a:prstGeom>
          <a:noFill/>
        </p:spPr>
        <p:txBody>
          <a:bodyPr wrap="square" rtlCol="0">
            <a:spAutoFit/>
          </a:bodyPr>
          <a:lstStyle/>
          <a:p>
            <a:pPr algn="ctr"/>
            <a:r>
              <a:rPr lang="en-GB" sz="2000" b="1" dirty="0">
                <a:solidFill>
                  <a:srgbClr val="000099"/>
                </a:solidFill>
              </a:rPr>
              <a:t>with overarching values and dispositions</a:t>
            </a:r>
          </a:p>
        </p:txBody>
      </p:sp>
    </p:spTree>
    <p:extLst>
      <p:ext uri="{BB962C8B-B14F-4D97-AF65-F5344CB8AC3E}">
        <p14:creationId xmlns:p14="http://schemas.microsoft.com/office/powerpoint/2010/main" val="2553050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80.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7" name="Shape 16"/>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400110"/>
          </a:xfrm>
          <a:prstGeom prst="rect">
            <a:avLst/>
          </a:prstGeom>
          <a:noFill/>
        </p:spPr>
        <p:txBody>
          <a:bodyPr wrap="square" rtlCol="0">
            <a:spAutoFit/>
          </a:bodyPr>
          <a:lstStyle/>
          <a:p>
            <a:r>
              <a:rPr lang="en-GB" sz="2000" b="1" dirty="0">
                <a:solidFill>
                  <a:srgbClr val="000099"/>
                </a:solidFill>
              </a:rPr>
              <a:t>Innovation</a:t>
            </a:r>
          </a:p>
        </p:txBody>
      </p:sp>
      <p:sp>
        <p:nvSpPr>
          <p:cNvPr id="2" name="TextBox 1"/>
          <p:cNvSpPr txBox="1"/>
          <p:nvPr/>
        </p:nvSpPr>
        <p:spPr>
          <a:xfrm>
            <a:off x="473350" y="1776115"/>
            <a:ext cx="6690938" cy="830997"/>
          </a:xfrm>
          <a:prstGeom prst="rect">
            <a:avLst/>
          </a:prstGeom>
          <a:noFill/>
        </p:spPr>
        <p:txBody>
          <a:bodyPr wrap="square" rtlCol="0">
            <a:spAutoFit/>
          </a:bodyPr>
          <a:lstStyle/>
          <a:p>
            <a:r>
              <a:rPr lang="en-GB" sz="2400" b="1" dirty="0">
                <a:solidFill>
                  <a:srgbClr val="000099"/>
                </a:solidFill>
              </a:rPr>
              <a:t>Evaluating the impact of changes </a:t>
            </a:r>
          </a:p>
          <a:p>
            <a:r>
              <a:rPr lang="en-GB" sz="2400" b="1" dirty="0">
                <a:solidFill>
                  <a:srgbClr val="000099"/>
                </a:solidFill>
              </a:rPr>
              <a:t>in practice</a:t>
            </a:r>
          </a:p>
        </p:txBody>
      </p:sp>
      <p:sp>
        <p:nvSpPr>
          <p:cNvPr id="60" name="TextBox 59"/>
          <p:cNvSpPr txBox="1"/>
          <p:nvPr/>
        </p:nvSpPr>
        <p:spPr>
          <a:xfrm>
            <a:off x="541525" y="4725144"/>
            <a:ext cx="6984776" cy="923330"/>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r>
              <a:rPr lang="en-GB" dirty="0"/>
              <a:t>The teacher expects any new steps to be supported, analysed and developed with involvement from peers and more experienced colleagues.</a:t>
            </a:r>
          </a:p>
        </p:txBody>
      </p:sp>
      <p:sp>
        <p:nvSpPr>
          <p:cNvPr id="65" name="TextBox 64"/>
          <p:cNvSpPr txBox="1"/>
          <p:nvPr/>
        </p:nvSpPr>
        <p:spPr>
          <a:xfrm>
            <a:off x="2843809" y="2708920"/>
            <a:ext cx="5671856" cy="1200329"/>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r>
              <a:rPr lang="en-GB" dirty="0"/>
              <a:t>Evidence deriving from innovative practice is collected and shared with others both within and beyond the school community to contribute to growing understandings and other related developments elsewhere.</a:t>
            </a:r>
          </a:p>
        </p:txBody>
      </p:sp>
      <p:grpSp>
        <p:nvGrpSpPr>
          <p:cNvPr id="11" name="Group 10"/>
          <p:cNvGrpSpPr/>
          <p:nvPr/>
        </p:nvGrpSpPr>
        <p:grpSpPr>
          <a:xfrm rot="12464853">
            <a:off x="7858351" y="5975995"/>
            <a:ext cx="675567" cy="673752"/>
            <a:chOff x="581131" y="4820623"/>
            <a:chExt cx="2192659" cy="2186770"/>
          </a:xfrm>
        </p:grpSpPr>
        <p:sp>
          <p:nvSpPr>
            <p:cNvPr id="12" name="Pie 11">
              <a:hlinkClick r:id="rId3" action="ppaction://hlinksldjump"/>
            </p:cNvPr>
            <p:cNvSpPr/>
            <p:nvPr/>
          </p:nvSpPr>
          <p:spPr>
            <a:xfrm rot="4351073">
              <a:off x="581131" y="4820623"/>
              <a:ext cx="2185043" cy="2185043"/>
            </a:xfrm>
            <a:prstGeom prst="pie">
              <a:avLst>
                <a:gd name="adj1" fmla="val 14023263"/>
                <a:gd name="adj2" fmla="val 1188211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3" name="Pie 12"/>
            <p:cNvSpPr/>
            <p:nvPr/>
          </p:nvSpPr>
          <p:spPr>
            <a:xfrm rot="4351073">
              <a:off x="588746" y="4820623"/>
              <a:ext cx="2185043" cy="2185043"/>
            </a:xfrm>
            <a:prstGeom prst="pie">
              <a:avLst>
                <a:gd name="adj1" fmla="val 11910026"/>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4" name="Pie 13">
              <a:hlinkClick r:id="rId3" action="ppaction://hlinksldjump"/>
            </p:cNvPr>
            <p:cNvSpPr/>
            <p:nvPr/>
          </p:nvSpPr>
          <p:spPr>
            <a:xfrm rot="4351073">
              <a:off x="581329" y="4822350"/>
              <a:ext cx="2185043" cy="2185043"/>
            </a:xfrm>
            <a:prstGeom prst="pie">
              <a:avLst>
                <a:gd name="adj1" fmla="val 11956703"/>
                <a:gd name="adj2" fmla="val 14185533"/>
              </a:avLst>
            </a:prstGeom>
            <a:solidFill>
              <a:srgbClr val="CC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5" name="Pie 14"/>
            <p:cNvSpPr/>
            <p:nvPr/>
          </p:nvSpPr>
          <p:spPr>
            <a:xfrm rot="4351073">
              <a:off x="588747" y="4820623"/>
              <a:ext cx="2185043" cy="2185043"/>
            </a:xfrm>
            <a:prstGeom prst="pie">
              <a:avLst>
                <a:gd name="adj1" fmla="val 14260476"/>
                <a:gd name="adj2" fmla="val 14290020"/>
              </a:avLst>
            </a:prstGeom>
            <a:solidFill>
              <a:srgbClr val="CC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
        <p:nvSpPr>
          <p:cNvPr id="3" name="Slide Number Placeholder 2"/>
          <p:cNvSpPr>
            <a:spLocks noGrp="1"/>
          </p:cNvSpPr>
          <p:nvPr>
            <p:ph type="sldNum" sz="quarter" idx="12"/>
          </p:nvPr>
        </p:nvSpPr>
        <p:spPr/>
        <p:txBody>
          <a:bodyPr/>
          <a:lstStyle/>
          <a:p>
            <a:fld id="{C4009609-DC48-4DDF-96FA-41A39884BE33}" type="slidenum">
              <a:rPr lang="en-GB" smtClean="0"/>
              <a:t>80</a:t>
            </a:fld>
            <a:endParaRPr lang="en-GB"/>
          </a:p>
        </p:txBody>
      </p:sp>
      <p:sp>
        <p:nvSpPr>
          <p:cNvPr id="16" name="TextBox 15"/>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Teaching</a:t>
            </a:r>
          </a:p>
        </p:txBody>
      </p:sp>
      <p:pic>
        <p:nvPicPr>
          <p:cNvPr id="18" name="Picture 2">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18920" y="4413416"/>
            <a:ext cx="623455" cy="623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893662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extBox 1"/>
          <p:cNvSpPr txBox="1"/>
          <p:nvPr/>
        </p:nvSpPr>
        <p:spPr>
          <a:xfrm>
            <a:off x="197514" y="6309320"/>
            <a:ext cx="8244915" cy="400110"/>
          </a:xfrm>
          <a:prstGeom prst="rect">
            <a:avLst/>
          </a:prstGeom>
          <a:noFill/>
        </p:spPr>
        <p:txBody>
          <a:bodyPr wrap="square" rtlCol="0">
            <a:spAutoFit/>
          </a:bodyPr>
          <a:lstStyle/>
          <a:p>
            <a:r>
              <a:rPr lang="en-GB" sz="2000" b="1" dirty="0">
                <a:solidFill>
                  <a:srgbClr val="000099"/>
                </a:solidFill>
              </a:rPr>
              <a:t>Innovation</a:t>
            </a:r>
          </a:p>
        </p:txBody>
      </p:sp>
      <p:sp>
        <p:nvSpPr>
          <p:cNvPr id="5" name="TextBox 4"/>
          <p:cNvSpPr txBox="1"/>
          <p:nvPr/>
        </p:nvSpPr>
        <p:spPr>
          <a:xfrm>
            <a:off x="683567" y="1484784"/>
            <a:ext cx="7272808" cy="1477328"/>
          </a:xfrm>
          <a:prstGeom prst="rect">
            <a:avLst/>
          </a:prstGeom>
          <a:solidFill>
            <a:schemeClr val="accent3">
              <a:lumMod val="40000"/>
              <a:lumOff val="60000"/>
            </a:schemeClr>
          </a:solidFill>
          <a:ln w="25400">
            <a:solidFill>
              <a:srgbClr val="000099"/>
            </a:solidFill>
          </a:ln>
          <a:effectLst/>
        </p:spPr>
        <p:txBody>
          <a:bodyPr wrap="square" rtlCol="0">
            <a:spAutoFit/>
          </a:bodyPr>
          <a:lstStyle/>
          <a:p>
            <a:pPr lvl="0">
              <a:defRPr/>
            </a:pPr>
            <a:r>
              <a:rPr lang="en-GB" b="1" dirty="0">
                <a:solidFill>
                  <a:prstClr val="black"/>
                </a:solidFill>
              </a:rPr>
              <a:t>Descriptor to be met by the end of induction:</a:t>
            </a:r>
          </a:p>
          <a:p>
            <a:pPr lvl="0">
              <a:defRPr/>
            </a:pPr>
            <a:endParaRPr lang="en-GB" b="1" dirty="0">
              <a:solidFill>
                <a:prstClr val="black"/>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The teacher expects any new steps to be supported, analysed and developed with involvement from peers and more experienced colleagues.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TextBox 5"/>
          <p:cNvSpPr txBox="1"/>
          <p:nvPr/>
        </p:nvSpPr>
        <p:spPr>
          <a:xfrm>
            <a:off x="683567" y="3368419"/>
            <a:ext cx="7272808" cy="1754326"/>
          </a:xfrm>
          <a:prstGeom prst="rect">
            <a:avLst/>
          </a:prstGeom>
          <a:solidFill>
            <a:schemeClr val="accent3">
              <a:lumMod val="40000"/>
              <a:lumOff val="60000"/>
            </a:schemeClr>
          </a:solidFill>
          <a:ln w="25400">
            <a:solidFill>
              <a:srgbClr val="000099"/>
            </a:solidFill>
          </a:ln>
          <a:effec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a:ea typeface="+mn-ea"/>
                <a:cs typeface="+mn-cs"/>
              </a:rPr>
              <a:t>Evidence for award of QTS: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solidFill>
                <a:prstClr val="black"/>
              </a:solidFill>
              <a:latin typeface="Calibri"/>
            </a:endParaRPr>
          </a:p>
          <a:p>
            <a:pPr lvl="0">
              <a:defRPr/>
            </a:pPr>
            <a:r>
              <a:rPr lang="en-IE" dirty="0">
                <a:latin typeface="Calibri" panose="020F0502020204030204" pitchFamily="34" charset="0"/>
                <a:ea typeface="Calibri" panose="020F0502020204030204" pitchFamily="34" charset="0"/>
              </a:rPr>
              <a:t>The teacher actively seeks support and advice from colleagues in developing innovative approaches within the classroom so that their impact can be evaluated, analysed and shared.</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Chevron 10">
            <a:hlinkClick r:id="rId2" action="ppaction://hlinksldjump"/>
          </p:cNvPr>
          <p:cNvSpPr/>
          <p:nvPr/>
        </p:nvSpPr>
        <p:spPr>
          <a:xfrm rot="10800000">
            <a:off x="251520" y="260648"/>
            <a:ext cx="242316" cy="24231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TextBox 8"/>
          <p:cNvSpPr txBox="1"/>
          <p:nvPr/>
        </p:nvSpPr>
        <p:spPr>
          <a:xfrm>
            <a:off x="683568" y="150973"/>
            <a:ext cx="6690938" cy="461665"/>
          </a:xfrm>
          <a:prstGeom prst="rect">
            <a:avLst/>
          </a:prstGeom>
          <a:noFill/>
        </p:spPr>
        <p:txBody>
          <a:bodyPr wrap="square" rtlCol="0">
            <a:spAutoFit/>
          </a:bodyPr>
          <a:lstStyle/>
          <a:p>
            <a:r>
              <a:rPr lang="en-GB" sz="2400" b="1" dirty="0">
                <a:solidFill>
                  <a:srgbClr val="000099"/>
                </a:solidFill>
              </a:rPr>
              <a:t>Evaluating the impact of changes in practice</a:t>
            </a:r>
          </a:p>
        </p:txBody>
      </p:sp>
      <p:sp>
        <p:nvSpPr>
          <p:cNvPr id="7" name="Slide Number Placeholder 6"/>
          <p:cNvSpPr>
            <a:spLocks noGrp="1"/>
          </p:cNvSpPr>
          <p:nvPr>
            <p:ph type="sldNum" sz="quarter" idx="12"/>
          </p:nvPr>
        </p:nvSpPr>
        <p:spPr>
          <a:xfrm>
            <a:off x="6754416" y="6381328"/>
            <a:ext cx="2133600" cy="365125"/>
          </a:xfrm>
        </p:spPr>
        <p:txBody>
          <a:bodyPr/>
          <a:lstStyle/>
          <a:p>
            <a:fld id="{C4009609-DC48-4DDF-96FA-41A39884BE33}" type="slidenum">
              <a:rPr lang="en-GB" b="1" smtClean="0"/>
              <a:t>81</a:t>
            </a:fld>
            <a:endParaRPr lang="en-GB" b="1" dirty="0"/>
          </a:p>
        </p:txBody>
      </p:sp>
    </p:spTree>
    <p:extLst>
      <p:ext uri="{BB962C8B-B14F-4D97-AF65-F5344CB8AC3E}">
        <p14:creationId xmlns:p14="http://schemas.microsoft.com/office/powerpoint/2010/main" val="328179770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7" name="Pie 6"/>
          <p:cNvSpPr/>
          <p:nvPr/>
        </p:nvSpPr>
        <p:spPr>
          <a:xfrm rot="13175872">
            <a:off x="-3023127" y="-15291"/>
            <a:ext cx="7469671" cy="6869891"/>
          </a:xfrm>
          <a:prstGeom prst="pie">
            <a:avLst>
              <a:gd name="adj1" fmla="val 7502782"/>
              <a:gd name="adj2" fmla="val 8808054"/>
            </a:avLst>
          </a:prstGeom>
          <a:gradFill flip="none" rotWithShape="1">
            <a:gsLst>
              <a:gs pos="33000">
                <a:srgbClr val="FF7A00">
                  <a:lumMod val="29000"/>
                  <a:lumOff val="71000"/>
                </a:srgbClr>
              </a:gs>
              <a:gs pos="50000">
                <a:srgbClr val="FF0300"/>
              </a:gs>
              <a:gs pos="100000">
                <a:srgbClr val="4D0808"/>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sp>
        <p:nvSpPr>
          <p:cNvPr id="13" name="TextBox 12"/>
          <p:cNvSpPr txBox="1"/>
          <p:nvPr/>
        </p:nvSpPr>
        <p:spPr>
          <a:xfrm>
            <a:off x="467544" y="1268760"/>
            <a:ext cx="4680520" cy="461665"/>
          </a:xfrm>
          <a:prstGeom prst="rect">
            <a:avLst/>
          </a:prstGeom>
          <a:noFill/>
        </p:spPr>
        <p:txBody>
          <a:bodyPr wrap="square" rtlCol="0">
            <a:spAutoFit/>
          </a:bodyPr>
          <a:lstStyle/>
          <a:p>
            <a:r>
              <a:rPr lang="en-GB" sz="2400" b="1" dirty="0">
                <a:solidFill>
                  <a:srgbClr val="000099"/>
                </a:solidFill>
              </a:rPr>
              <a:t>Leadership</a:t>
            </a:r>
          </a:p>
        </p:txBody>
      </p:sp>
      <p:cxnSp>
        <p:nvCxnSpPr>
          <p:cNvPr id="8" name="Straight Connector 7"/>
          <p:cNvCxnSpPr/>
          <p:nvPr/>
        </p:nvCxnSpPr>
        <p:spPr>
          <a:xfrm flipV="1">
            <a:off x="711708" y="1772816"/>
            <a:ext cx="6020532" cy="1646838"/>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737480" y="2357037"/>
            <a:ext cx="6430641" cy="106261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725430" y="2920272"/>
            <a:ext cx="6654882" cy="499382"/>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725430" y="3419654"/>
            <a:ext cx="6654882" cy="87424"/>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11708" y="3419654"/>
            <a:ext cx="6568968" cy="723898"/>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9" name="TextBox 28">
            <a:hlinkClick r:id="rId2" action="ppaction://hlinksldjump"/>
          </p:cNvPr>
          <p:cNvSpPr txBox="1"/>
          <p:nvPr/>
        </p:nvSpPr>
        <p:spPr>
          <a:xfrm rot="186881">
            <a:off x="4469130" y="3593667"/>
            <a:ext cx="4520819" cy="375487"/>
          </a:xfrm>
          <a:prstGeom prst="rect">
            <a:avLst/>
          </a:prstGeom>
          <a:noFill/>
        </p:spPr>
        <p:txBody>
          <a:bodyPr wrap="square" rtlCol="0">
            <a:spAutoFit/>
          </a:bodyPr>
          <a:lstStyle/>
          <a:p>
            <a:pPr>
              <a:lnSpc>
                <a:spcPct val="115000"/>
              </a:lnSpc>
              <a:spcAft>
                <a:spcPts val="1000"/>
              </a:spcAft>
            </a:pPr>
            <a:r>
              <a:rPr lang="en-GB" sz="1600" dirty="0">
                <a:solidFill>
                  <a:srgbClr val="000099"/>
                </a:solidFill>
                <a:latin typeface="Arial"/>
                <a:ea typeface="Calibri"/>
                <a:cs typeface="Times New Roman"/>
              </a:rPr>
              <a:t>Leading departments and phases</a:t>
            </a:r>
            <a:r>
              <a:rPr lang="en-GB" sz="1050" dirty="0">
                <a:solidFill>
                  <a:prstClr val="black"/>
                </a:solidFill>
                <a:ea typeface="Calibri"/>
                <a:cs typeface="Times New Roman"/>
              </a:rPr>
              <a:t> </a:t>
            </a:r>
            <a:endParaRPr lang="en-GB" sz="1600" dirty="0">
              <a:solidFill>
                <a:prstClr val="black"/>
              </a:solidFill>
              <a:ea typeface="Calibri"/>
              <a:cs typeface="Times New Roman"/>
            </a:endParaRPr>
          </a:p>
        </p:txBody>
      </p:sp>
      <p:cxnSp>
        <p:nvCxnSpPr>
          <p:cNvPr id="24" name="Straight Connector 23"/>
          <p:cNvCxnSpPr/>
          <p:nvPr/>
        </p:nvCxnSpPr>
        <p:spPr>
          <a:xfrm>
            <a:off x="711708" y="3419656"/>
            <a:ext cx="6568968" cy="723896"/>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4" name="TextBox 3">
            <a:hlinkClick r:id="rId3" action="ppaction://hlinksldjump"/>
          </p:cNvPr>
          <p:cNvSpPr txBox="1"/>
          <p:nvPr/>
        </p:nvSpPr>
        <p:spPr>
          <a:xfrm>
            <a:off x="4431431" y="3131591"/>
            <a:ext cx="4497052" cy="351378"/>
          </a:xfrm>
          <a:prstGeom prst="rect">
            <a:avLst/>
          </a:prstGeom>
          <a:noFill/>
        </p:spPr>
        <p:txBody>
          <a:bodyPr wrap="square" rtlCol="0">
            <a:spAutoFit/>
          </a:bodyPr>
          <a:lstStyle/>
          <a:p>
            <a:pPr>
              <a:lnSpc>
                <a:spcPct val="115000"/>
              </a:lnSpc>
              <a:spcAft>
                <a:spcPts val="1000"/>
              </a:spcAft>
            </a:pPr>
            <a:r>
              <a:rPr lang="en-GB" sz="1600" dirty="0">
                <a:solidFill>
                  <a:srgbClr val="000099"/>
                </a:solidFill>
                <a:latin typeface="Arial"/>
                <a:ea typeface="Calibri"/>
                <a:cs typeface="Times New Roman"/>
              </a:rPr>
              <a:t>Leading colleagues, projects and programmes </a:t>
            </a:r>
          </a:p>
        </p:txBody>
      </p:sp>
      <p:grpSp>
        <p:nvGrpSpPr>
          <p:cNvPr id="23" name="Group 22"/>
          <p:cNvGrpSpPr/>
          <p:nvPr/>
        </p:nvGrpSpPr>
        <p:grpSpPr>
          <a:xfrm rot="3407618">
            <a:off x="421819" y="4602441"/>
            <a:ext cx="1595296" cy="1591011"/>
            <a:chOff x="581131" y="4820623"/>
            <a:chExt cx="2192659" cy="2186770"/>
          </a:xfrm>
        </p:grpSpPr>
        <p:sp>
          <p:nvSpPr>
            <p:cNvPr id="26" name="Pie 25"/>
            <p:cNvSpPr/>
            <p:nvPr/>
          </p:nvSpPr>
          <p:spPr>
            <a:xfrm rot="4351073">
              <a:off x="581131" y="4820623"/>
              <a:ext cx="2185043" cy="2185043"/>
            </a:xfrm>
            <a:prstGeom prst="pie">
              <a:avLst>
                <a:gd name="adj1" fmla="val 14023263"/>
                <a:gd name="adj2" fmla="val 1188211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sp>
          <p:nvSpPr>
            <p:cNvPr id="28" name="Pie 27"/>
            <p:cNvSpPr/>
            <p:nvPr/>
          </p:nvSpPr>
          <p:spPr>
            <a:xfrm rot="4351073">
              <a:off x="588746" y="4820623"/>
              <a:ext cx="2185043" cy="2185043"/>
            </a:xfrm>
            <a:prstGeom prst="pie">
              <a:avLst>
                <a:gd name="adj1" fmla="val 11910026"/>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sp>
          <p:nvSpPr>
            <p:cNvPr id="30" name="Pie 29"/>
            <p:cNvSpPr/>
            <p:nvPr/>
          </p:nvSpPr>
          <p:spPr>
            <a:xfrm rot="4351073">
              <a:off x="581329" y="4822350"/>
              <a:ext cx="2185043" cy="2185043"/>
            </a:xfrm>
            <a:prstGeom prst="pie">
              <a:avLst>
                <a:gd name="adj1" fmla="val 11956703"/>
                <a:gd name="adj2" fmla="val 14185533"/>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sp>
          <p:nvSpPr>
            <p:cNvPr id="31" name="Pie 30"/>
            <p:cNvSpPr/>
            <p:nvPr/>
          </p:nvSpPr>
          <p:spPr>
            <a:xfrm rot="4351073">
              <a:off x="588747" y="4820623"/>
              <a:ext cx="2185043" cy="2185043"/>
            </a:xfrm>
            <a:prstGeom prst="pie">
              <a:avLst>
                <a:gd name="adj1" fmla="val 14260476"/>
                <a:gd name="adj2" fmla="val 1429002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grpSp>
      <p:sp>
        <p:nvSpPr>
          <p:cNvPr id="37" name="Freeform 6">
            <a:hlinkClick r:id="rId4" action="ppaction://hlinksldjump"/>
          </p:cNvPr>
          <p:cNvSpPr>
            <a:spLocks/>
          </p:cNvSpPr>
          <p:nvPr/>
        </p:nvSpPr>
        <p:spPr bwMode="auto">
          <a:xfrm>
            <a:off x="8222636" y="5933694"/>
            <a:ext cx="518407" cy="312586"/>
          </a:xfrm>
          <a:custGeom>
            <a:avLst/>
            <a:gdLst>
              <a:gd name="T0" fmla="*/ 3558 w 7173"/>
              <a:gd name="T1" fmla="*/ 4324 h 4324"/>
              <a:gd name="T2" fmla="*/ 7173 w 7173"/>
              <a:gd name="T3" fmla="*/ 3041 h 4324"/>
              <a:gd name="T4" fmla="*/ 2274 w 7173"/>
              <a:gd name="T5" fmla="*/ 708 h 4324"/>
              <a:gd name="T6" fmla="*/ 0 w 7173"/>
              <a:gd name="T7" fmla="*/ 2887 h 4324"/>
              <a:gd name="T8" fmla="*/ 3558 w 7173"/>
              <a:gd name="T9" fmla="*/ 4324 h 4324"/>
            </a:gdLst>
            <a:ahLst/>
            <a:cxnLst>
              <a:cxn ang="0">
                <a:pos x="T0" y="T1"/>
              </a:cxn>
              <a:cxn ang="0">
                <a:pos x="T2" y="T3"/>
              </a:cxn>
              <a:cxn ang="0">
                <a:pos x="T4" y="T5"/>
              </a:cxn>
              <a:cxn ang="0">
                <a:pos x="T6" y="T7"/>
              </a:cxn>
              <a:cxn ang="0">
                <a:pos x="T8" y="T9"/>
              </a:cxn>
            </a:cxnLst>
            <a:rect l="0" t="0" r="r" b="b"/>
            <a:pathLst>
              <a:path w="7173" h="4324">
                <a:moveTo>
                  <a:pt x="3558" y="4324"/>
                </a:moveTo>
                <a:lnTo>
                  <a:pt x="7173" y="3041"/>
                </a:lnTo>
                <a:cubicBezTo>
                  <a:pt x="6465" y="1044"/>
                  <a:pt x="4271" y="0"/>
                  <a:pt x="2274" y="708"/>
                </a:cubicBezTo>
                <a:cubicBezTo>
                  <a:pt x="1240" y="1076"/>
                  <a:pt x="412" y="1869"/>
                  <a:pt x="0" y="2887"/>
                </a:cubicBezTo>
                <a:lnTo>
                  <a:pt x="3558" y="4324"/>
                </a:lnTo>
                <a:close/>
              </a:path>
            </a:pathLst>
          </a:custGeom>
          <a:solidFill>
            <a:srgbClr val="4F81B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38" name="Freeform 7">
            <a:hlinkClick r:id="rId4" action="ppaction://hlinksldjump"/>
          </p:cNvPr>
          <p:cNvSpPr>
            <a:spLocks/>
          </p:cNvSpPr>
          <p:nvPr/>
        </p:nvSpPr>
        <p:spPr bwMode="auto">
          <a:xfrm>
            <a:off x="8479948" y="6153545"/>
            <a:ext cx="291773" cy="255156"/>
          </a:xfrm>
          <a:custGeom>
            <a:avLst/>
            <a:gdLst>
              <a:gd name="T0" fmla="*/ 0 w 4037"/>
              <a:gd name="T1" fmla="*/ 1283 h 3530"/>
              <a:gd name="T2" fmla="*/ 3110 w 4037"/>
              <a:gd name="T3" fmla="*/ 3530 h 3530"/>
              <a:gd name="T4" fmla="*/ 3616 w 4037"/>
              <a:gd name="T5" fmla="*/ 0 h 3530"/>
              <a:gd name="T6" fmla="*/ 0 w 4037"/>
              <a:gd name="T7" fmla="*/ 1283 h 3530"/>
            </a:gdLst>
            <a:ahLst/>
            <a:cxnLst>
              <a:cxn ang="0">
                <a:pos x="T0" y="T1"/>
              </a:cxn>
              <a:cxn ang="0">
                <a:pos x="T2" y="T3"/>
              </a:cxn>
              <a:cxn ang="0">
                <a:pos x="T4" y="T5"/>
              </a:cxn>
              <a:cxn ang="0">
                <a:pos x="T6" y="T7"/>
              </a:cxn>
            </a:cxnLst>
            <a:rect l="0" t="0" r="r" b="b"/>
            <a:pathLst>
              <a:path w="4037" h="3530">
                <a:moveTo>
                  <a:pt x="0" y="1283"/>
                </a:moveTo>
                <a:lnTo>
                  <a:pt x="3110" y="3530"/>
                </a:lnTo>
                <a:cubicBezTo>
                  <a:pt x="3848" y="2508"/>
                  <a:pt x="4037" y="1189"/>
                  <a:pt x="3616" y="0"/>
                </a:cubicBezTo>
                <a:lnTo>
                  <a:pt x="0" y="1283"/>
                </a:lnTo>
                <a:close/>
              </a:path>
            </a:pathLst>
          </a:custGeom>
          <a:solidFill>
            <a:srgbClr val="C0504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39" name="Freeform 8">
            <a:hlinkClick r:id="rId4" action="ppaction://hlinksldjump"/>
          </p:cNvPr>
          <p:cNvSpPr>
            <a:spLocks/>
          </p:cNvSpPr>
          <p:nvPr/>
        </p:nvSpPr>
        <p:spPr bwMode="auto">
          <a:xfrm>
            <a:off x="8473572" y="6246280"/>
            <a:ext cx="230682" cy="279053"/>
          </a:xfrm>
          <a:custGeom>
            <a:avLst/>
            <a:gdLst>
              <a:gd name="T0" fmla="*/ 82 w 3192"/>
              <a:gd name="T1" fmla="*/ 0 h 3863"/>
              <a:gd name="T2" fmla="*/ 0 w 3192"/>
              <a:gd name="T3" fmla="*/ 3836 h 3863"/>
              <a:gd name="T4" fmla="*/ 3192 w 3192"/>
              <a:gd name="T5" fmla="*/ 2247 h 3863"/>
              <a:gd name="T6" fmla="*/ 82 w 3192"/>
              <a:gd name="T7" fmla="*/ 0 h 3863"/>
            </a:gdLst>
            <a:ahLst/>
            <a:cxnLst>
              <a:cxn ang="0">
                <a:pos x="T0" y="T1"/>
              </a:cxn>
              <a:cxn ang="0">
                <a:pos x="T2" y="T3"/>
              </a:cxn>
              <a:cxn ang="0">
                <a:pos x="T4" y="T5"/>
              </a:cxn>
              <a:cxn ang="0">
                <a:pos x="T6" y="T7"/>
              </a:cxn>
            </a:cxnLst>
            <a:rect l="0" t="0" r="r" b="b"/>
            <a:pathLst>
              <a:path w="3192" h="3863">
                <a:moveTo>
                  <a:pt x="82" y="0"/>
                </a:moveTo>
                <a:lnTo>
                  <a:pt x="0" y="3836"/>
                </a:lnTo>
                <a:cubicBezTo>
                  <a:pt x="1261" y="3863"/>
                  <a:pt x="2454" y="3269"/>
                  <a:pt x="3192" y="2247"/>
                </a:cubicBezTo>
                <a:lnTo>
                  <a:pt x="82" y="0"/>
                </a:lnTo>
                <a:close/>
              </a:path>
            </a:pathLst>
          </a:custGeom>
          <a:solidFill>
            <a:srgbClr val="9BBB59"/>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40" name="Freeform 9">
            <a:hlinkClick r:id="rId4" action="ppaction://hlinksldjump"/>
          </p:cNvPr>
          <p:cNvSpPr>
            <a:spLocks/>
          </p:cNvSpPr>
          <p:nvPr/>
        </p:nvSpPr>
        <p:spPr bwMode="auto">
          <a:xfrm>
            <a:off x="8248496" y="6247086"/>
            <a:ext cx="231452" cy="277126"/>
          </a:xfrm>
          <a:custGeom>
            <a:avLst/>
            <a:gdLst>
              <a:gd name="T0" fmla="*/ 3203 w 3203"/>
              <a:gd name="T1" fmla="*/ 0 h 3836"/>
              <a:gd name="T2" fmla="*/ 0 w 3203"/>
              <a:gd name="T3" fmla="*/ 2111 h 3836"/>
              <a:gd name="T4" fmla="*/ 3121 w 3203"/>
              <a:gd name="T5" fmla="*/ 3836 h 3836"/>
              <a:gd name="T6" fmla="*/ 3203 w 3203"/>
              <a:gd name="T7" fmla="*/ 0 h 3836"/>
            </a:gdLst>
            <a:ahLst/>
            <a:cxnLst>
              <a:cxn ang="0">
                <a:pos x="T0" y="T1"/>
              </a:cxn>
              <a:cxn ang="0">
                <a:pos x="T2" y="T3"/>
              </a:cxn>
              <a:cxn ang="0">
                <a:pos x="T4" y="T5"/>
              </a:cxn>
              <a:cxn ang="0">
                <a:pos x="T6" y="T7"/>
              </a:cxn>
            </a:cxnLst>
            <a:rect l="0" t="0" r="r" b="b"/>
            <a:pathLst>
              <a:path w="3203" h="3836">
                <a:moveTo>
                  <a:pt x="3203" y="0"/>
                </a:moveTo>
                <a:lnTo>
                  <a:pt x="0" y="2111"/>
                </a:lnTo>
                <a:cubicBezTo>
                  <a:pt x="694" y="3164"/>
                  <a:pt x="1860" y="3808"/>
                  <a:pt x="3121" y="3836"/>
                </a:cubicBezTo>
                <a:lnTo>
                  <a:pt x="3203" y="0"/>
                </a:lnTo>
                <a:close/>
              </a:path>
            </a:pathLst>
          </a:custGeom>
          <a:solidFill>
            <a:srgbClr val="8064A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41" name="Freeform 10">
            <a:hlinkClick r:id="rId4" action="ppaction://hlinksldjump"/>
          </p:cNvPr>
          <p:cNvSpPr>
            <a:spLocks/>
          </p:cNvSpPr>
          <p:nvPr/>
        </p:nvSpPr>
        <p:spPr bwMode="auto">
          <a:xfrm>
            <a:off x="8188754" y="6141920"/>
            <a:ext cx="291194" cy="256505"/>
          </a:xfrm>
          <a:custGeom>
            <a:avLst/>
            <a:gdLst>
              <a:gd name="T0" fmla="*/ 4030 w 4030"/>
              <a:gd name="T1" fmla="*/ 1438 h 3549"/>
              <a:gd name="T2" fmla="*/ 472 w 4030"/>
              <a:gd name="T3" fmla="*/ 0 h 3549"/>
              <a:gd name="T4" fmla="*/ 826 w 4030"/>
              <a:gd name="T5" fmla="*/ 3549 h 3549"/>
              <a:gd name="T6" fmla="*/ 4030 w 4030"/>
              <a:gd name="T7" fmla="*/ 1438 h 3549"/>
            </a:gdLst>
            <a:ahLst/>
            <a:cxnLst>
              <a:cxn ang="0">
                <a:pos x="T0" y="T1"/>
              </a:cxn>
              <a:cxn ang="0">
                <a:pos x="T2" y="T3"/>
              </a:cxn>
              <a:cxn ang="0">
                <a:pos x="T4" y="T5"/>
              </a:cxn>
              <a:cxn ang="0">
                <a:pos x="T6" y="T7"/>
              </a:cxn>
            </a:cxnLst>
            <a:rect l="0" t="0" r="r" b="b"/>
            <a:pathLst>
              <a:path w="4030" h="3549">
                <a:moveTo>
                  <a:pt x="4030" y="1438"/>
                </a:moveTo>
                <a:lnTo>
                  <a:pt x="472" y="0"/>
                </a:lnTo>
                <a:cubicBezTo>
                  <a:pt x="0" y="1169"/>
                  <a:pt x="132" y="2496"/>
                  <a:pt x="826" y="3549"/>
                </a:cubicBezTo>
                <a:lnTo>
                  <a:pt x="4030" y="1438"/>
                </a:lnTo>
                <a:close/>
              </a:path>
            </a:pathLst>
          </a:custGeom>
          <a:solidFill>
            <a:srgbClr val="4BACC6"/>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32" name="TextBox 31">
            <a:hlinkClick r:id="rId5" action="ppaction://hlinksldjump"/>
          </p:cNvPr>
          <p:cNvSpPr txBox="1"/>
          <p:nvPr/>
        </p:nvSpPr>
        <p:spPr>
          <a:xfrm rot="21160165">
            <a:off x="4383389" y="2497792"/>
            <a:ext cx="4497052" cy="357214"/>
          </a:xfrm>
          <a:prstGeom prst="rect">
            <a:avLst/>
          </a:prstGeom>
          <a:noFill/>
        </p:spPr>
        <p:txBody>
          <a:bodyPr wrap="square" rtlCol="0">
            <a:spAutoFit/>
          </a:bodyPr>
          <a:lstStyle/>
          <a:p>
            <a:pPr>
              <a:lnSpc>
                <a:spcPct val="115000"/>
              </a:lnSpc>
              <a:spcAft>
                <a:spcPts val="1000"/>
              </a:spcAft>
            </a:pPr>
            <a:r>
              <a:rPr lang="en-GB" sz="1600" dirty="0">
                <a:solidFill>
                  <a:srgbClr val="000099"/>
                </a:solidFill>
                <a:latin typeface="Arial"/>
                <a:ea typeface="Calibri"/>
                <a:cs typeface="Times New Roman"/>
              </a:rPr>
              <a:t>Exercising corporate responsibility</a:t>
            </a:r>
            <a:endParaRPr lang="en-GB" sz="1600" dirty="0">
              <a:solidFill>
                <a:srgbClr val="000099"/>
              </a:solidFill>
              <a:ea typeface="Calibri"/>
              <a:cs typeface="Times New Roman"/>
            </a:endParaRPr>
          </a:p>
        </p:txBody>
      </p:sp>
      <p:sp>
        <p:nvSpPr>
          <p:cNvPr id="33" name="TextBox 32">
            <a:hlinkClick r:id="rId6" action="ppaction://hlinksldjump"/>
          </p:cNvPr>
          <p:cNvSpPr txBox="1"/>
          <p:nvPr/>
        </p:nvSpPr>
        <p:spPr>
          <a:xfrm rot="20827454">
            <a:off x="4273897" y="1963690"/>
            <a:ext cx="4497052" cy="357214"/>
          </a:xfrm>
          <a:prstGeom prst="rect">
            <a:avLst/>
          </a:prstGeom>
          <a:noFill/>
        </p:spPr>
        <p:txBody>
          <a:bodyPr wrap="square" rtlCol="0">
            <a:spAutoFit/>
          </a:bodyPr>
          <a:lstStyle/>
          <a:p>
            <a:pPr>
              <a:lnSpc>
                <a:spcPct val="115000"/>
              </a:lnSpc>
              <a:spcAft>
                <a:spcPts val="1000"/>
              </a:spcAft>
            </a:pPr>
            <a:r>
              <a:rPr lang="en-GB" sz="1600" dirty="0">
                <a:solidFill>
                  <a:srgbClr val="000099"/>
                </a:solidFill>
                <a:latin typeface="Arial"/>
                <a:ea typeface="Calibri"/>
                <a:cs typeface="Times New Roman"/>
              </a:rPr>
              <a:t>Taking responsibility for self</a:t>
            </a:r>
            <a:endParaRPr lang="en-GB" sz="1600" dirty="0">
              <a:solidFill>
                <a:srgbClr val="000099"/>
              </a:solidFill>
              <a:ea typeface="Calibri"/>
              <a:cs typeface="Times New Roman"/>
            </a:endParaRPr>
          </a:p>
        </p:txBody>
      </p:sp>
      <p:sp>
        <p:nvSpPr>
          <p:cNvPr id="27" name="Arc 26"/>
          <p:cNvSpPr/>
          <p:nvPr/>
        </p:nvSpPr>
        <p:spPr>
          <a:xfrm rot="2927672">
            <a:off x="1323831" y="3006081"/>
            <a:ext cx="663688" cy="591935"/>
          </a:xfrm>
          <a:prstGeom prst="arc">
            <a:avLst>
              <a:gd name="adj1" fmla="val 16200000"/>
              <a:gd name="adj2" fmla="val 21584617"/>
            </a:avLst>
          </a:prstGeom>
          <a:ln w="190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solidFill>
                <a:prstClr val="black"/>
              </a:solidFill>
            </a:endParaRPr>
          </a:p>
        </p:txBody>
      </p:sp>
      <p:sp>
        <p:nvSpPr>
          <p:cNvPr id="2" name="Slide Number Placeholder 1"/>
          <p:cNvSpPr>
            <a:spLocks noGrp="1"/>
          </p:cNvSpPr>
          <p:nvPr>
            <p:ph type="sldNum" sz="quarter" idx="12"/>
          </p:nvPr>
        </p:nvSpPr>
        <p:spPr/>
        <p:txBody>
          <a:bodyPr/>
          <a:lstStyle/>
          <a:p>
            <a:fld id="{C4009609-DC48-4DDF-96FA-41A39884BE33}" type="slidenum">
              <a:rPr lang="en-GB" smtClean="0">
                <a:solidFill>
                  <a:prstClr val="black">
                    <a:tint val="75000"/>
                  </a:prstClr>
                </a:solidFill>
              </a:rPr>
              <a:pPr/>
              <a:t>82</a:t>
            </a:fld>
            <a:endParaRPr lang="en-GB" dirty="0">
              <a:solidFill>
                <a:prstClr val="black">
                  <a:tint val="75000"/>
                </a:prstClr>
              </a:solidFill>
            </a:endParaRPr>
          </a:p>
        </p:txBody>
      </p:sp>
      <p:grpSp>
        <p:nvGrpSpPr>
          <p:cNvPr id="43" name="Group 42"/>
          <p:cNvGrpSpPr/>
          <p:nvPr/>
        </p:nvGrpSpPr>
        <p:grpSpPr>
          <a:xfrm>
            <a:off x="845976" y="1986727"/>
            <a:ext cx="3419989" cy="668769"/>
            <a:chOff x="1907704" y="1986727"/>
            <a:chExt cx="1894987" cy="668769"/>
          </a:xfrm>
        </p:grpSpPr>
        <p:sp>
          <p:nvSpPr>
            <p:cNvPr id="44" name="TextBox 43"/>
            <p:cNvSpPr txBox="1"/>
            <p:nvPr/>
          </p:nvSpPr>
          <p:spPr>
            <a:xfrm>
              <a:off x="1907704" y="2378497"/>
              <a:ext cx="796203" cy="276999"/>
            </a:xfrm>
            <a:prstGeom prst="rect">
              <a:avLst/>
            </a:prstGeom>
            <a:noFill/>
          </p:spPr>
          <p:txBody>
            <a:bodyPr wrap="square" rtlCol="0">
              <a:spAutoFit/>
            </a:bodyPr>
            <a:lstStyle/>
            <a:p>
              <a:r>
                <a:rPr lang="en-GB" sz="1200" b="1" dirty="0">
                  <a:solidFill>
                    <a:srgbClr val="000099"/>
                  </a:solidFill>
                </a:rPr>
                <a:t>QTS/Induction</a:t>
              </a:r>
            </a:p>
          </p:txBody>
        </p:sp>
        <p:sp>
          <p:nvSpPr>
            <p:cNvPr id="45" name="TextBox 44"/>
            <p:cNvSpPr txBox="1"/>
            <p:nvPr/>
          </p:nvSpPr>
          <p:spPr>
            <a:xfrm>
              <a:off x="3018934" y="1986727"/>
              <a:ext cx="783757" cy="461665"/>
            </a:xfrm>
            <a:prstGeom prst="rect">
              <a:avLst/>
            </a:prstGeom>
            <a:noFill/>
          </p:spPr>
          <p:txBody>
            <a:bodyPr wrap="square" rtlCol="0">
              <a:spAutoFit/>
            </a:bodyPr>
            <a:lstStyle/>
            <a:p>
              <a:r>
                <a:rPr lang="en-GB" sz="1200" b="1" dirty="0">
                  <a:solidFill>
                    <a:srgbClr val="000099"/>
                  </a:solidFill>
                </a:rPr>
                <a:t>Sustained highly effective practice</a:t>
              </a:r>
            </a:p>
          </p:txBody>
        </p:sp>
      </p:grpSp>
      <p:sp>
        <p:nvSpPr>
          <p:cNvPr id="46" name="TextBox 45"/>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Teaching</a:t>
            </a:r>
          </a:p>
        </p:txBody>
      </p:sp>
      <p:sp>
        <p:nvSpPr>
          <p:cNvPr id="47" name="Rounded Rectangle 46">
            <a:hlinkClick r:id="rId7" action="ppaction://hlinksldjump"/>
          </p:cNvPr>
          <p:cNvSpPr/>
          <p:nvPr/>
        </p:nvSpPr>
        <p:spPr>
          <a:xfrm>
            <a:off x="6904397" y="6079623"/>
            <a:ext cx="951830" cy="3810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Formal</a:t>
            </a:r>
          </a:p>
          <a:p>
            <a:pPr algn="ctr"/>
            <a:r>
              <a:rPr lang="en-GB" sz="1200" dirty="0">
                <a:solidFill>
                  <a:prstClr val="white"/>
                </a:solidFill>
              </a:rPr>
              <a:t>leadership</a:t>
            </a:r>
          </a:p>
        </p:txBody>
      </p:sp>
    </p:spTree>
    <p:extLst>
      <p:ext uri="{BB962C8B-B14F-4D97-AF65-F5344CB8AC3E}">
        <p14:creationId xmlns:p14="http://schemas.microsoft.com/office/powerpoint/2010/main" val="374568178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7" name="Shape 16"/>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400110"/>
          </a:xfrm>
          <a:prstGeom prst="rect">
            <a:avLst/>
          </a:prstGeom>
          <a:noFill/>
        </p:spPr>
        <p:txBody>
          <a:bodyPr wrap="square" rtlCol="0">
            <a:spAutoFit/>
          </a:bodyPr>
          <a:lstStyle/>
          <a:p>
            <a:r>
              <a:rPr lang="en-GB" sz="2000" b="1" dirty="0" smtClean="0">
                <a:solidFill>
                  <a:srgbClr val="000099"/>
                </a:solidFill>
              </a:rPr>
              <a:t>Leadership</a:t>
            </a:r>
            <a:endParaRPr lang="en-GB" sz="2000" b="1" dirty="0">
              <a:solidFill>
                <a:srgbClr val="000099"/>
              </a:solidFill>
            </a:endParaRPr>
          </a:p>
        </p:txBody>
      </p:sp>
      <p:sp>
        <p:nvSpPr>
          <p:cNvPr id="2" name="TextBox 1"/>
          <p:cNvSpPr txBox="1"/>
          <p:nvPr/>
        </p:nvSpPr>
        <p:spPr>
          <a:xfrm>
            <a:off x="473350" y="1776115"/>
            <a:ext cx="6690938" cy="461665"/>
          </a:xfrm>
          <a:prstGeom prst="rect">
            <a:avLst/>
          </a:prstGeom>
          <a:noFill/>
        </p:spPr>
        <p:txBody>
          <a:bodyPr wrap="square" rtlCol="0">
            <a:spAutoFit/>
          </a:bodyPr>
          <a:lstStyle/>
          <a:p>
            <a:r>
              <a:rPr lang="en-GB" sz="2400" b="1" dirty="0">
                <a:solidFill>
                  <a:srgbClr val="000099"/>
                </a:solidFill>
              </a:rPr>
              <a:t>Taking responsibility for self</a:t>
            </a:r>
          </a:p>
        </p:txBody>
      </p:sp>
      <p:sp>
        <p:nvSpPr>
          <p:cNvPr id="60" name="TextBox 59"/>
          <p:cNvSpPr txBox="1"/>
          <p:nvPr/>
        </p:nvSpPr>
        <p:spPr>
          <a:xfrm>
            <a:off x="548132" y="4725144"/>
            <a:ext cx="6984776" cy="646331"/>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r>
              <a:rPr lang="en-GB" dirty="0"/>
              <a:t>The teacher accepts responsibility and demonstrates the commitment to learners through professional organisation and management.</a:t>
            </a:r>
          </a:p>
        </p:txBody>
      </p:sp>
      <p:sp>
        <p:nvSpPr>
          <p:cNvPr id="65" name="TextBox 64"/>
          <p:cNvSpPr txBox="1"/>
          <p:nvPr/>
        </p:nvSpPr>
        <p:spPr>
          <a:xfrm>
            <a:off x="3104728" y="2708920"/>
            <a:ext cx="5382597" cy="923330"/>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r>
              <a:rPr lang="en-GB" dirty="0"/>
              <a:t>Personal professional responsibility includes the sustained development of excellent practices across the professional standards.</a:t>
            </a:r>
          </a:p>
        </p:txBody>
      </p:sp>
      <p:grpSp>
        <p:nvGrpSpPr>
          <p:cNvPr id="11" name="Group 10"/>
          <p:cNvGrpSpPr/>
          <p:nvPr/>
        </p:nvGrpSpPr>
        <p:grpSpPr>
          <a:xfrm rot="2854976">
            <a:off x="7804976" y="5972760"/>
            <a:ext cx="693782" cy="676019"/>
            <a:chOff x="522012" y="4820623"/>
            <a:chExt cx="2251778" cy="2194128"/>
          </a:xfrm>
        </p:grpSpPr>
        <p:sp>
          <p:nvSpPr>
            <p:cNvPr id="12" name="Pie 11">
              <a:hlinkClick r:id="rId3" action="ppaction://hlinksldjump"/>
            </p:cNvPr>
            <p:cNvSpPr/>
            <p:nvPr/>
          </p:nvSpPr>
          <p:spPr>
            <a:xfrm rot="4351073">
              <a:off x="552270" y="4799450"/>
              <a:ext cx="2185043" cy="2245560"/>
            </a:xfrm>
            <a:prstGeom prst="pie">
              <a:avLst>
                <a:gd name="adj1" fmla="val 14023263"/>
                <a:gd name="adj2" fmla="val 1188211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3" name="Pie 12"/>
            <p:cNvSpPr/>
            <p:nvPr/>
          </p:nvSpPr>
          <p:spPr>
            <a:xfrm rot="4351073">
              <a:off x="588746" y="4820623"/>
              <a:ext cx="2185043" cy="2185043"/>
            </a:xfrm>
            <a:prstGeom prst="pie">
              <a:avLst>
                <a:gd name="adj1" fmla="val 11910026"/>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4" name="Pie 13">
              <a:hlinkClick r:id="rId3" action="ppaction://hlinksldjump"/>
            </p:cNvPr>
            <p:cNvSpPr/>
            <p:nvPr/>
          </p:nvSpPr>
          <p:spPr>
            <a:xfrm rot="4351073">
              <a:off x="581329" y="4822350"/>
              <a:ext cx="2185043" cy="2185043"/>
            </a:xfrm>
            <a:prstGeom prst="pie">
              <a:avLst>
                <a:gd name="adj1" fmla="val 11956703"/>
                <a:gd name="adj2" fmla="val 14185533"/>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5" name="Pie 14"/>
            <p:cNvSpPr/>
            <p:nvPr/>
          </p:nvSpPr>
          <p:spPr>
            <a:xfrm rot="4351073">
              <a:off x="588747" y="4820623"/>
              <a:ext cx="2185043" cy="2185043"/>
            </a:xfrm>
            <a:prstGeom prst="pie">
              <a:avLst>
                <a:gd name="adj1" fmla="val 14260476"/>
                <a:gd name="adj2" fmla="val 14290020"/>
              </a:avLst>
            </a:prstGeom>
            <a:solidFill>
              <a:srgbClr val="CC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
        <p:nvSpPr>
          <p:cNvPr id="3" name="Slide Number Placeholder 2"/>
          <p:cNvSpPr>
            <a:spLocks noGrp="1"/>
          </p:cNvSpPr>
          <p:nvPr>
            <p:ph type="sldNum" sz="quarter" idx="12"/>
          </p:nvPr>
        </p:nvSpPr>
        <p:spPr/>
        <p:txBody>
          <a:bodyPr/>
          <a:lstStyle/>
          <a:p>
            <a:fld id="{C4009609-DC48-4DDF-96FA-41A39884BE33}" type="slidenum">
              <a:rPr lang="en-GB" smtClean="0"/>
              <a:t>83</a:t>
            </a:fld>
            <a:endParaRPr lang="en-GB"/>
          </a:p>
        </p:txBody>
      </p:sp>
      <p:sp>
        <p:nvSpPr>
          <p:cNvPr id="16" name="TextBox 15"/>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Teaching</a:t>
            </a:r>
          </a:p>
        </p:txBody>
      </p:sp>
      <p:pic>
        <p:nvPicPr>
          <p:cNvPr id="18" name="Picture 2">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70359" y="4350126"/>
            <a:ext cx="623455" cy="623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3525369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extBox 1"/>
          <p:cNvSpPr txBox="1"/>
          <p:nvPr/>
        </p:nvSpPr>
        <p:spPr>
          <a:xfrm>
            <a:off x="251519" y="6309320"/>
            <a:ext cx="8244915" cy="400110"/>
          </a:xfrm>
          <a:prstGeom prst="rect">
            <a:avLst/>
          </a:prstGeom>
          <a:noFill/>
        </p:spPr>
        <p:txBody>
          <a:bodyPr wrap="square" rtlCol="0">
            <a:spAutoFit/>
          </a:bodyPr>
          <a:lstStyle/>
          <a:p>
            <a:r>
              <a:rPr lang="en-GB" sz="2000" b="1" dirty="0" smtClean="0">
                <a:solidFill>
                  <a:srgbClr val="000099"/>
                </a:solidFill>
              </a:rPr>
              <a:t>Leadership</a:t>
            </a:r>
            <a:endParaRPr lang="en-GB" sz="2000" b="1" dirty="0">
              <a:solidFill>
                <a:srgbClr val="000099"/>
              </a:solidFill>
            </a:endParaRPr>
          </a:p>
        </p:txBody>
      </p:sp>
      <p:sp>
        <p:nvSpPr>
          <p:cNvPr id="5" name="TextBox 4"/>
          <p:cNvSpPr txBox="1"/>
          <p:nvPr/>
        </p:nvSpPr>
        <p:spPr>
          <a:xfrm>
            <a:off x="683568" y="1484784"/>
            <a:ext cx="7272808" cy="1477328"/>
          </a:xfrm>
          <a:prstGeom prst="rect">
            <a:avLst/>
          </a:prstGeom>
          <a:solidFill>
            <a:schemeClr val="accent3">
              <a:lumMod val="40000"/>
              <a:lumOff val="60000"/>
            </a:schemeClr>
          </a:solidFill>
          <a:ln w="25400">
            <a:solidFill>
              <a:srgbClr val="000099"/>
            </a:solidFill>
          </a:ln>
          <a:effectLst/>
        </p:spPr>
        <p:txBody>
          <a:bodyPr wrap="square" rtlCol="0">
            <a:spAutoFit/>
          </a:bodyPr>
          <a:lstStyle/>
          <a:p>
            <a:pPr lvl="0">
              <a:defRPr/>
            </a:pPr>
            <a:r>
              <a:rPr lang="en-GB" b="1" dirty="0">
                <a:solidFill>
                  <a:prstClr val="black"/>
                </a:solidFill>
              </a:rPr>
              <a:t>Descriptor to be met by the end of induction:</a:t>
            </a:r>
          </a:p>
          <a:p>
            <a:pPr lvl="0">
              <a:defRPr/>
            </a:pPr>
            <a:endParaRPr lang="en-GB" b="1" dirty="0">
              <a:solidFill>
                <a:prstClr val="black"/>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The teacher accepts responsibility and demonstrates the commitment to learners through professional organisation and management.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TextBox 5"/>
          <p:cNvSpPr txBox="1"/>
          <p:nvPr/>
        </p:nvSpPr>
        <p:spPr>
          <a:xfrm>
            <a:off x="683568" y="3284984"/>
            <a:ext cx="7272808" cy="2031325"/>
          </a:xfrm>
          <a:prstGeom prst="rect">
            <a:avLst/>
          </a:prstGeom>
          <a:solidFill>
            <a:schemeClr val="accent3">
              <a:lumMod val="40000"/>
              <a:lumOff val="60000"/>
            </a:schemeClr>
          </a:solidFill>
          <a:ln w="25400">
            <a:solidFill>
              <a:srgbClr val="000099"/>
            </a:solidFill>
          </a:ln>
          <a:effec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a:ea typeface="+mn-ea"/>
                <a:cs typeface="+mn-cs"/>
              </a:rPr>
              <a:t>Evidence for award of QTS: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a:p>
            <a:pPr lvl="0">
              <a:defRPr/>
            </a:pPr>
            <a:r>
              <a:rPr lang="en-IE" dirty="0">
                <a:latin typeface="Calibri" panose="020F0502020204030204" pitchFamily="34" charset="0"/>
                <a:ea typeface="Calibri" panose="020F0502020204030204" pitchFamily="34" charset="0"/>
              </a:rPr>
              <a:t>The teacher demonstrates professional attitudes and behaviours, developing positive relationships with learners and colleagues, which illustrate a personal commitment to the fundamental principles of equity and of maximising the potential of all learners. </a:t>
            </a:r>
            <a:endParaRPr kumimoji="0" lang="en-GB" sz="1800" b="0" i="0" u="none" strike="noStrike" kern="1200" cap="none" spc="0" normalizeH="0" baseline="0" noProof="0" dirty="0">
              <a:ln>
                <a:noFill/>
              </a:ln>
              <a:effectLst/>
              <a:uLnTx/>
              <a:uFillTx/>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Chevron 9">
            <a:hlinkClick r:id="rId2" action="ppaction://hlinksldjump"/>
          </p:cNvPr>
          <p:cNvSpPr/>
          <p:nvPr/>
        </p:nvSpPr>
        <p:spPr>
          <a:xfrm rot="10800000">
            <a:off x="251520" y="260648"/>
            <a:ext cx="242316" cy="24231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TextBox 8"/>
          <p:cNvSpPr txBox="1"/>
          <p:nvPr/>
        </p:nvSpPr>
        <p:spPr>
          <a:xfrm>
            <a:off x="650874" y="150973"/>
            <a:ext cx="6690938" cy="461665"/>
          </a:xfrm>
          <a:prstGeom prst="rect">
            <a:avLst/>
          </a:prstGeom>
          <a:noFill/>
        </p:spPr>
        <p:txBody>
          <a:bodyPr wrap="square" rtlCol="0">
            <a:spAutoFit/>
          </a:bodyPr>
          <a:lstStyle/>
          <a:p>
            <a:r>
              <a:rPr lang="en-GB" sz="2400" b="1" dirty="0">
                <a:solidFill>
                  <a:srgbClr val="000099"/>
                </a:solidFill>
              </a:rPr>
              <a:t>Taking responsibility for self</a:t>
            </a:r>
          </a:p>
        </p:txBody>
      </p:sp>
      <p:sp>
        <p:nvSpPr>
          <p:cNvPr id="7" name="Slide Number Placeholder 6"/>
          <p:cNvSpPr>
            <a:spLocks noGrp="1"/>
          </p:cNvSpPr>
          <p:nvPr>
            <p:ph type="sldNum" sz="quarter" idx="12"/>
          </p:nvPr>
        </p:nvSpPr>
        <p:spPr>
          <a:xfrm>
            <a:off x="6754416" y="6381328"/>
            <a:ext cx="2133600" cy="365125"/>
          </a:xfrm>
        </p:spPr>
        <p:txBody>
          <a:bodyPr/>
          <a:lstStyle/>
          <a:p>
            <a:fld id="{C4009609-DC48-4DDF-96FA-41A39884BE33}" type="slidenum">
              <a:rPr lang="en-GB" b="1" smtClean="0"/>
              <a:t>84</a:t>
            </a:fld>
            <a:endParaRPr lang="en-GB" b="1" dirty="0"/>
          </a:p>
        </p:txBody>
      </p:sp>
    </p:spTree>
    <p:extLst>
      <p:ext uri="{BB962C8B-B14F-4D97-AF65-F5344CB8AC3E}">
        <p14:creationId xmlns:p14="http://schemas.microsoft.com/office/powerpoint/2010/main" val="246554083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7" name="Shape 16"/>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400110"/>
          </a:xfrm>
          <a:prstGeom prst="rect">
            <a:avLst/>
          </a:prstGeom>
          <a:noFill/>
        </p:spPr>
        <p:txBody>
          <a:bodyPr wrap="square" rtlCol="0">
            <a:spAutoFit/>
          </a:bodyPr>
          <a:lstStyle/>
          <a:p>
            <a:r>
              <a:rPr lang="en-GB" sz="2000" b="1" dirty="0" smtClean="0">
                <a:solidFill>
                  <a:srgbClr val="000099"/>
                </a:solidFill>
              </a:rPr>
              <a:t>Leadership</a:t>
            </a:r>
            <a:endParaRPr lang="en-GB" sz="2000" b="1" dirty="0">
              <a:solidFill>
                <a:srgbClr val="000099"/>
              </a:solidFill>
            </a:endParaRPr>
          </a:p>
        </p:txBody>
      </p:sp>
      <p:sp>
        <p:nvSpPr>
          <p:cNvPr id="2" name="TextBox 1"/>
          <p:cNvSpPr txBox="1"/>
          <p:nvPr/>
        </p:nvSpPr>
        <p:spPr>
          <a:xfrm>
            <a:off x="473350" y="1776115"/>
            <a:ext cx="6690938" cy="461665"/>
          </a:xfrm>
          <a:prstGeom prst="rect">
            <a:avLst/>
          </a:prstGeom>
          <a:noFill/>
        </p:spPr>
        <p:txBody>
          <a:bodyPr wrap="square" rtlCol="0">
            <a:spAutoFit/>
          </a:bodyPr>
          <a:lstStyle/>
          <a:p>
            <a:r>
              <a:rPr lang="en-GB" sz="2400" b="1" dirty="0">
                <a:solidFill>
                  <a:srgbClr val="000099"/>
                </a:solidFill>
              </a:rPr>
              <a:t>Exercising corporate responsibility</a:t>
            </a:r>
          </a:p>
        </p:txBody>
      </p:sp>
      <p:sp>
        <p:nvSpPr>
          <p:cNvPr id="60" name="TextBox 59"/>
          <p:cNvSpPr txBox="1"/>
          <p:nvPr/>
        </p:nvSpPr>
        <p:spPr>
          <a:xfrm>
            <a:off x="541525" y="4719627"/>
            <a:ext cx="6984776" cy="923330"/>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r>
              <a:rPr lang="en-GB" dirty="0"/>
              <a:t>The teacher contributes to the aims and development of the school by demonstrating compliance with agreed policies and is prepared to seek advice where necessary.</a:t>
            </a:r>
          </a:p>
        </p:txBody>
      </p:sp>
      <p:sp>
        <p:nvSpPr>
          <p:cNvPr id="65" name="TextBox 64"/>
          <p:cNvSpPr txBox="1"/>
          <p:nvPr/>
        </p:nvSpPr>
        <p:spPr>
          <a:xfrm>
            <a:off x="3203848" y="2708920"/>
            <a:ext cx="5382597" cy="923330"/>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r>
              <a:rPr lang="en-GB" dirty="0"/>
              <a:t>Colleagues are supported to meet the policies and principles required by the school with suggestions for improvements being offered and acted on.</a:t>
            </a:r>
          </a:p>
        </p:txBody>
      </p:sp>
      <p:grpSp>
        <p:nvGrpSpPr>
          <p:cNvPr id="11" name="Group 10"/>
          <p:cNvGrpSpPr/>
          <p:nvPr/>
        </p:nvGrpSpPr>
        <p:grpSpPr>
          <a:xfrm rot="2854976">
            <a:off x="7804975" y="5943019"/>
            <a:ext cx="693782" cy="676019"/>
            <a:chOff x="522012" y="4820623"/>
            <a:chExt cx="2251778" cy="2194128"/>
          </a:xfrm>
        </p:grpSpPr>
        <p:sp>
          <p:nvSpPr>
            <p:cNvPr id="12" name="Pie 11">
              <a:hlinkClick r:id="rId3" action="ppaction://hlinksldjump"/>
            </p:cNvPr>
            <p:cNvSpPr/>
            <p:nvPr/>
          </p:nvSpPr>
          <p:spPr>
            <a:xfrm rot="4351073">
              <a:off x="552270" y="4799450"/>
              <a:ext cx="2185043" cy="2245560"/>
            </a:xfrm>
            <a:prstGeom prst="pie">
              <a:avLst>
                <a:gd name="adj1" fmla="val 14023263"/>
                <a:gd name="adj2" fmla="val 1188211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3" name="Pie 12"/>
            <p:cNvSpPr/>
            <p:nvPr/>
          </p:nvSpPr>
          <p:spPr>
            <a:xfrm rot="4351073">
              <a:off x="588746" y="4820623"/>
              <a:ext cx="2185043" cy="2185043"/>
            </a:xfrm>
            <a:prstGeom prst="pie">
              <a:avLst>
                <a:gd name="adj1" fmla="val 11910026"/>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4" name="Pie 13">
              <a:hlinkClick r:id="rId3" action="ppaction://hlinksldjump"/>
            </p:cNvPr>
            <p:cNvSpPr/>
            <p:nvPr/>
          </p:nvSpPr>
          <p:spPr>
            <a:xfrm rot="4351073">
              <a:off x="581329" y="4822350"/>
              <a:ext cx="2185043" cy="2185043"/>
            </a:xfrm>
            <a:prstGeom prst="pie">
              <a:avLst>
                <a:gd name="adj1" fmla="val 11956703"/>
                <a:gd name="adj2" fmla="val 14185533"/>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5" name="Pie 14"/>
            <p:cNvSpPr/>
            <p:nvPr/>
          </p:nvSpPr>
          <p:spPr>
            <a:xfrm rot="4351073">
              <a:off x="588747" y="4820623"/>
              <a:ext cx="2185043" cy="2185043"/>
            </a:xfrm>
            <a:prstGeom prst="pie">
              <a:avLst>
                <a:gd name="adj1" fmla="val 14260476"/>
                <a:gd name="adj2" fmla="val 14290020"/>
              </a:avLst>
            </a:prstGeom>
            <a:solidFill>
              <a:srgbClr val="CC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
        <p:nvSpPr>
          <p:cNvPr id="3" name="Slide Number Placeholder 2"/>
          <p:cNvSpPr>
            <a:spLocks noGrp="1"/>
          </p:cNvSpPr>
          <p:nvPr>
            <p:ph type="sldNum" sz="quarter" idx="12"/>
          </p:nvPr>
        </p:nvSpPr>
        <p:spPr/>
        <p:txBody>
          <a:bodyPr/>
          <a:lstStyle/>
          <a:p>
            <a:fld id="{C4009609-DC48-4DDF-96FA-41A39884BE33}" type="slidenum">
              <a:rPr lang="en-GB" smtClean="0"/>
              <a:t>85</a:t>
            </a:fld>
            <a:endParaRPr lang="en-GB"/>
          </a:p>
        </p:txBody>
      </p:sp>
      <p:sp>
        <p:nvSpPr>
          <p:cNvPr id="16" name="TextBox 15"/>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Teaching</a:t>
            </a:r>
          </a:p>
        </p:txBody>
      </p:sp>
      <p:pic>
        <p:nvPicPr>
          <p:cNvPr id="18" name="Picture 2">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70358" y="4341510"/>
            <a:ext cx="623455" cy="623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130543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extBox 1"/>
          <p:cNvSpPr txBox="1"/>
          <p:nvPr/>
        </p:nvSpPr>
        <p:spPr>
          <a:xfrm>
            <a:off x="251519" y="6237312"/>
            <a:ext cx="8244915" cy="400110"/>
          </a:xfrm>
          <a:prstGeom prst="rect">
            <a:avLst/>
          </a:prstGeom>
          <a:noFill/>
        </p:spPr>
        <p:txBody>
          <a:bodyPr wrap="square" rtlCol="0">
            <a:spAutoFit/>
          </a:bodyPr>
          <a:lstStyle/>
          <a:p>
            <a:r>
              <a:rPr lang="en-GB" sz="2000" b="1" dirty="0">
                <a:solidFill>
                  <a:srgbClr val="000099"/>
                </a:solidFill>
              </a:rPr>
              <a:t>LEADERSHIP</a:t>
            </a:r>
          </a:p>
        </p:txBody>
      </p:sp>
      <p:sp>
        <p:nvSpPr>
          <p:cNvPr id="5" name="TextBox 4"/>
          <p:cNvSpPr txBox="1"/>
          <p:nvPr/>
        </p:nvSpPr>
        <p:spPr>
          <a:xfrm>
            <a:off x="683568" y="1484784"/>
            <a:ext cx="7272808" cy="1754326"/>
          </a:xfrm>
          <a:prstGeom prst="rect">
            <a:avLst/>
          </a:prstGeom>
          <a:solidFill>
            <a:schemeClr val="accent3">
              <a:lumMod val="40000"/>
              <a:lumOff val="60000"/>
            </a:schemeClr>
          </a:solidFill>
          <a:ln w="25400">
            <a:solidFill>
              <a:srgbClr val="000099"/>
            </a:solidFill>
          </a:ln>
          <a:effectLst/>
        </p:spPr>
        <p:txBody>
          <a:bodyPr wrap="square" rtlCol="0">
            <a:spAutoFit/>
          </a:bodyPr>
          <a:lstStyle/>
          <a:p>
            <a:pPr lvl="0">
              <a:defRPr/>
            </a:pPr>
            <a:r>
              <a:rPr lang="en-GB" b="1" dirty="0">
                <a:solidFill>
                  <a:prstClr val="black"/>
                </a:solidFill>
              </a:rPr>
              <a:t>Descriptor to be met by the end of induction:</a:t>
            </a:r>
          </a:p>
          <a:p>
            <a:pPr lvl="0">
              <a:defRPr/>
            </a:pPr>
            <a:endParaRPr lang="en-GB" b="1" dirty="0">
              <a:solidFill>
                <a:prstClr val="black"/>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The teacher contributes to the aims and development of the school by demonstrating compliance with agreed policies and is prepared to seek advice where necessary.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TextBox 5"/>
          <p:cNvSpPr txBox="1"/>
          <p:nvPr/>
        </p:nvSpPr>
        <p:spPr>
          <a:xfrm>
            <a:off x="683568" y="3573016"/>
            <a:ext cx="7272808" cy="1477328"/>
          </a:xfrm>
          <a:prstGeom prst="rect">
            <a:avLst/>
          </a:prstGeom>
          <a:solidFill>
            <a:schemeClr val="accent3">
              <a:lumMod val="40000"/>
              <a:lumOff val="60000"/>
            </a:schemeClr>
          </a:solidFill>
          <a:ln w="25400">
            <a:solidFill>
              <a:srgbClr val="000099"/>
            </a:solidFill>
          </a:ln>
          <a:effec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a:ea typeface="+mn-ea"/>
                <a:cs typeface="+mn-cs"/>
              </a:rPr>
              <a:t>Evidence for award of QTS: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a:p>
            <a:pPr lvl="0">
              <a:defRPr/>
            </a:pPr>
            <a:r>
              <a:rPr lang="en-IE" dirty="0">
                <a:latin typeface="Calibri" panose="020F0502020204030204" pitchFamily="34" charset="0"/>
                <a:ea typeface="Calibri" panose="020F0502020204030204" pitchFamily="34" charset="0"/>
              </a:rPr>
              <a:t>Contractual, pastoral, legal and professional responsibilities are known and understood by the teacher.</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Chevron 9">
            <a:hlinkClick r:id="rId2" action="ppaction://hlinksldjump"/>
          </p:cNvPr>
          <p:cNvSpPr/>
          <p:nvPr/>
        </p:nvSpPr>
        <p:spPr>
          <a:xfrm rot="10800000">
            <a:off x="251520" y="260648"/>
            <a:ext cx="242316" cy="24231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TextBox 8"/>
          <p:cNvSpPr txBox="1"/>
          <p:nvPr/>
        </p:nvSpPr>
        <p:spPr>
          <a:xfrm>
            <a:off x="683568" y="150973"/>
            <a:ext cx="6690938" cy="461665"/>
          </a:xfrm>
          <a:prstGeom prst="rect">
            <a:avLst/>
          </a:prstGeom>
          <a:noFill/>
        </p:spPr>
        <p:txBody>
          <a:bodyPr wrap="square" rtlCol="0">
            <a:spAutoFit/>
          </a:bodyPr>
          <a:lstStyle/>
          <a:p>
            <a:r>
              <a:rPr lang="en-GB" sz="2400" b="1" dirty="0">
                <a:solidFill>
                  <a:srgbClr val="000099"/>
                </a:solidFill>
              </a:rPr>
              <a:t>Exercising corporate responsibility</a:t>
            </a:r>
          </a:p>
        </p:txBody>
      </p:sp>
      <p:sp>
        <p:nvSpPr>
          <p:cNvPr id="7" name="Slide Number Placeholder 6"/>
          <p:cNvSpPr>
            <a:spLocks noGrp="1"/>
          </p:cNvSpPr>
          <p:nvPr>
            <p:ph type="sldNum" sz="quarter" idx="12"/>
          </p:nvPr>
        </p:nvSpPr>
        <p:spPr>
          <a:xfrm>
            <a:off x="6754416" y="6381328"/>
            <a:ext cx="2133600" cy="365125"/>
          </a:xfrm>
        </p:spPr>
        <p:txBody>
          <a:bodyPr/>
          <a:lstStyle/>
          <a:p>
            <a:fld id="{C4009609-DC48-4DDF-96FA-41A39884BE33}" type="slidenum">
              <a:rPr lang="en-GB" b="1" smtClean="0"/>
              <a:t>86</a:t>
            </a:fld>
            <a:endParaRPr lang="en-GB" b="1" dirty="0"/>
          </a:p>
        </p:txBody>
      </p:sp>
    </p:spTree>
    <p:extLst>
      <p:ext uri="{BB962C8B-B14F-4D97-AF65-F5344CB8AC3E}">
        <p14:creationId xmlns:p14="http://schemas.microsoft.com/office/powerpoint/2010/main" val="404984914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7" name="Shape 16"/>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400110"/>
          </a:xfrm>
          <a:prstGeom prst="rect">
            <a:avLst/>
          </a:prstGeom>
          <a:noFill/>
        </p:spPr>
        <p:txBody>
          <a:bodyPr wrap="square" rtlCol="0">
            <a:spAutoFit/>
          </a:bodyPr>
          <a:lstStyle/>
          <a:p>
            <a:r>
              <a:rPr lang="en-GB" sz="2000" b="1" dirty="0" smtClean="0">
                <a:solidFill>
                  <a:srgbClr val="000099"/>
                </a:solidFill>
              </a:rPr>
              <a:t>Leadership</a:t>
            </a:r>
            <a:endParaRPr lang="en-GB" sz="2000" b="1" dirty="0">
              <a:solidFill>
                <a:srgbClr val="000099"/>
              </a:solidFill>
            </a:endParaRPr>
          </a:p>
        </p:txBody>
      </p:sp>
      <p:sp>
        <p:nvSpPr>
          <p:cNvPr id="2" name="TextBox 1"/>
          <p:cNvSpPr txBox="1"/>
          <p:nvPr/>
        </p:nvSpPr>
        <p:spPr>
          <a:xfrm>
            <a:off x="473350" y="1776115"/>
            <a:ext cx="6690938" cy="830997"/>
          </a:xfrm>
          <a:prstGeom prst="rect">
            <a:avLst/>
          </a:prstGeom>
          <a:noFill/>
        </p:spPr>
        <p:txBody>
          <a:bodyPr wrap="square" rtlCol="0">
            <a:spAutoFit/>
          </a:bodyPr>
          <a:lstStyle/>
          <a:p>
            <a:r>
              <a:rPr lang="en-GB" sz="2400" b="1" dirty="0">
                <a:solidFill>
                  <a:srgbClr val="000099"/>
                </a:solidFill>
              </a:rPr>
              <a:t>Leading colleagues, projects and </a:t>
            </a:r>
          </a:p>
          <a:p>
            <a:r>
              <a:rPr lang="en-GB" sz="2400" b="1" dirty="0">
                <a:solidFill>
                  <a:srgbClr val="000099"/>
                </a:solidFill>
              </a:rPr>
              <a:t>programmes</a:t>
            </a:r>
          </a:p>
        </p:txBody>
      </p:sp>
      <p:sp>
        <p:nvSpPr>
          <p:cNvPr id="60" name="TextBox 59"/>
          <p:cNvSpPr txBox="1"/>
          <p:nvPr/>
        </p:nvSpPr>
        <p:spPr>
          <a:xfrm>
            <a:off x="539552" y="4653136"/>
            <a:ext cx="6984776" cy="646331"/>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r>
              <a:rPr lang="en-GB" dirty="0"/>
              <a:t>The teacher uses qualities of own professional practice to positively influence the practice of others.</a:t>
            </a:r>
          </a:p>
        </p:txBody>
      </p:sp>
      <p:sp>
        <p:nvSpPr>
          <p:cNvPr id="65" name="TextBox 64"/>
          <p:cNvSpPr txBox="1"/>
          <p:nvPr/>
        </p:nvSpPr>
        <p:spPr>
          <a:xfrm>
            <a:off x="2123728" y="2708920"/>
            <a:ext cx="6462717" cy="1200329"/>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r>
              <a:rPr lang="en-GB" dirty="0"/>
              <a:t>Leadership is an integral part of teaching involving the support, guidance and demand necessary to achieve required outcomes. It takes account of the experience of other colleagues and encourages them to flourish.</a:t>
            </a:r>
          </a:p>
        </p:txBody>
      </p:sp>
      <p:grpSp>
        <p:nvGrpSpPr>
          <p:cNvPr id="11" name="Group 10"/>
          <p:cNvGrpSpPr/>
          <p:nvPr/>
        </p:nvGrpSpPr>
        <p:grpSpPr>
          <a:xfrm rot="2854976">
            <a:off x="7788297" y="5943019"/>
            <a:ext cx="693782" cy="676019"/>
            <a:chOff x="522012" y="4820623"/>
            <a:chExt cx="2251778" cy="2194128"/>
          </a:xfrm>
        </p:grpSpPr>
        <p:sp>
          <p:nvSpPr>
            <p:cNvPr id="12" name="Pie 11">
              <a:hlinkClick r:id="rId3" action="ppaction://hlinksldjump"/>
            </p:cNvPr>
            <p:cNvSpPr/>
            <p:nvPr/>
          </p:nvSpPr>
          <p:spPr>
            <a:xfrm rot="4351073">
              <a:off x="552270" y="4799450"/>
              <a:ext cx="2185043" cy="2245560"/>
            </a:xfrm>
            <a:prstGeom prst="pie">
              <a:avLst>
                <a:gd name="adj1" fmla="val 14023263"/>
                <a:gd name="adj2" fmla="val 1188211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3" name="Pie 12"/>
            <p:cNvSpPr/>
            <p:nvPr/>
          </p:nvSpPr>
          <p:spPr>
            <a:xfrm rot="4351073">
              <a:off x="588746" y="4820623"/>
              <a:ext cx="2185043" cy="2185043"/>
            </a:xfrm>
            <a:prstGeom prst="pie">
              <a:avLst>
                <a:gd name="adj1" fmla="val 11910026"/>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4" name="Pie 13">
              <a:hlinkClick r:id="rId3" action="ppaction://hlinksldjump"/>
            </p:cNvPr>
            <p:cNvSpPr/>
            <p:nvPr/>
          </p:nvSpPr>
          <p:spPr>
            <a:xfrm rot="4351073">
              <a:off x="581329" y="4822350"/>
              <a:ext cx="2185043" cy="2185043"/>
            </a:xfrm>
            <a:prstGeom prst="pie">
              <a:avLst>
                <a:gd name="adj1" fmla="val 11956703"/>
                <a:gd name="adj2" fmla="val 14185533"/>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5" name="Pie 14"/>
            <p:cNvSpPr/>
            <p:nvPr/>
          </p:nvSpPr>
          <p:spPr>
            <a:xfrm rot="4351073">
              <a:off x="588747" y="4820623"/>
              <a:ext cx="2185043" cy="2185043"/>
            </a:xfrm>
            <a:prstGeom prst="pie">
              <a:avLst>
                <a:gd name="adj1" fmla="val 14260476"/>
                <a:gd name="adj2" fmla="val 14290020"/>
              </a:avLst>
            </a:prstGeom>
            <a:solidFill>
              <a:srgbClr val="CC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
        <p:nvSpPr>
          <p:cNvPr id="3" name="Slide Number Placeholder 2"/>
          <p:cNvSpPr>
            <a:spLocks noGrp="1"/>
          </p:cNvSpPr>
          <p:nvPr>
            <p:ph type="sldNum" sz="quarter" idx="12"/>
          </p:nvPr>
        </p:nvSpPr>
        <p:spPr/>
        <p:txBody>
          <a:bodyPr/>
          <a:lstStyle/>
          <a:p>
            <a:fld id="{C4009609-DC48-4DDF-96FA-41A39884BE33}" type="slidenum">
              <a:rPr lang="en-GB" smtClean="0"/>
              <a:t>87</a:t>
            </a:fld>
            <a:endParaRPr lang="en-GB"/>
          </a:p>
        </p:txBody>
      </p:sp>
      <p:sp>
        <p:nvSpPr>
          <p:cNvPr id="16" name="TextBox 15"/>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Teaching</a:t>
            </a:r>
          </a:p>
        </p:txBody>
      </p:sp>
      <p:pic>
        <p:nvPicPr>
          <p:cNvPr id="18" name="Picture 2">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25716" y="4341408"/>
            <a:ext cx="623455" cy="623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2070217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extBox 1"/>
          <p:cNvSpPr txBox="1"/>
          <p:nvPr/>
        </p:nvSpPr>
        <p:spPr>
          <a:xfrm>
            <a:off x="244158" y="6237312"/>
            <a:ext cx="8244915" cy="400110"/>
          </a:xfrm>
          <a:prstGeom prst="rect">
            <a:avLst/>
          </a:prstGeom>
          <a:noFill/>
        </p:spPr>
        <p:txBody>
          <a:bodyPr wrap="square" rtlCol="0">
            <a:spAutoFit/>
          </a:bodyPr>
          <a:lstStyle/>
          <a:p>
            <a:r>
              <a:rPr lang="en-GB" sz="2000" b="1" dirty="0" smtClean="0">
                <a:solidFill>
                  <a:srgbClr val="000099"/>
                </a:solidFill>
              </a:rPr>
              <a:t>Leadership</a:t>
            </a:r>
            <a:endParaRPr lang="en-GB" sz="2000" b="1" dirty="0">
              <a:solidFill>
                <a:srgbClr val="000099"/>
              </a:solidFill>
            </a:endParaRPr>
          </a:p>
        </p:txBody>
      </p:sp>
      <p:sp>
        <p:nvSpPr>
          <p:cNvPr id="5" name="TextBox 4"/>
          <p:cNvSpPr txBox="1"/>
          <p:nvPr/>
        </p:nvSpPr>
        <p:spPr>
          <a:xfrm>
            <a:off x="683568" y="1484784"/>
            <a:ext cx="7272808" cy="1477328"/>
          </a:xfrm>
          <a:prstGeom prst="rect">
            <a:avLst/>
          </a:prstGeom>
          <a:solidFill>
            <a:schemeClr val="accent3">
              <a:lumMod val="40000"/>
              <a:lumOff val="60000"/>
            </a:schemeClr>
          </a:solidFill>
          <a:ln w="25400">
            <a:solidFill>
              <a:srgbClr val="000099"/>
            </a:solidFill>
          </a:ln>
          <a:effectLst/>
        </p:spPr>
        <p:txBody>
          <a:bodyPr wrap="square" rtlCol="0">
            <a:spAutoFit/>
          </a:bodyPr>
          <a:lstStyle/>
          <a:p>
            <a:pPr lvl="0">
              <a:defRPr/>
            </a:pPr>
            <a:r>
              <a:rPr lang="en-GB" b="1" dirty="0">
                <a:solidFill>
                  <a:prstClr val="black"/>
                </a:solidFill>
              </a:rPr>
              <a:t>Descriptor to be met by the end of induction:</a:t>
            </a:r>
          </a:p>
          <a:p>
            <a:pPr lvl="0">
              <a:defRPr/>
            </a:pPr>
            <a:endParaRPr lang="en-GB" b="1" dirty="0">
              <a:solidFill>
                <a:prstClr val="black"/>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The teacher uses qualities of own professional practice to positively influence the practice of others.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TextBox 5"/>
          <p:cNvSpPr txBox="1"/>
          <p:nvPr/>
        </p:nvSpPr>
        <p:spPr>
          <a:xfrm>
            <a:off x="683568" y="3284984"/>
            <a:ext cx="7272808" cy="1477328"/>
          </a:xfrm>
          <a:prstGeom prst="rect">
            <a:avLst/>
          </a:prstGeom>
          <a:solidFill>
            <a:schemeClr val="accent3">
              <a:lumMod val="40000"/>
              <a:lumOff val="60000"/>
            </a:schemeClr>
          </a:solidFill>
          <a:ln w="25400">
            <a:solidFill>
              <a:srgbClr val="000099"/>
            </a:solidFill>
          </a:ln>
          <a:effec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a:ea typeface="+mn-ea"/>
                <a:cs typeface="+mn-cs"/>
              </a:rPr>
              <a:t>Evidence for award of QTS: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a:p>
            <a:pPr lvl="0">
              <a:defRPr/>
            </a:pPr>
            <a:r>
              <a:rPr lang="en-IE" dirty="0">
                <a:latin typeface="Calibri" panose="020F0502020204030204" pitchFamily="34" charset="0"/>
                <a:ea typeface="Calibri" panose="020F0502020204030204" pitchFamily="34" charset="0"/>
              </a:rPr>
              <a:t>The teacher’s understanding of, and commitment to, leading learning is demonstrated through collaborative placement experiences.</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Chevron 9">
            <a:hlinkClick r:id="rId2" action="ppaction://hlinksldjump"/>
          </p:cNvPr>
          <p:cNvSpPr/>
          <p:nvPr/>
        </p:nvSpPr>
        <p:spPr>
          <a:xfrm rot="10800000">
            <a:off x="251520" y="260648"/>
            <a:ext cx="242316" cy="24231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TextBox 8"/>
          <p:cNvSpPr txBox="1"/>
          <p:nvPr/>
        </p:nvSpPr>
        <p:spPr>
          <a:xfrm>
            <a:off x="701817" y="150973"/>
            <a:ext cx="6690938" cy="461665"/>
          </a:xfrm>
          <a:prstGeom prst="rect">
            <a:avLst/>
          </a:prstGeom>
          <a:noFill/>
        </p:spPr>
        <p:txBody>
          <a:bodyPr wrap="square" rtlCol="0">
            <a:spAutoFit/>
          </a:bodyPr>
          <a:lstStyle/>
          <a:p>
            <a:r>
              <a:rPr lang="en-GB" sz="2400" b="1" dirty="0">
                <a:solidFill>
                  <a:srgbClr val="000099"/>
                </a:solidFill>
              </a:rPr>
              <a:t>Leading colleagues, projects and programmes</a:t>
            </a:r>
          </a:p>
        </p:txBody>
      </p:sp>
      <p:sp>
        <p:nvSpPr>
          <p:cNvPr id="7" name="Slide Number Placeholder 6"/>
          <p:cNvSpPr>
            <a:spLocks noGrp="1"/>
          </p:cNvSpPr>
          <p:nvPr>
            <p:ph type="sldNum" sz="quarter" idx="12"/>
          </p:nvPr>
        </p:nvSpPr>
        <p:spPr>
          <a:xfrm>
            <a:off x="6754416" y="6381328"/>
            <a:ext cx="2133600" cy="365125"/>
          </a:xfrm>
        </p:spPr>
        <p:txBody>
          <a:bodyPr/>
          <a:lstStyle/>
          <a:p>
            <a:fld id="{C4009609-DC48-4DDF-96FA-41A39884BE33}" type="slidenum">
              <a:rPr lang="en-GB" b="1" smtClean="0"/>
              <a:t>88</a:t>
            </a:fld>
            <a:endParaRPr lang="en-GB" b="1" dirty="0"/>
          </a:p>
        </p:txBody>
      </p:sp>
    </p:spTree>
    <p:extLst>
      <p:ext uri="{BB962C8B-B14F-4D97-AF65-F5344CB8AC3E}">
        <p14:creationId xmlns:p14="http://schemas.microsoft.com/office/powerpoint/2010/main" val="402820328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7" name="Shape 16"/>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400110"/>
          </a:xfrm>
          <a:prstGeom prst="rect">
            <a:avLst/>
          </a:prstGeom>
          <a:noFill/>
        </p:spPr>
        <p:txBody>
          <a:bodyPr wrap="square" rtlCol="0">
            <a:spAutoFit/>
          </a:bodyPr>
          <a:lstStyle/>
          <a:p>
            <a:r>
              <a:rPr lang="en-GB" sz="2000" b="1" dirty="0" smtClean="0">
                <a:solidFill>
                  <a:srgbClr val="000099"/>
                </a:solidFill>
              </a:rPr>
              <a:t>Leadership</a:t>
            </a:r>
            <a:endParaRPr lang="en-GB" sz="2000" b="1" dirty="0">
              <a:solidFill>
                <a:srgbClr val="000099"/>
              </a:solidFill>
            </a:endParaRPr>
          </a:p>
        </p:txBody>
      </p:sp>
      <p:sp>
        <p:nvSpPr>
          <p:cNvPr id="2" name="TextBox 1"/>
          <p:cNvSpPr txBox="1"/>
          <p:nvPr/>
        </p:nvSpPr>
        <p:spPr>
          <a:xfrm>
            <a:off x="473350" y="1776115"/>
            <a:ext cx="6690938" cy="461665"/>
          </a:xfrm>
          <a:prstGeom prst="rect">
            <a:avLst/>
          </a:prstGeom>
          <a:noFill/>
        </p:spPr>
        <p:txBody>
          <a:bodyPr wrap="square" rtlCol="0">
            <a:spAutoFit/>
          </a:bodyPr>
          <a:lstStyle/>
          <a:p>
            <a:r>
              <a:rPr lang="en-GB" sz="2400" b="1" dirty="0">
                <a:solidFill>
                  <a:srgbClr val="000099"/>
                </a:solidFill>
              </a:rPr>
              <a:t>Leading departments and phases</a:t>
            </a:r>
          </a:p>
        </p:txBody>
      </p:sp>
      <p:sp>
        <p:nvSpPr>
          <p:cNvPr id="60" name="TextBox 59"/>
          <p:cNvSpPr txBox="1"/>
          <p:nvPr/>
        </p:nvSpPr>
        <p:spPr>
          <a:xfrm>
            <a:off x="539552" y="4725144"/>
            <a:ext cx="6984776" cy="923330"/>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r>
              <a:rPr lang="en-GB" dirty="0"/>
              <a:t>The teacher actively supports the work of the phase or department and begins to demonstrate an awareness of the range of processes and skills involved.</a:t>
            </a:r>
          </a:p>
        </p:txBody>
      </p:sp>
      <p:sp>
        <p:nvSpPr>
          <p:cNvPr id="65" name="TextBox 64"/>
          <p:cNvSpPr txBox="1"/>
          <p:nvPr/>
        </p:nvSpPr>
        <p:spPr>
          <a:xfrm>
            <a:off x="3117170" y="2708920"/>
            <a:ext cx="5382597" cy="1200329"/>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r>
              <a:rPr lang="en-GB" dirty="0"/>
              <a:t>Perceptive and positive contributions are made where necessary to support the work of the school wherever it is needed using expertise and experience to fulfil the aims of the school.</a:t>
            </a:r>
          </a:p>
        </p:txBody>
      </p:sp>
      <p:grpSp>
        <p:nvGrpSpPr>
          <p:cNvPr id="11" name="Group 10"/>
          <p:cNvGrpSpPr/>
          <p:nvPr/>
        </p:nvGrpSpPr>
        <p:grpSpPr>
          <a:xfrm rot="2854976">
            <a:off x="7804976" y="5954104"/>
            <a:ext cx="693782" cy="676019"/>
            <a:chOff x="522012" y="4820623"/>
            <a:chExt cx="2251778" cy="2194128"/>
          </a:xfrm>
        </p:grpSpPr>
        <p:sp>
          <p:nvSpPr>
            <p:cNvPr id="12" name="Pie 11">
              <a:hlinkClick r:id="rId3" action="ppaction://hlinksldjump"/>
            </p:cNvPr>
            <p:cNvSpPr/>
            <p:nvPr/>
          </p:nvSpPr>
          <p:spPr>
            <a:xfrm rot="4351073">
              <a:off x="552270" y="4799450"/>
              <a:ext cx="2185043" cy="2245560"/>
            </a:xfrm>
            <a:prstGeom prst="pie">
              <a:avLst>
                <a:gd name="adj1" fmla="val 14023263"/>
                <a:gd name="adj2" fmla="val 1188211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3" name="Pie 12"/>
            <p:cNvSpPr/>
            <p:nvPr/>
          </p:nvSpPr>
          <p:spPr>
            <a:xfrm rot="4351073">
              <a:off x="588746" y="4820623"/>
              <a:ext cx="2185043" cy="2185043"/>
            </a:xfrm>
            <a:prstGeom prst="pie">
              <a:avLst>
                <a:gd name="adj1" fmla="val 11910026"/>
                <a:gd name="adj2" fmla="val 119673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4" name="Pie 13">
              <a:hlinkClick r:id="rId3" action="ppaction://hlinksldjump"/>
            </p:cNvPr>
            <p:cNvSpPr/>
            <p:nvPr/>
          </p:nvSpPr>
          <p:spPr>
            <a:xfrm rot="4351073">
              <a:off x="581329" y="4822350"/>
              <a:ext cx="2185043" cy="2185043"/>
            </a:xfrm>
            <a:prstGeom prst="pie">
              <a:avLst>
                <a:gd name="adj1" fmla="val 11956703"/>
                <a:gd name="adj2" fmla="val 14185533"/>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5" name="Pie 14"/>
            <p:cNvSpPr/>
            <p:nvPr/>
          </p:nvSpPr>
          <p:spPr>
            <a:xfrm rot="4351073">
              <a:off x="588747" y="4820623"/>
              <a:ext cx="2185043" cy="2185043"/>
            </a:xfrm>
            <a:prstGeom prst="pie">
              <a:avLst>
                <a:gd name="adj1" fmla="val 14260476"/>
                <a:gd name="adj2" fmla="val 14290020"/>
              </a:avLst>
            </a:prstGeom>
            <a:solidFill>
              <a:srgbClr val="CC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
        <p:nvSpPr>
          <p:cNvPr id="3" name="Slide Number Placeholder 2"/>
          <p:cNvSpPr>
            <a:spLocks noGrp="1"/>
          </p:cNvSpPr>
          <p:nvPr>
            <p:ph type="sldNum" sz="quarter" idx="12"/>
          </p:nvPr>
        </p:nvSpPr>
        <p:spPr/>
        <p:txBody>
          <a:bodyPr/>
          <a:lstStyle/>
          <a:p>
            <a:fld id="{C4009609-DC48-4DDF-96FA-41A39884BE33}" type="slidenum">
              <a:rPr lang="en-GB" smtClean="0"/>
              <a:t>89</a:t>
            </a:fld>
            <a:endParaRPr lang="en-GB"/>
          </a:p>
        </p:txBody>
      </p:sp>
      <p:sp>
        <p:nvSpPr>
          <p:cNvPr id="16" name="TextBox 15"/>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Teaching</a:t>
            </a:r>
          </a:p>
        </p:txBody>
      </p:sp>
      <p:pic>
        <p:nvPicPr>
          <p:cNvPr id="18" name="Picture 2">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25716" y="4341510"/>
            <a:ext cx="623455" cy="623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79943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4" name="Freeform 6">
            <a:hlinkClick r:id="rId3" action="ppaction://hlinksldjump"/>
          </p:cNvPr>
          <p:cNvSpPr>
            <a:spLocks/>
          </p:cNvSpPr>
          <p:nvPr/>
        </p:nvSpPr>
        <p:spPr bwMode="auto">
          <a:xfrm>
            <a:off x="2633663" y="720725"/>
            <a:ext cx="4270375" cy="2574925"/>
          </a:xfrm>
          <a:custGeom>
            <a:avLst/>
            <a:gdLst>
              <a:gd name="T0" fmla="*/ 3558 w 7173"/>
              <a:gd name="T1" fmla="*/ 4324 h 4324"/>
              <a:gd name="T2" fmla="*/ 7173 w 7173"/>
              <a:gd name="T3" fmla="*/ 3041 h 4324"/>
              <a:gd name="T4" fmla="*/ 2274 w 7173"/>
              <a:gd name="T5" fmla="*/ 708 h 4324"/>
              <a:gd name="T6" fmla="*/ 0 w 7173"/>
              <a:gd name="T7" fmla="*/ 2887 h 4324"/>
              <a:gd name="T8" fmla="*/ 3558 w 7173"/>
              <a:gd name="T9" fmla="*/ 4324 h 4324"/>
            </a:gdLst>
            <a:ahLst/>
            <a:cxnLst>
              <a:cxn ang="0">
                <a:pos x="T0" y="T1"/>
              </a:cxn>
              <a:cxn ang="0">
                <a:pos x="T2" y="T3"/>
              </a:cxn>
              <a:cxn ang="0">
                <a:pos x="T4" y="T5"/>
              </a:cxn>
              <a:cxn ang="0">
                <a:pos x="T6" y="T7"/>
              </a:cxn>
              <a:cxn ang="0">
                <a:pos x="T8" y="T9"/>
              </a:cxn>
            </a:cxnLst>
            <a:rect l="0" t="0" r="r" b="b"/>
            <a:pathLst>
              <a:path w="7173" h="4324">
                <a:moveTo>
                  <a:pt x="3558" y="4324"/>
                </a:moveTo>
                <a:lnTo>
                  <a:pt x="7173" y="3041"/>
                </a:lnTo>
                <a:cubicBezTo>
                  <a:pt x="6465" y="1044"/>
                  <a:pt x="4271" y="0"/>
                  <a:pt x="2274" y="708"/>
                </a:cubicBezTo>
                <a:cubicBezTo>
                  <a:pt x="1240" y="1076"/>
                  <a:pt x="412" y="1869"/>
                  <a:pt x="0" y="2887"/>
                </a:cubicBezTo>
                <a:lnTo>
                  <a:pt x="3558" y="4324"/>
                </a:lnTo>
                <a:close/>
              </a:path>
            </a:pathLst>
          </a:custGeom>
          <a:solidFill>
            <a:srgbClr val="4F81B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5" name="Freeform 7">
            <a:hlinkClick r:id="rId4" action="ppaction://hlinksldjump"/>
          </p:cNvPr>
          <p:cNvSpPr>
            <a:spLocks/>
          </p:cNvSpPr>
          <p:nvPr/>
        </p:nvSpPr>
        <p:spPr bwMode="auto">
          <a:xfrm>
            <a:off x="4753272" y="2531751"/>
            <a:ext cx="2403475" cy="2101850"/>
          </a:xfrm>
          <a:custGeom>
            <a:avLst/>
            <a:gdLst>
              <a:gd name="T0" fmla="*/ 0 w 4037"/>
              <a:gd name="T1" fmla="*/ 1283 h 3530"/>
              <a:gd name="T2" fmla="*/ 3110 w 4037"/>
              <a:gd name="T3" fmla="*/ 3530 h 3530"/>
              <a:gd name="T4" fmla="*/ 3616 w 4037"/>
              <a:gd name="T5" fmla="*/ 0 h 3530"/>
              <a:gd name="T6" fmla="*/ 0 w 4037"/>
              <a:gd name="T7" fmla="*/ 1283 h 3530"/>
            </a:gdLst>
            <a:ahLst/>
            <a:cxnLst>
              <a:cxn ang="0">
                <a:pos x="T0" y="T1"/>
              </a:cxn>
              <a:cxn ang="0">
                <a:pos x="T2" y="T3"/>
              </a:cxn>
              <a:cxn ang="0">
                <a:pos x="T4" y="T5"/>
              </a:cxn>
              <a:cxn ang="0">
                <a:pos x="T6" y="T7"/>
              </a:cxn>
            </a:cxnLst>
            <a:rect l="0" t="0" r="r" b="b"/>
            <a:pathLst>
              <a:path w="4037" h="3530">
                <a:moveTo>
                  <a:pt x="0" y="1283"/>
                </a:moveTo>
                <a:lnTo>
                  <a:pt x="3110" y="3530"/>
                </a:lnTo>
                <a:cubicBezTo>
                  <a:pt x="3848" y="2508"/>
                  <a:pt x="4037" y="1189"/>
                  <a:pt x="3616" y="0"/>
                </a:cubicBezTo>
                <a:lnTo>
                  <a:pt x="0" y="1283"/>
                </a:lnTo>
                <a:close/>
              </a:path>
            </a:pathLst>
          </a:custGeom>
          <a:solidFill>
            <a:srgbClr val="C0504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6" name="Freeform 8">
            <a:hlinkClick r:id="rId5" action="ppaction://hlinksldjump"/>
          </p:cNvPr>
          <p:cNvSpPr>
            <a:spLocks/>
          </p:cNvSpPr>
          <p:nvPr/>
        </p:nvSpPr>
        <p:spPr bwMode="auto">
          <a:xfrm>
            <a:off x="4700747" y="3295650"/>
            <a:ext cx="1900238" cy="2298700"/>
          </a:xfrm>
          <a:custGeom>
            <a:avLst/>
            <a:gdLst>
              <a:gd name="T0" fmla="*/ 82 w 3192"/>
              <a:gd name="T1" fmla="*/ 0 h 3863"/>
              <a:gd name="T2" fmla="*/ 0 w 3192"/>
              <a:gd name="T3" fmla="*/ 3836 h 3863"/>
              <a:gd name="T4" fmla="*/ 3192 w 3192"/>
              <a:gd name="T5" fmla="*/ 2247 h 3863"/>
              <a:gd name="T6" fmla="*/ 82 w 3192"/>
              <a:gd name="T7" fmla="*/ 0 h 3863"/>
            </a:gdLst>
            <a:ahLst/>
            <a:cxnLst>
              <a:cxn ang="0">
                <a:pos x="T0" y="T1"/>
              </a:cxn>
              <a:cxn ang="0">
                <a:pos x="T2" y="T3"/>
              </a:cxn>
              <a:cxn ang="0">
                <a:pos x="T4" y="T5"/>
              </a:cxn>
              <a:cxn ang="0">
                <a:pos x="T6" y="T7"/>
              </a:cxn>
            </a:cxnLst>
            <a:rect l="0" t="0" r="r" b="b"/>
            <a:pathLst>
              <a:path w="3192" h="3863">
                <a:moveTo>
                  <a:pt x="82" y="0"/>
                </a:moveTo>
                <a:lnTo>
                  <a:pt x="0" y="3836"/>
                </a:lnTo>
                <a:cubicBezTo>
                  <a:pt x="1261" y="3863"/>
                  <a:pt x="2454" y="3269"/>
                  <a:pt x="3192" y="2247"/>
                </a:cubicBezTo>
                <a:lnTo>
                  <a:pt x="82" y="0"/>
                </a:lnTo>
                <a:close/>
              </a:path>
            </a:pathLst>
          </a:custGeom>
          <a:solidFill>
            <a:srgbClr val="9BBB59"/>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7" name="Freeform 9">
            <a:hlinkClick r:id="rId6" action="ppaction://hlinksldjump"/>
          </p:cNvPr>
          <p:cNvSpPr>
            <a:spLocks/>
          </p:cNvSpPr>
          <p:nvPr/>
        </p:nvSpPr>
        <p:spPr bwMode="auto">
          <a:xfrm>
            <a:off x="2846684" y="3302288"/>
            <a:ext cx="1906588" cy="2282825"/>
          </a:xfrm>
          <a:custGeom>
            <a:avLst/>
            <a:gdLst>
              <a:gd name="T0" fmla="*/ 3203 w 3203"/>
              <a:gd name="T1" fmla="*/ 0 h 3836"/>
              <a:gd name="T2" fmla="*/ 0 w 3203"/>
              <a:gd name="T3" fmla="*/ 2111 h 3836"/>
              <a:gd name="T4" fmla="*/ 3121 w 3203"/>
              <a:gd name="T5" fmla="*/ 3836 h 3836"/>
              <a:gd name="T6" fmla="*/ 3203 w 3203"/>
              <a:gd name="T7" fmla="*/ 0 h 3836"/>
            </a:gdLst>
            <a:ahLst/>
            <a:cxnLst>
              <a:cxn ang="0">
                <a:pos x="T0" y="T1"/>
              </a:cxn>
              <a:cxn ang="0">
                <a:pos x="T2" y="T3"/>
              </a:cxn>
              <a:cxn ang="0">
                <a:pos x="T4" y="T5"/>
              </a:cxn>
              <a:cxn ang="0">
                <a:pos x="T6" y="T7"/>
              </a:cxn>
            </a:cxnLst>
            <a:rect l="0" t="0" r="r" b="b"/>
            <a:pathLst>
              <a:path w="3203" h="3836">
                <a:moveTo>
                  <a:pt x="3203" y="0"/>
                </a:moveTo>
                <a:lnTo>
                  <a:pt x="0" y="2111"/>
                </a:lnTo>
                <a:cubicBezTo>
                  <a:pt x="694" y="3164"/>
                  <a:pt x="1860" y="3808"/>
                  <a:pt x="3121" y="3836"/>
                </a:cubicBezTo>
                <a:lnTo>
                  <a:pt x="3203" y="0"/>
                </a:lnTo>
                <a:close/>
              </a:path>
            </a:pathLst>
          </a:custGeom>
          <a:solidFill>
            <a:srgbClr val="8064A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8" name="Freeform 10">
            <a:hlinkClick r:id="rId7" action="ppaction://hlinksldjump"/>
          </p:cNvPr>
          <p:cNvSpPr>
            <a:spLocks/>
          </p:cNvSpPr>
          <p:nvPr/>
        </p:nvSpPr>
        <p:spPr bwMode="auto">
          <a:xfrm>
            <a:off x="2354559" y="2435983"/>
            <a:ext cx="2398713" cy="2112963"/>
          </a:xfrm>
          <a:custGeom>
            <a:avLst/>
            <a:gdLst>
              <a:gd name="T0" fmla="*/ 4030 w 4030"/>
              <a:gd name="T1" fmla="*/ 1438 h 3549"/>
              <a:gd name="T2" fmla="*/ 472 w 4030"/>
              <a:gd name="T3" fmla="*/ 0 h 3549"/>
              <a:gd name="T4" fmla="*/ 826 w 4030"/>
              <a:gd name="T5" fmla="*/ 3549 h 3549"/>
              <a:gd name="T6" fmla="*/ 4030 w 4030"/>
              <a:gd name="T7" fmla="*/ 1438 h 3549"/>
            </a:gdLst>
            <a:ahLst/>
            <a:cxnLst>
              <a:cxn ang="0">
                <a:pos x="T0" y="T1"/>
              </a:cxn>
              <a:cxn ang="0">
                <a:pos x="T2" y="T3"/>
              </a:cxn>
              <a:cxn ang="0">
                <a:pos x="T4" y="T5"/>
              </a:cxn>
              <a:cxn ang="0">
                <a:pos x="T6" y="T7"/>
              </a:cxn>
            </a:cxnLst>
            <a:rect l="0" t="0" r="r" b="b"/>
            <a:pathLst>
              <a:path w="4030" h="3549">
                <a:moveTo>
                  <a:pt x="4030" y="1438"/>
                </a:moveTo>
                <a:lnTo>
                  <a:pt x="472" y="0"/>
                </a:lnTo>
                <a:cubicBezTo>
                  <a:pt x="0" y="1169"/>
                  <a:pt x="132" y="2496"/>
                  <a:pt x="826" y="3549"/>
                </a:cubicBezTo>
                <a:lnTo>
                  <a:pt x="4030" y="1438"/>
                </a:lnTo>
                <a:close/>
              </a:path>
            </a:pathLst>
          </a:custGeom>
          <a:solidFill>
            <a:srgbClr val="4BACC6"/>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125" name="TextBox 124"/>
          <p:cNvSpPr txBox="1"/>
          <p:nvPr/>
        </p:nvSpPr>
        <p:spPr>
          <a:xfrm>
            <a:off x="143508" y="434450"/>
            <a:ext cx="6087438" cy="400110"/>
          </a:xfrm>
          <a:prstGeom prst="rect">
            <a:avLst/>
          </a:prstGeom>
          <a:noFill/>
        </p:spPr>
        <p:txBody>
          <a:bodyPr wrap="square" rtlCol="0">
            <a:spAutoFit/>
          </a:bodyPr>
          <a:lstStyle/>
          <a:p>
            <a:r>
              <a:rPr lang="en-GB" sz="2000" b="1" dirty="0">
                <a:solidFill>
                  <a:srgbClr val="000099"/>
                </a:solidFill>
              </a:rPr>
              <a:t>Expectations of professional teaching</a:t>
            </a:r>
          </a:p>
        </p:txBody>
      </p:sp>
      <p:sp>
        <p:nvSpPr>
          <p:cNvPr id="50" name="Donut 49"/>
          <p:cNvSpPr/>
          <p:nvPr/>
        </p:nvSpPr>
        <p:spPr>
          <a:xfrm>
            <a:off x="4266000" y="2816433"/>
            <a:ext cx="977017" cy="977017"/>
          </a:xfrm>
          <a:prstGeom prst="donut">
            <a:avLst>
              <a:gd name="adj" fmla="val 832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sp>
        <p:nvSpPr>
          <p:cNvPr id="53" name="Donut 52"/>
          <p:cNvSpPr/>
          <p:nvPr/>
        </p:nvSpPr>
        <p:spPr>
          <a:xfrm>
            <a:off x="2927034" y="1411265"/>
            <a:ext cx="3683631" cy="3768769"/>
          </a:xfrm>
          <a:prstGeom prst="donut">
            <a:avLst>
              <a:gd name="adj" fmla="val 2020"/>
            </a:avLst>
          </a:prstGeom>
          <a:solidFill>
            <a:schemeClr val="bg1"/>
          </a:solidFill>
          <a:ln>
            <a:noFill/>
            <a:prstDash val="solid"/>
          </a:ln>
          <a:effectLst>
            <a:glow rad="228600">
              <a:schemeClr val="bg1">
                <a:alpha val="94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sp>
        <p:nvSpPr>
          <p:cNvPr id="57" name="TextBox 56"/>
          <p:cNvSpPr txBox="1"/>
          <p:nvPr/>
        </p:nvSpPr>
        <p:spPr>
          <a:xfrm>
            <a:off x="146980" y="5184417"/>
            <a:ext cx="3406935" cy="707886"/>
          </a:xfrm>
          <a:prstGeom prst="rect">
            <a:avLst/>
          </a:prstGeom>
          <a:noFill/>
        </p:spPr>
        <p:txBody>
          <a:bodyPr wrap="square" rtlCol="0">
            <a:spAutoFit/>
          </a:bodyPr>
          <a:lstStyle/>
          <a:p>
            <a:r>
              <a:rPr lang="en-GB" sz="2000" dirty="0">
                <a:solidFill>
                  <a:srgbClr val="000099"/>
                </a:solidFill>
              </a:rPr>
              <a:t>Entry to the profession</a:t>
            </a:r>
          </a:p>
          <a:p>
            <a:r>
              <a:rPr lang="en-GB" sz="2000" dirty="0">
                <a:solidFill>
                  <a:srgbClr val="000099"/>
                </a:solidFill>
              </a:rPr>
              <a:t>– QTS and induction</a:t>
            </a:r>
          </a:p>
        </p:txBody>
      </p:sp>
      <p:cxnSp>
        <p:nvCxnSpPr>
          <p:cNvPr id="59" name="Straight Arrow Connector 58"/>
          <p:cNvCxnSpPr>
            <a:endCxn id="50" idx="3"/>
          </p:cNvCxnSpPr>
          <p:nvPr/>
        </p:nvCxnSpPr>
        <p:spPr>
          <a:xfrm flipV="1">
            <a:off x="2699792" y="3650369"/>
            <a:ext cx="1709289" cy="1734104"/>
          </a:xfrm>
          <a:prstGeom prst="straightConnector1">
            <a:avLst/>
          </a:prstGeom>
          <a:ln w="1905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5857427" y="5877272"/>
            <a:ext cx="3089696" cy="707886"/>
          </a:xfrm>
          <a:prstGeom prst="rect">
            <a:avLst/>
          </a:prstGeom>
          <a:noFill/>
        </p:spPr>
        <p:txBody>
          <a:bodyPr wrap="square" rtlCol="0">
            <a:spAutoFit/>
          </a:bodyPr>
          <a:lstStyle/>
          <a:p>
            <a:r>
              <a:rPr lang="en-GB" sz="2000" dirty="0">
                <a:solidFill>
                  <a:srgbClr val="000099"/>
                </a:solidFill>
              </a:rPr>
              <a:t>Sustained highly </a:t>
            </a:r>
          </a:p>
          <a:p>
            <a:r>
              <a:rPr lang="en-GB" sz="2000" dirty="0">
                <a:solidFill>
                  <a:srgbClr val="000099"/>
                </a:solidFill>
              </a:rPr>
              <a:t>effective practice</a:t>
            </a:r>
          </a:p>
        </p:txBody>
      </p:sp>
      <p:cxnSp>
        <p:nvCxnSpPr>
          <p:cNvPr id="63" name="Straight Arrow Connector 62"/>
          <p:cNvCxnSpPr/>
          <p:nvPr/>
        </p:nvCxnSpPr>
        <p:spPr>
          <a:xfrm flipH="1" flipV="1">
            <a:off x="5354140" y="5085184"/>
            <a:ext cx="585185" cy="792090"/>
          </a:xfrm>
          <a:prstGeom prst="straightConnector1">
            <a:avLst/>
          </a:prstGeom>
          <a:ln w="1905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C4009609-DC48-4DDF-96FA-41A39884BE33}" type="slidenum">
              <a:rPr lang="en-GB" smtClean="0"/>
              <a:t>9</a:t>
            </a:fld>
            <a:endParaRPr lang="en-GB" dirty="0"/>
          </a:p>
        </p:txBody>
      </p:sp>
      <p:sp>
        <p:nvSpPr>
          <p:cNvPr id="52" name="TextBox 51"/>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Teaching</a:t>
            </a:r>
          </a:p>
        </p:txBody>
      </p:sp>
      <p:sp>
        <p:nvSpPr>
          <p:cNvPr id="16" name="TextBox 15">
            <a:hlinkClick r:id="rId8" action="ppaction://hlinksldjump"/>
          </p:cNvPr>
          <p:cNvSpPr txBox="1"/>
          <p:nvPr/>
        </p:nvSpPr>
        <p:spPr>
          <a:xfrm>
            <a:off x="2482711" y="5507940"/>
            <a:ext cx="1842661" cy="369332"/>
          </a:xfrm>
          <a:prstGeom prst="rect">
            <a:avLst/>
          </a:prstGeom>
          <a:noFill/>
        </p:spPr>
        <p:txBody>
          <a:bodyPr wrap="square" rtlCol="0">
            <a:spAutoFit/>
          </a:bodyPr>
          <a:lstStyle/>
          <a:p>
            <a:pPr algn="ctr">
              <a:defRPr/>
            </a:pPr>
            <a:r>
              <a:rPr lang="en-GB" b="1" dirty="0">
                <a:solidFill>
                  <a:srgbClr val="000099"/>
                </a:solidFill>
              </a:rPr>
              <a:t>Innovation</a:t>
            </a:r>
          </a:p>
        </p:txBody>
      </p:sp>
      <p:sp>
        <p:nvSpPr>
          <p:cNvPr id="17" name="TextBox 16">
            <a:hlinkClick r:id="rId9" action="ppaction://hlinksldjump"/>
          </p:cNvPr>
          <p:cNvSpPr txBox="1"/>
          <p:nvPr/>
        </p:nvSpPr>
        <p:spPr>
          <a:xfrm>
            <a:off x="773512" y="3098094"/>
            <a:ext cx="1919287" cy="369332"/>
          </a:xfrm>
          <a:prstGeom prst="rect">
            <a:avLst/>
          </a:prstGeom>
          <a:noFill/>
        </p:spPr>
        <p:txBody>
          <a:bodyPr wrap="square" rtlCol="0">
            <a:spAutoFit/>
          </a:bodyPr>
          <a:lstStyle/>
          <a:p>
            <a:pPr algn="ctr">
              <a:defRPr/>
            </a:pPr>
            <a:r>
              <a:rPr lang="en-GB" b="1" dirty="0">
                <a:solidFill>
                  <a:srgbClr val="000099"/>
                </a:solidFill>
              </a:rPr>
              <a:t>Collaboration</a:t>
            </a:r>
          </a:p>
        </p:txBody>
      </p:sp>
      <p:sp>
        <p:nvSpPr>
          <p:cNvPr id="18" name="TextBox 17">
            <a:hlinkClick r:id="rId10" action="ppaction://hlinksldjump"/>
          </p:cNvPr>
          <p:cNvSpPr txBox="1"/>
          <p:nvPr/>
        </p:nvSpPr>
        <p:spPr>
          <a:xfrm>
            <a:off x="2123728" y="1028568"/>
            <a:ext cx="1919287" cy="369332"/>
          </a:xfrm>
          <a:prstGeom prst="rect">
            <a:avLst/>
          </a:prstGeom>
          <a:noFill/>
        </p:spPr>
        <p:txBody>
          <a:bodyPr wrap="square" rtlCol="0">
            <a:spAutoFit/>
          </a:bodyPr>
          <a:lstStyle/>
          <a:p>
            <a:pPr algn="ctr">
              <a:defRPr/>
            </a:pPr>
            <a:r>
              <a:rPr lang="en-GB" b="1" dirty="0">
                <a:solidFill>
                  <a:srgbClr val="000099"/>
                </a:solidFill>
              </a:rPr>
              <a:t>Pedagogy</a:t>
            </a:r>
          </a:p>
        </p:txBody>
      </p:sp>
      <p:sp>
        <p:nvSpPr>
          <p:cNvPr id="19" name="TextBox 18">
            <a:hlinkClick r:id="rId11" action="ppaction://hlinksldjump"/>
          </p:cNvPr>
          <p:cNvSpPr txBox="1"/>
          <p:nvPr/>
        </p:nvSpPr>
        <p:spPr>
          <a:xfrm>
            <a:off x="6679864" y="3254176"/>
            <a:ext cx="1919287" cy="369332"/>
          </a:xfrm>
          <a:prstGeom prst="rect">
            <a:avLst/>
          </a:prstGeom>
          <a:noFill/>
        </p:spPr>
        <p:txBody>
          <a:bodyPr wrap="square" rtlCol="0">
            <a:spAutoFit/>
          </a:bodyPr>
          <a:lstStyle/>
          <a:p>
            <a:pPr algn="ctr">
              <a:defRPr/>
            </a:pPr>
            <a:r>
              <a:rPr lang="en-GB" b="1" dirty="0">
                <a:solidFill>
                  <a:srgbClr val="000099"/>
                </a:solidFill>
              </a:rPr>
              <a:t>Leadership</a:t>
            </a:r>
          </a:p>
        </p:txBody>
      </p:sp>
      <p:sp>
        <p:nvSpPr>
          <p:cNvPr id="20" name="TextBox 19">
            <a:hlinkClick r:id="rId12" action="ppaction://hlinksldjump"/>
          </p:cNvPr>
          <p:cNvSpPr txBox="1"/>
          <p:nvPr/>
        </p:nvSpPr>
        <p:spPr>
          <a:xfrm>
            <a:off x="6102094" y="4899432"/>
            <a:ext cx="1603887" cy="646331"/>
          </a:xfrm>
          <a:prstGeom prst="rect">
            <a:avLst/>
          </a:prstGeom>
          <a:noFill/>
        </p:spPr>
        <p:txBody>
          <a:bodyPr wrap="square" rtlCol="0">
            <a:spAutoFit/>
          </a:bodyPr>
          <a:lstStyle/>
          <a:p>
            <a:pPr algn="ctr">
              <a:defRPr/>
            </a:pPr>
            <a:r>
              <a:rPr lang="en-GB" b="1" dirty="0">
                <a:solidFill>
                  <a:srgbClr val="000099"/>
                </a:solidFill>
              </a:rPr>
              <a:t>Professional </a:t>
            </a:r>
          </a:p>
          <a:p>
            <a:pPr algn="ctr">
              <a:defRPr/>
            </a:pPr>
            <a:r>
              <a:rPr lang="en-GB" b="1" dirty="0">
                <a:solidFill>
                  <a:srgbClr val="000099"/>
                </a:solidFill>
              </a:rPr>
              <a:t>l</a:t>
            </a:r>
            <a:r>
              <a:rPr lang="en-GB" b="1" dirty="0" smtClean="0">
                <a:solidFill>
                  <a:srgbClr val="000099"/>
                </a:solidFill>
              </a:rPr>
              <a:t>earning</a:t>
            </a:r>
            <a:endParaRPr lang="en-GB" b="1" dirty="0">
              <a:solidFill>
                <a:srgbClr val="000099"/>
              </a:solidFill>
            </a:endParaRPr>
          </a:p>
        </p:txBody>
      </p:sp>
    </p:spTree>
    <p:extLst>
      <p:ext uri="{BB962C8B-B14F-4D97-AF65-F5344CB8AC3E}">
        <p14:creationId xmlns:p14="http://schemas.microsoft.com/office/powerpoint/2010/main" val="3954652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5" grpId="0"/>
      <p:bldP spid="50" grpId="0" animBg="1"/>
      <p:bldP spid="53" grpId="0" animBg="1"/>
      <p:bldP spid="57" grpId="0"/>
      <p:bldP spid="62" grpId="0"/>
    </p:bldLst>
  </p:timing>
</p:sld>
</file>

<file path=ppt/slides/slide90.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extBox 1"/>
          <p:cNvSpPr txBox="1"/>
          <p:nvPr/>
        </p:nvSpPr>
        <p:spPr>
          <a:xfrm>
            <a:off x="251519" y="6237312"/>
            <a:ext cx="8244915" cy="400110"/>
          </a:xfrm>
          <a:prstGeom prst="rect">
            <a:avLst/>
          </a:prstGeom>
          <a:noFill/>
        </p:spPr>
        <p:txBody>
          <a:bodyPr wrap="square" rtlCol="0">
            <a:spAutoFit/>
          </a:bodyPr>
          <a:lstStyle/>
          <a:p>
            <a:r>
              <a:rPr lang="en-GB" sz="2000" b="1" dirty="0" smtClean="0">
                <a:solidFill>
                  <a:srgbClr val="000099"/>
                </a:solidFill>
              </a:rPr>
              <a:t>Leadership</a:t>
            </a:r>
            <a:endParaRPr lang="en-GB" sz="2000" b="1" dirty="0">
              <a:solidFill>
                <a:srgbClr val="000099"/>
              </a:solidFill>
            </a:endParaRPr>
          </a:p>
        </p:txBody>
      </p:sp>
      <p:sp>
        <p:nvSpPr>
          <p:cNvPr id="5" name="TextBox 4"/>
          <p:cNvSpPr txBox="1"/>
          <p:nvPr/>
        </p:nvSpPr>
        <p:spPr>
          <a:xfrm>
            <a:off x="683568" y="1484784"/>
            <a:ext cx="7272808" cy="1754326"/>
          </a:xfrm>
          <a:prstGeom prst="rect">
            <a:avLst/>
          </a:prstGeom>
          <a:solidFill>
            <a:schemeClr val="accent3">
              <a:lumMod val="40000"/>
              <a:lumOff val="60000"/>
            </a:schemeClr>
          </a:solidFill>
          <a:ln w="25400">
            <a:solidFill>
              <a:srgbClr val="000099"/>
            </a:solidFill>
          </a:ln>
          <a:effectLst/>
        </p:spPr>
        <p:txBody>
          <a:bodyPr wrap="square" rtlCol="0">
            <a:spAutoFit/>
          </a:bodyPr>
          <a:lstStyle/>
          <a:p>
            <a:pPr lvl="0">
              <a:defRPr/>
            </a:pPr>
            <a:r>
              <a:rPr lang="en-GB" b="1" dirty="0">
                <a:solidFill>
                  <a:prstClr val="black"/>
                </a:solidFill>
              </a:rPr>
              <a:t>Descriptor to be met by the end of induction:</a:t>
            </a:r>
          </a:p>
          <a:p>
            <a:pPr lvl="0">
              <a:defRPr/>
            </a:pPr>
            <a:endParaRPr lang="en-GB" b="1" dirty="0">
              <a:solidFill>
                <a:prstClr val="black"/>
              </a:solidFill>
            </a:endParaRPr>
          </a:p>
          <a:p>
            <a:r>
              <a:rPr lang="en-GB" dirty="0"/>
              <a:t>The teacher actively supports the work of the phase or department and begins to demonstrate an awareness of the range of processes and skills involved.</a:t>
            </a:r>
          </a:p>
          <a:p>
            <a:endParaRPr lang="en-GB" dirty="0"/>
          </a:p>
        </p:txBody>
      </p:sp>
      <p:sp>
        <p:nvSpPr>
          <p:cNvPr id="6" name="TextBox 5"/>
          <p:cNvSpPr txBox="1"/>
          <p:nvPr/>
        </p:nvSpPr>
        <p:spPr>
          <a:xfrm>
            <a:off x="683568" y="3573016"/>
            <a:ext cx="7272808" cy="1754326"/>
          </a:xfrm>
          <a:prstGeom prst="rect">
            <a:avLst/>
          </a:prstGeom>
          <a:solidFill>
            <a:schemeClr val="accent3">
              <a:lumMod val="40000"/>
              <a:lumOff val="60000"/>
            </a:schemeClr>
          </a:solidFill>
          <a:ln w="25400">
            <a:solidFill>
              <a:srgbClr val="000099"/>
            </a:solidFill>
          </a:ln>
          <a:effec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a:ea typeface="+mn-ea"/>
                <a:cs typeface="+mn-cs"/>
              </a:rPr>
              <a:t>Evidence for award of QTS: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a:p>
            <a:pPr lvl="0">
              <a:defRPr/>
            </a:pPr>
            <a:r>
              <a:rPr lang="en-IE" dirty="0">
                <a:latin typeface="Calibri" panose="020F0502020204030204" pitchFamily="34" charset="0"/>
                <a:ea typeface="Calibri" panose="020F0502020204030204" pitchFamily="34" charset="0"/>
              </a:rPr>
              <a:t>The teacher demonstrates an understanding of the nature of responsibilities within and across teams and of the contributions individuals make towards the successful fulfilment of the school’s vision.</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effectLst/>
              <a:uLnTx/>
              <a:uFillTx/>
              <a:latin typeface="Calibri"/>
              <a:ea typeface="+mn-ea"/>
              <a:cs typeface="+mn-cs"/>
            </a:endParaRPr>
          </a:p>
        </p:txBody>
      </p:sp>
      <p:sp>
        <p:nvSpPr>
          <p:cNvPr id="10" name="Chevron 9">
            <a:hlinkClick r:id="rId2" action="ppaction://hlinksldjump"/>
          </p:cNvPr>
          <p:cNvSpPr/>
          <p:nvPr/>
        </p:nvSpPr>
        <p:spPr>
          <a:xfrm rot="10800000">
            <a:off x="251520" y="260648"/>
            <a:ext cx="242316" cy="24231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TextBox 8"/>
          <p:cNvSpPr txBox="1"/>
          <p:nvPr/>
        </p:nvSpPr>
        <p:spPr>
          <a:xfrm>
            <a:off x="663679" y="150973"/>
            <a:ext cx="6690938" cy="461665"/>
          </a:xfrm>
          <a:prstGeom prst="rect">
            <a:avLst/>
          </a:prstGeom>
          <a:noFill/>
        </p:spPr>
        <p:txBody>
          <a:bodyPr wrap="square" rtlCol="0">
            <a:spAutoFit/>
          </a:bodyPr>
          <a:lstStyle/>
          <a:p>
            <a:r>
              <a:rPr lang="en-GB" sz="2400" b="1" dirty="0">
                <a:solidFill>
                  <a:srgbClr val="000099"/>
                </a:solidFill>
              </a:rPr>
              <a:t>Leading departments and phases</a:t>
            </a:r>
          </a:p>
        </p:txBody>
      </p:sp>
      <p:sp>
        <p:nvSpPr>
          <p:cNvPr id="7" name="Slide Number Placeholder 6"/>
          <p:cNvSpPr>
            <a:spLocks noGrp="1"/>
          </p:cNvSpPr>
          <p:nvPr>
            <p:ph type="sldNum" sz="quarter" idx="12"/>
          </p:nvPr>
        </p:nvSpPr>
        <p:spPr>
          <a:xfrm>
            <a:off x="6754416" y="6381328"/>
            <a:ext cx="2133600" cy="365125"/>
          </a:xfrm>
        </p:spPr>
        <p:txBody>
          <a:bodyPr/>
          <a:lstStyle/>
          <a:p>
            <a:fld id="{C4009609-DC48-4DDF-96FA-41A39884BE33}" type="slidenum">
              <a:rPr lang="en-GB" smtClean="0"/>
              <a:t>90</a:t>
            </a:fld>
            <a:endParaRPr lang="en-GB" dirty="0"/>
          </a:p>
        </p:txBody>
      </p:sp>
    </p:spTree>
    <p:extLst>
      <p:ext uri="{BB962C8B-B14F-4D97-AF65-F5344CB8AC3E}">
        <p14:creationId xmlns:p14="http://schemas.microsoft.com/office/powerpoint/2010/main" val="354920646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99592" y="1916832"/>
            <a:ext cx="7560840" cy="2088232"/>
          </a:xfrm>
        </p:spPr>
        <p:txBody>
          <a:bodyPr>
            <a:normAutofit/>
          </a:bodyPr>
          <a:lstStyle/>
          <a:p>
            <a:r>
              <a:rPr lang="en-GB" sz="4400" dirty="0">
                <a:solidFill>
                  <a:srgbClr val="C00000"/>
                </a:solidFill>
              </a:rPr>
              <a:t>Descriptors for formal leadership roles</a:t>
            </a:r>
          </a:p>
          <a:p>
            <a:pPr algn="l"/>
            <a:endParaRPr lang="en-GB" sz="4400" dirty="0">
              <a:solidFill>
                <a:srgbClr val="000099"/>
              </a:solidFill>
            </a:endParaRPr>
          </a:p>
        </p:txBody>
      </p:sp>
      <p:sp>
        <p:nvSpPr>
          <p:cNvPr id="2" name="Slide Number Placeholder 1"/>
          <p:cNvSpPr>
            <a:spLocks noGrp="1"/>
          </p:cNvSpPr>
          <p:nvPr>
            <p:ph type="sldNum" sz="quarter" idx="12"/>
          </p:nvPr>
        </p:nvSpPr>
        <p:spPr/>
        <p:txBody>
          <a:bodyPr/>
          <a:lstStyle/>
          <a:p>
            <a:fld id="{C4009609-DC48-4DDF-96FA-41A39884BE33}" type="slidenum">
              <a:rPr lang="en-GB" smtClean="0"/>
              <a:t>91</a:t>
            </a:fld>
            <a:endParaRPr lang="en-GB" dirty="0"/>
          </a:p>
        </p:txBody>
      </p:sp>
    </p:spTree>
    <p:extLst>
      <p:ext uri="{BB962C8B-B14F-4D97-AF65-F5344CB8AC3E}">
        <p14:creationId xmlns:p14="http://schemas.microsoft.com/office/powerpoint/2010/main" val="339141057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bg>
      <p:bgPr>
        <a:solidFill>
          <a:srgbClr val="FEECEC"/>
        </a:solidFill>
        <a:effectLst/>
      </p:bgPr>
    </p:bg>
    <p:spTree>
      <p:nvGrpSpPr>
        <p:cNvPr id="1" name=""/>
        <p:cNvGrpSpPr/>
        <p:nvPr/>
      </p:nvGrpSpPr>
      <p:grpSpPr>
        <a:xfrm>
          <a:off x="0" y="0"/>
          <a:ext cx="0" cy="0"/>
          <a:chOff x="0" y="0"/>
          <a:chExt cx="0" cy="0"/>
        </a:xfrm>
      </p:grpSpPr>
      <p:sp>
        <p:nvSpPr>
          <p:cNvPr id="4" name="Freeform 6">
            <a:hlinkClick r:id="rId3" action="ppaction://hlinksldjump"/>
          </p:cNvPr>
          <p:cNvSpPr>
            <a:spLocks/>
          </p:cNvSpPr>
          <p:nvPr/>
        </p:nvSpPr>
        <p:spPr bwMode="auto">
          <a:xfrm>
            <a:off x="2633663" y="720725"/>
            <a:ext cx="4270375" cy="2574925"/>
          </a:xfrm>
          <a:custGeom>
            <a:avLst/>
            <a:gdLst>
              <a:gd name="T0" fmla="*/ 3558 w 7173"/>
              <a:gd name="T1" fmla="*/ 4324 h 4324"/>
              <a:gd name="T2" fmla="*/ 7173 w 7173"/>
              <a:gd name="T3" fmla="*/ 3041 h 4324"/>
              <a:gd name="T4" fmla="*/ 2274 w 7173"/>
              <a:gd name="T5" fmla="*/ 708 h 4324"/>
              <a:gd name="T6" fmla="*/ 0 w 7173"/>
              <a:gd name="T7" fmla="*/ 2887 h 4324"/>
              <a:gd name="T8" fmla="*/ 3558 w 7173"/>
              <a:gd name="T9" fmla="*/ 4324 h 4324"/>
            </a:gdLst>
            <a:ahLst/>
            <a:cxnLst>
              <a:cxn ang="0">
                <a:pos x="T0" y="T1"/>
              </a:cxn>
              <a:cxn ang="0">
                <a:pos x="T2" y="T3"/>
              </a:cxn>
              <a:cxn ang="0">
                <a:pos x="T4" y="T5"/>
              </a:cxn>
              <a:cxn ang="0">
                <a:pos x="T6" y="T7"/>
              </a:cxn>
              <a:cxn ang="0">
                <a:pos x="T8" y="T9"/>
              </a:cxn>
            </a:cxnLst>
            <a:rect l="0" t="0" r="r" b="b"/>
            <a:pathLst>
              <a:path w="7173" h="4324">
                <a:moveTo>
                  <a:pt x="3558" y="4324"/>
                </a:moveTo>
                <a:lnTo>
                  <a:pt x="7173" y="3041"/>
                </a:lnTo>
                <a:cubicBezTo>
                  <a:pt x="6465" y="1044"/>
                  <a:pt x="4271" y="0"/>
                  <a:pt x="2274" y="708"/>
                </a:cubicBezTo>
                <a:cubicBezTo>
                  <a:pt x="1240" y="1076"/>
                  <a:pt x="412" y="1869"/>
                  <a:pt x="0" y="2887"/>
                </a:cubicBezTo>
                <a:lnTo>
                  <a:pt x="3558" y="4324"/>
                </a:lnTo>
                <a:close/>
              </a:path>
            </a:pathLst>
          </a:custGeom>
          <a:solidFill>
            <a:srgbClr val="4F81B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5" name="Freeform 7">
            <a:hlinkClick r:id="rId4" action="ppaction://hlinksldjump"/>
          </p:cNvPr>
          <p:cNvSpPr>
            <a:spLocks/>
          </p:cNvSpPr>
          <p:nvPr/>
        </p:nvSpPr>
        <p:spPr bwMode="auto">
          <a:xfrm>
            <a:off x="4753272" y="2531751"/>
            <a:ext cx="2403475" cy="2101850"/>
          </a:xfrm>
          <a:custGeom>
            <a:avLst/>
            <a:gdLst>
              <a:gd name="T0" fmla="*/ 0 w 4037"/>
              <a:gd name="T1" fmla="*/ 1283 h 3530"/>
              <a:gd name="T2" fmla="*/ 3110 w 4037"/>
              <a:gd name="T3" fmla="*/ 3530 h 3530"/>
              <a:gd name="T4" fmla="*/ 3616 w 4037"/>
              <a:gd name="T5" fmla="*/ 0 h 3530"/>
              <a:gd name="T6" fmla="*/ 0 w 4037"/>
              <a:gd name="T7" fmla="*/ 1283 h 3530"/>
            </a:gdLst>
            <a:ahLst/>
            <a:cxnLst>
              <a:cxn ang="0">
                <a:pos x="T0" y="T1"/>
              </a:cxn>
              <a:cxn ang="0">
                <a:pos x="T2" y="T3"/>
              </a:cxn>
              <a:cxn ang="0">
                <a:pos x="T4" y="T5"/>
              </a:cxn>
              <a:cxn ang="0">
                <a:pos x="T6" y="T7"/>
              </a:cxn>
            </a:cxnLst>
            <a:rect l="0" t="0" r="r" b="b"/>
            <a:pathLst>
              <a:path w="4037" h="3530">
                <a:moveTo>
                  <a:pt x="0" y="1283"/>
                </a:moveTo>
                <a:lnTo>
                  <a:pt x="3110" y="3530"/>
                </a:lnTo>
                <a:cubicBezTo>
                  <a:pt x="3848" y="2508"/>
                  <a:pt x="4037" y="1189"/>
                  <a:pt x="3616" y="0"/>
                </a:cubicBezTo>
                <a:lnTo>
                  <a:pt x="0" y="1283"/>
                </a:lnTo>
                <a:close/>
              </a:path>
            </a:pathLst>
          </a:custGeom>
          <a:solidFill>
            <a:srgbClr val="C0504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6" name="Freeform 8">
            <a:hlinkClick r:id="rId5" action="ppaction://hlinksldjump"/>
          </p:cNvPr>
          <p:cNvSpPr>
            <a:spLocks/>
          </p:cNvSpPr>
          <p:nvPr/>
        </p:nvSpPr>
        <p:spPr bwMode="auto">
          <a:xfrm>
            <a:off x="4700747" y="3295650"/>
            <a:ext cx="1900238" cy="2298700"/>
          </a:xfrm>
          <a:custGeom>
            <a:avLst/>
            <a:gdLst>
              <a:gd name="T0" fmla="*/ 82 w 3192"/>
              <a:gd name="T1" fmla="*/ 0 h 3863"/>
              <a:gd name="T2" fmla="*/ 0 w 3192"/>
              <a:gd name="T3" fmla="*/ 3836 h 3863"/>
              <a:gd name="T4" fmla="*/ 3192 w 3192"/>
              <a:gd name="T5" fmla="*/ 2247 h 3863"/>
              <a:gd name="T6" fmla="*/ 82 w 3192"/>
              <a:gd name="T7" fmla="*/ 0 h 3863"/>
            </a:gdLst>
            <a:ahLst/>
            <a:cxnLst>
              <a:cxn ang="0">
                <a:pos x="T0" y="T1"/>
              </a:cxn>
              <a:cxn ang="0">
                <a:pos x="T2" y="T3"/>
              </a:cxn>
              <a:cxn ang="0">
                <a:pos x="T4" y="T5"/>
              </a:cxn>
              <a:cxn ang="0">
                <a:pos x="T6" y="T7"/>
              </a:cxn>
            </a:cxnLst>
            <a:rect l="0" t="0" r="r" b="b"/>
            <a:pathLst>
              <a:path w="3192" h="3863">
                <a:moveTo>
                  <a:pt x="82" y="0"/>
                </a:moveTo>
                <a:lnTo>
                  <a:pt x="0" y="3836"/>
                </a:lnTo>
                <a:cubicBezTo>
                  <a:pt x="1261" y="3863"/>
                  <a:pt x="2454" y="3269"/>
                  <a:pt x="3192" y="2247"/>
                </a:cubicBezTo>
                <a:lnTo>
                  <a:pt x="82" y="0"/>
                </a:lnTo>
                <a:close/>
              </a:path>
            </a:pathLst>
          </a:custGeom>
          <a:solidFill>
            <a:srgbClr val="9BBB59"/>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7" name="Freeform 9">
            <a:hlinkClick r:id="rId6" action="ppaction://hlinksldjump"/>
          </p:cNvPr>
          <p:cNvSpPr>
            <a:spLocks/>
          </p:cNvSpPr>
          <p:nvPr/>
        </p:nvSpPr>
        <p:spPr bwMode="auto">
          <a:xfrm>
            <a:off x="2846684" y="3302288"/>
            <a:ext cx="1906588" cy="2282825"/>
          </a:xfrm>
          <a:custGeom>
            <a:avLst/>
            <a:gdLst>
              <a:gd name="T0" fmla="*/ 3203 w 3203"/>
              <a:gd name="T1" fmla="*/ 0 h 3836"/>
              <a:gd name="T2" fmla="*/ 0 w 3203"/>
              <a:gd name="T3" fmla="*/ 2111 h 3836"/>
              <a:gd name="T4" fmla="*/ 3121 w 3203"/>
              <a:gd name="T5" fmla="*/ 3836 h 3836"/>
              <a:gd name="T6" fmla="*/ 3203 w 3203"/>
              <a:gd name="T7" fmla="*/ 0 h 3836"/>
            </a:gdLst>
            <a:ahLst/>
            <a:cxnLst>
              <a:cxn ang="0">
                <a:pos x="T0" y="T1"/>
              </a:cxn>
              <a:cxn ang="0">
                <a:pos x="T2" y="T3"/>
              </a:cxn>
              <a:cxn ang="0">
                <a:pos x="T4" y="T5"/>
              </a:cxn>
              <a:cxn ang="0">
                <a:pos x="T6" y="T7"/>
              </a:cxn>
            </a:cxnLst>
            <a:rect l="0" t="0" r="r" b="b"/>
            <a:pathLst>
              <a:path w="3203" h="3836">
                <a:moveTo>
                  <a:pt x="3203" y="0"/>
                </a:moveTo>
                <a:lnTo>
                  <a:pt x="0" y="2111"/>
                </a:lnTo>
                <a:cubicBezTo>
                  <a:pt x="694" y="3164"/>
                  <a:pt x="1860" y="3808"/>
                  <a:pt x="3121" y="3836"/>
                </a:cubicBezTo>
                <a:lnTo>
                  <a:pt x="3203" y="0"/>
                </a:lnTo>
                <a:close/>
              </a:path>
            </a:pathLst>
          </a:custGeom>
          <a:solidFill>
            <a:srgbClr val="8064A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8" name="Freeform 10">
            <a:hlinkClick r:id="rId7" action="ppaction://hlinksldjump"/>
          </p:cNvPr>
          <p:cNvSpPr>
            <a:spLocks/>
          </p:cNvSpPr>
          <p:nvPr/>
        </p:nvSpPr>
        <p:spPr bwMode="auto">
          <a:xfrm>
            <a:off x="2354559" y="2435983"/>
            <a:ext cx="2398713" cy="2112963"/>
          </a:xfrm>
          <a:custGeom>
            <a:avLst/>
            <a:gdLst>
              <a:gd name="T0" fmla="*/ 4030 w 4030"/>
              <a:gd name="T1" fmla="*/ 1438 h 3549"/>
              <a:gd name="T2" fmla="*/ 472 w 4030"/>
              <a:gd name="T3" fmla="*/ 0 h 3549"/>
              <a:gd name="T4" fmla="*/ 826 w 4030"/>
              <a:gd name="T5" fmla="*/ 3549 h 3549"/>
              <a:gd name="T6" fmla="*/ 4030 w 4030"/>
              <a:gd name="T7" fmla="*/ 1438 h 3549"/>
            </a:gdLst>
            <a:ahLst/>
            <a:cxnLst>
              <a:cxn ang="0">
                <a:pos x="T0" y="T1"/>
              </a:cxn>
              <a:cxn ang="0">
                <a:pos x="T2" y="T3"/>
              </a:cxn>
              <a:cxn ang="0">
                <a:pos x="T4" y="T5"/>
              </a:cxn>
              <a:cxn ang="0">
                <a:pos x="T6" y="T7"/>
              </a:cxn>
            </a:cxnLst>
            <a:rect l="0" t="0" r="r" b="b"/>
            <a:pathLst>
              <a:path w="4030" h="3549">
                <a:moveTo>
                  <a:pt x="4030" y="1438"/>
                </a:moveTo>
                <a:lnTo>
                  <a:pt x="472" y="0"/>
                </a:lnTo>
                <a:cubicBezTo>
                  <a:pt x="0" y="1169"/>
                  <a:pt x="132" y="2496"/>
                  <a:pt x="826" y="3549"/>
                </a:cubicBezTo>
                <a:lnTo>
                  <a:pt x="4030" y="1438"/>
                </a:lnTo>
                <a:close/>
              </a:path>
            </a:pathLst>
          </a:custGeom>
          <a:solidFill>
            <a:srgbClr val="4BACC6"/>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9" name="TextBox 8">
            <a:hlinkClick r:id="rId3" action="ppaction://hlinksldjump"/>
          </p:cNvPr>
          <p:cNvSpPr txBox="1"/>
          <p:nvPr/>
        </p:nvSpPr>
        <p:spPr>
          <a:xfrm>
            <a:off x="2123728" y="1028568"/>
            <a:ext cx="1919287"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noProof="0" dirty="0">
                <a:ln>
                  <a:noFill/>
                </a:ln>
                <a:solidFill>
                  <a:srgbClr val="000099"/>
                </a:solidFill>
                <a:effectLst/>
                <a:uLnTx/>
                <a:uFillTx/>
                <a:latin typeface="Calibri"/>
                <a:ea typeface="+mn-ea"/>
                <a:cs typeface="+mn-cs"/>
              </a:rPr>
              <a:t>Pedagogy</a:t>
            </a:r>
          </a:p>
        </p:txBody>
      </p:sp>
      <p:sp>
        <p:nvSpPr>
          <p:cNvPr id="11" name="TextBox 10">
            <a:hlinkClick r:id="rId4" action="ppaction://hlinksldjump"/>
          </p:cNvPr>
          <p:cNvSpPr txBox="1"/>
          <p:nvPr/>
        </p:nvSpPr>
        <p:spPr>
          <a:xfrm>
            <a:off x="6679864" y="3254176"/>
            <a:ext cx="1919287"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0099"/>
                </a:solidFill>
                <a:effectLst/>
                <a:uLnTx/>
                <a:uFillTx/>
                <a:latin typeface="Calibri"/>
                <a:ea typeface="+mn-ea"/>
                <a:cs typeface="+mn-cs"/>
              </a:rPr>
              <a:t>Leadership</a:t>
            </a:r>
          </a:p>
        </p:txBody>
      </p:sp>
      <p:sp>
        <p:nvSpPr>
          <p:cNvPr id="13" name="TextBox 12">
            <a:hlinkClick r:id="rId5" action="ppaction://hlinksldjump"/>
          </p:cNvPr>
          <p:cNvSpPr txBox="1"/>
          <p:nvPr/>
        </p:nvSpPr>
        <p:spPr>
          <a:xfrm>
            <a:off x="6102094" y="4899432"/>
            <a:ext cx="1603887"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0099"/>
                </a:solidFill>
                <a:effectLst/>
                <a:uLnTx/>
                <a:uFillTx/>
                <a:latin typeface="Calibri"/>
                <a:ea typeface="+mn-ea"/>
                <a:cs typeface="+mn-cs"/>
              </a:rPr>
              <a:t>Professional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b="1" dirty="0">
                <a:solidFill>
                  <a:srgbClr val="000099"/>
                </a:solidFill>
                <a:latin typeface="Calibri"/>
              </a:rPr>
              <a:t>l</a:t>
            </a:r>
            <a:r>
              <a:rPr kumimoji="0" lang="en-GB" sz="1800" b="1" i="0" u="none" strike="noStrike" kern="1200" cap="none" spc="0" normalizeH="0" baseline="0" noProof="0" dirty="0" smtClean="0">
                <a:ln>
                  <a:noFill/>
                </a:ln>
                <a:solidFill>
                  <a:srgbClr val="000099"/>
                </a:solidFill>
                <a:effectLst/>
                <a:uLnTx/>
                <a:uFillTx/>
                <a:latin typeface="Calibri"/>
                <a:ea typeface="+mn-ea"/>
                <a:cs typeface="+mn-cs"/>
              </a:rPr>
              <a:t>earning</a:t>
            </a:r>
            <a:endParaRPr kumimoji="0" lang="en-GB" sz="1800" b="1" i="0" u="none" strike="noStrike" kern="1200" cap="none" spc="0" normalizeH="0" baseline="0" noProof="0" dirty="0">
              <a:ln>
                <a:noFill/>
              </a:ln>
              <a:solidFill>
                <a:srgbClr val="000099"/>
              </a:solidFill>
              <a:effectLst/>
              <a:uLnTx/>
              <a:uFillTx/>
              <a:latin typeface="Calibri"/>
              <a:ea typeface="+mn-ea"/>
              <a:cs typeface="+mn-cs"/>
            </a:endParaRPr>
          </a:p>
        </p:txBody>
      </p:sp>
      <p:sp>
        <p:nvSpPr>
          <p:cNvPr id="14" name="TextBox 13">
            <a:hlinkClick r:id="rId6" action="ppaction://hlinksldjump"/>
          </p:cNvPr>
          <p:cNvSpPr txBox="1"/>
          <p:nvPr/>
        </p:nvSpPr>
        <p:spPr>
          <a:xfrm>
            <a:off x="1771468" y="5037931"/>
            <a:ext cx="1842661"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0099"/>
                </a:solidFill>
                <a:effectLst/>
                <a:uLnTx/>
                <a:uFillTx/>
                <a:latin typeface="Calibri"/>
                <a:ea typeface="+mn-ea"/>
                <a:cs typeface="+mn-cs"/>
              </a:rPr>
              <a:t>Innovation</a:t>
            </a:r>
          </a:p>
        </p:txBody>
      </p:sp>
      <p:sp>
        <p:nvSpPr>
          <p:cNvPr id="125" name="TextBox 124"/>
          <p:cNvSpPr txBox="1"/>
          <p:nvPr/>
        </p:nvSpPr>
        <p:spPr>
          <a:xfrm>
            <a:off x="143508" y="434450"/>
            <a:ext cx="6087438" cy="400110"/>
          </a:xfrm>
          <a:prstGeom prst="rect">
            <a:avLst/>
          </a:prstGeom>
          <a:noFill/>
        </p:spPr>
        <p:txBody>
          <a:bodyPr wrap="square" rtlCol="0">
            <a:spAutoFit/>
          </a:bodyPr>
          <a:lstStyle/>
          <a:p>
            <a:pPr lvl="0">
              <a:defRPr/>
            </a:pPr>
            <a:r>
              <a:rPr lang="en-GB" sz="2000" b="1" dirty="0">
                <a:solidFill>
                  <a:srgbClr val="000099"/>
                </a:solidFill>
              </a:rPr>
              <a:t>Expectations of formal leadership practice</a:t>
            </a:r>
          </a:p>
        </p:txBody>
      </p:sp>
      <p:sp>
        <p:nvSpPr>
          <p:cNvPr id="53" name="Donut 52"/>
          <p:cNvSpPr/>
          <p:nvPr/>
        </p:nvSpPr>
        <p:spPr>
          <a:xfrm>
            <a:off x="2880997" y="1399597"/>
            <a:ext cx="3683631" cy="3768769"/>
          </a:xfrm>
          <a:prstGeom prst="donut">
            <a:avLst>
              <a:gd name="adj" fmla="val 2020"/>
            </a:avLst>
          </a:prstGeom>
          <a:solidFill>
            <a:schemeClr val="bg1"/>
          </a:solidFill>
          <a:ln>
            <a:noFill/>
            <a:prstDash val="solid"/>
          </a:ln>
          <a:effectLst>
            <a:glow rad="228600">
              <a:schemeClr val="bg1">
                <a:alpha val="94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54" name="TextBox 53"/>
          <p:cNvSpPr txBox="1"/>
          <p:nvPr/>
        </p:nvSpPr>
        <p:spPr>
          <a:xfrm>
            <a:off x="6797144" y="1484784"/>
            <a:ext cx="2096701"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srgbClr val="000099"/>
              </a:solidFill>
              <a:effectLst/>
              <a:uLnTx/>
              <a:uFillTx/>
              <a:latin typeface="Calibri"/>
              <a:ea typeface="+mn-ea"/>
              <a:cs typeface="+mn-cs"/>
            </a:endParaRPr>
          </a:p>
        </p:txBody>
      </p:sp>
      <p:sp>
        <p:nvSpPr>
          <p:cNvPr id="57" name="TextBox 56"/>
          <p:cNvSpPr txBox="1"/>
          <p:nvPr/>
        </p:nvSpPr>
        <p:spPr>
          <a:xfrm>
            <a:off x="5849798" y="830843"/>
            <a:ext cx="3096014"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000099"/>
                </a:solidFill>
                <a:effectLst/>
                <a:uLnTx/>
                <a:uFillTx/>
                <a:latin typeface="Calibri"/>
                <a:ea typeface="+mn-ea"/>
                <a:cs typeface="+mn-cs"/>
              </a:rPr>
              <a:t>New formal leadership role</a:t>
            </a:r>
          </a:p>
        </p:txBody>
      </p:sp>
      <p:cxnSp>
        <p:nvCxnSpPr>
          <p:cNvPr id="59" name="Straight Arrow Connector 58"/>
          <p:cNvCxnSpPr>
            <a:cxnSpLocks/>
          </p:cNvCxnSpPr>
          <p:nvPr/>
        </p:nvCxnSpPr>
        <p:spPr>
          <a:xfrm flipH="1">
            <a:off x="5158759" y="1232123"/>
            <a:ext cx="1072187" cy="1299628"/>
          </a:xfrm>
          <a:prstGeom prst="straightConnector1">
            <a:avLst/>
          </a:prstGeom>
          <a:ln w="1905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3618520" y="5877272"/>
            <a:ext cx="5525480" cy="400110"/>
          </a:xfrm>
          <a:prstGeom prst="rect">
            <a:avLst/>
          </a:prstGeom>
          <a:noFill/>
        </p:spPr>
        <p:txBody>
          <a:bodyPr wrap="square" rtlCol="0">
            <a:spAutoFit/>
          </a:bodyPr>
          <a:lstStyle/>
          <a:p>
            <a:pPr lvl="0">
              <a:defRPr/>
            </a:pPr>
            <a:r>
              <a:rPr lang="en-GB" sz="2000" dirty="0">
                <a:solidFill>
                  <a:srgbClr val="000099"/>
                </a:solidFill>
              </a:rPr>
              <a:t>Sustained highly effective formal leadership</a:t>
            </a:r>
          </a:p>
        </p:txBody>
      </p:sp>
      <p:cxnSp>
        <p:nvCxnSpPr>
          <p:cNvPr id="63" name="Straight Arrow Connector 62"/>
          <p:cNvCxnSpPr/>
          <p:nvPr/>
        </p:nvCxnSpPr>
        <p:spPr>
          <a:xfrm flipH="1" flipV="1">
            <a:off x="5418720" y="5168366"/>
            <a:ext cx="520605" cy="708908"/>
          </a:xfrm>
          <a:prstGeom prst="straightConnector1">
            <a:avLst/>
          </a:prstGeom>
          <a:ln w="1905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009609-DC48-4DDF-96FA-41A39884BE33}" type="slidenum">
              <a:rPr kumimoji="0" lang="en-GB" sz="1200" b="1"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92</a:t>
            </a:fld>
            <a:endParaRPr kumimoji="0" lang="en-GB" sz="1200" b="1" i="0" u="none" strike="noStrike" kern="1200" cap="none" spc="0" normalizeH="0" baseline="0" noProof="0">
              <a:ln>
                <a:noFill/>
              </a:ln>
              <a:solidFill>
                <a:prstClr val="black">
                  <a:tint val="75000"/>
                </a:prstClr>
              </a:solidFill>
              <a:effectLst/>
              <a:uLnTx/>
              <a:uFillTx/>
              <a:latin typeface="Calibri"/>
              <a:ea typeface="+mn-ea"/>
              <a:cs typeface="+mn-cs"/>
            </a:endParaRPr>
          </a:p>
        </p:txBody>
      </p:sp>
      <p:pic>
        <p:nvPicPr>
          <p:cNvPr id="16" name="Picture 15"/>
          <p:cNvPicPr>
            <a:picLocks noChangeAspect="1"/>
          </p:cNvPicPr>
          <p:nvPr/>
        </p:nvPicPr>
        <p:blipFill>
          <a:blip r:embed="rId8"/>
          <a:stretch>
            <a:fillRect/>
          </a:stretch>
        </p:blipFill>
        <p:spPr>
          <a:xfrm>
            <a:off x="3849393" y="2367980"/>
            <a:ext cx="1817476" cy="1855340"/>
          </a:xfrm>
          <a:prstGeom prst="rect">
            <a:avLst/>
          </a:prstGeom>
        </p:spPr>
      </p:pic>
      <p:sp>
        <p:nvSpPr>
          <p:cNvPr id="65" name="TextBox 64"/>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Formal leadership roles</a:t>
            </a:r>
          </a:p>
        </p:txBody>
      </p:sp>
      <p:sp>
        <p:nvSpPr>
          <p:cNvPr id="12" name="TextBox 11">
            <a:hlinkClick r:id="rId7" action="ppaction://hlinksldjump"/>
          </p:cNvPr>
          <p:cNvSpPr txBox="1"/>
          <p:nvPr/>
        </p:nvSpPr>
        <p:spPr>
          <a:xfrm>
            <a:off x="773512" y="3098094"/>
            <a:ext cx="1919287"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0099"/>
                </a:solidFill>
                <a:effectLst/>
                <a:uLnTx/>
                <a:uFillTx/>
                <a:latin typeface="Calibri"/>
                <a:ea typeface="+mn-ea"/>
                <a:cs typeface="+mn-cs"/>
              </a:rPr>
              <a:t>Collaboration</a:t>
            </a:r>
          </a:p>
        </p:txBody>
      </p:sp>
    </p:spTree>
    <p:extLst>
      <p:ext uri="{BB962C8B-B14F-4D97-AF65-F5344CB8AC3E}">
        <p14:creationId xmlns:p14="http://schemas.microsoft.com/office/powerpoint/2010/main" val="2339265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nodePh="1">
                                  <p:stCondLst>
                                    <p:cond delay="0"/>
                                  </p:stCondLst>
                                  <p:endCondLst>
                                    <p:cond evt="begin" delay="0">
                                      <p:tn val="9"/>
                                    </p:cond>
                                  </p:endCondLst>
                                  <p:childTnLst>
                                    <p:set>
                                      <p:cBhvr>
                                        <p:cTn id="10" dur="1" fill="hold">
                                          <p:stCondLst>
                                            <p:cond delay="0"/>
                                          </p:stCondLst>
                                        </p:cTn>
                                        <p:tgtEl>
                                          <p:spTgt spid="5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5" grpId="0"/>
      <p:bldP spid="53" grpId="0" animBg="1"/>
      <p:bldP spid="54" grpId="0"/>
      <p:bldP spid="57" grpId="0"/>
      <p:bldP spid="62" grpId="0"/>
    </p:bldLst>
  </p:timing>
</p:sld>
</file>

<file path=ppt/slides/slide93.xml><?xml version="1.0" encoding="utf-8"?>
<p:sld xmlns:a="http://schemas.openxmlformats.org/drawingml/2006/main" xmlns:r="http://schemas.openxmlformats.org/officeDocument/2006/relationships" xmlns:p="http://schemas.openxmlformats.org/presentationml/2006/main">
  <p:cSld>
    <p:bg>
      <p:bgPr>
        <a:solidFill>
          <a:srgbClr val="FEECEC"/>
        </a:solidFill>
        <a:effectLst/>
      </p:bgPr>
    </p:bg>
    <p:spTree>
      <p:nvGrpSpPr>
        <p:cNvPr id="1" name=""/>
        <p:cNvGrpSpPr/>
        <p:nvPr/>
      </p:nvGrpSpPr>
      <p:grpSpPr>
        <a:xfrm>
          <a:off x="0" y="0"/>
          <a:ext cx="0" cy="0"/>
          <a:chOff x="0" y="0"/>
          <a:chExt cx="0" cy="0"/>
        </a:xfrm>
      </p:grpSpPr>
      <p:sp>
        <p:nvSpPr>
          <p:cNvPr id="4" name="Freeform 6"/>
          <p:cNvSpPr>
            <a:spLocks/>
          </p:cNvSpPr>
          <p:nvPr/>
        </p:nvSpPr>
        <p:spPr bwMode="auto">
          <a:xfrm>
            <a:off x="1203040" y="1628800"/>
            <a:ext cx="6508502" cy="4220443"/>
          </a:xfrm>
          <a:custGeom>
            <a:avLst/>
            <a:gdLst>
              <a:gd name="T0" fmla="*/ 3558 w 7173"/>
              <a:gd name="T1" fmla="*/ 4324 h 4324"/>
              <a:gd name="T2" fmla="*/ 7173 w 7173"/>
              <a:gd name="T3" fmla="*/ 3041 h 4324"/>
              <a:gd name="T4" fmla="*/ 2274 w 7173"/>
              <a:gd name="T5" fmla="*/ 708 h 4324"/>
              <a:gd name="T6" fmla="*/ 0 w 7173"/>
              <a:gd name="T7" fmla="*/ 2887 h 4324"/>
              <a:gd name="T8" fmla="*/ 3558 w 7173"/>
              <a:gd name="T9" fmla="*/ 4324 h 4324"/>
            </a:gdLst>
            <a:ahLst/>
            <a:cxnLst>
              <a:cxn ang="0">
                <a:pos x="T0" y="T1"/>
              </a:cxn>
              <a:cxn ang="0">
                <a:pos x="T2" y="T3"/>
              </a:cxn>
              <a:cxn ang="0">
                <a:pos x="T4" y="T5"/>
              </a:cxn>
              <a:cxn ang="0">
                <a:pos x="T6" y="T7"/>
              </a:cxn>
              <a:cxn ang="0">
                <a:pos x="T8" y="T9"/>
              </a:cxn>
            </a:cxnLst>
            <a:rect l="0" t="0" r="r" b="b"/>
            <a:pathLst>
              <a:path w="7173" h="4324">
                <a:moveTo>
                  <a:pt x="3558" y="4324"/>
                </a:moveTo>
                <a:lnTo>
                  <a:pt x="7173" y="3041"/>
                </a:lnTo>
                <a:cubicBezTo>
                  <a:pt x="6465" y="1044"/>
                  <a:pt x="4271" y="0"/>
                  <a:pt x="2274" y="708"/>
                </a:cubicBezTo>
                <a:cubicBezTo>
                  <a:pt x="1240" y="1076"/>
                  <a:pt x="412" y="1869"/>
                  <a:pt x="0" y="2887"/>
                </a:cubicBezTo>
                <a:lnTo>
                  <a:pt x="3558" y="4324"/>
                </a:lnTo>
                <a:close/>
              </a:path>
            </a:pathLst>
          </a:custGeom>
          <a:solidFill>
            <a:srgbClr val="4F81B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cxnSp>
        <p:nvCxnSpPr>
          <p:cNvPr id="17" name="Straight Connector 16"/>
          <p:cNvCxnSpPr>
            <a:stCxn id="4" idx="0"/>
          </p:cNvCxnSpPr>
          <p:nvPr/>
        </p:nvCxnSpPr>
        <p:spPr>
          <a:xfrm flipV="1">
            <a:off x="4431431" y="2420888"/>
            <a:ext cx="1580729" cy="3428355"/>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4" idx="0"/>
          </p:cNvCxnSpPr>
          <p:nvPr/>
        </p:nvCxnSpPr>
        <p:spPr>
          <a:xfrm flipH="1" flipV="1">
            <a:off x="2843809" y="2564904"/>
            <a:ext cx="1587622" cy="3284339"/>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3623709" y="2564904"/>
            <a:ext cx="1512169" cy="923330"/>
          </a:xfrm>
          <a:prstGeom prst="rect">
            <a:avLst/>
          </a:prstGeom>
          <a:noFill/>
        </p:spPr>
        <p:txBody>
          <a:bodyPr wrap="square" rtlCol="0">
            <a:spAutoFit/>
          </a:bodyPr>
          <a:lstStyle/>
          <a:p>
            <a:pPr algn="ctr"/>
            <a:r>
              <a:rPr lang="en-GB" b="1" dirty="0">
                <a:solidFill>
                  <a:prstClr val="white"/>
                </a:solidFill>
              </a:rPr>
              <a:t>Advancing</a:t>
            </a:r>
          </a:p>
          <a:p>
            <a:pPr algn="ctr"/>
            <a:r>
              <a:rPr lang="en-GB" b="1" dirty="0">
                <a:solidFill>
                  <a:prstClr val="white"/>
                </a:solidFill>
              </a:rPr>
              <a:t>l</a:t>
            </a:r>
            <a:r>
              <a:rPr lang="en-GB" b="1" dirty="0" smtClean="0">
                <a:solidFill>
                  <a:prstClr val="white"/>
                </a:solidFill>
              </a:rPr>
              <a:t>earning</a:t>
            </a:r>
            <a:endParaRPr lang="en-GB" b="1" dirty="0">
              <a:solidFill>
                <a:prstClr val="white"/>
              </a:solidFill>
            </a:endParaRPr>
          </a:p>
          <a:p>
            <a:pPr algn="ctr"/>
            <a:r>
              <a:rPr lang="en-GB" b="1" dirty="0">
                <a:solidFill>
                  <a:prstClr val="white"/>
                </a:solidFill>
              </a:rPr>
              <a:t> </a:t>
            </a:r>
          </a:p>
        </p:txBody>
      </p:sp>
      <p:sp>
        <p:nvSpPr>
          <p:cNvPr id="32" name="TextBox 31"/>
          <p:cNvSpPr txBox="1"/>
          <p:nvPr/>
        </p:nvSpPr>
        <p:spPr>
          <a:xfrm>
            <a:off x="1635135" y="3415855"/>
            <a:ext cx="1836205" cy="646331"/>
          </a:xfrm>
          <a:prstGeom prst="rect">
            <a:avLst/>
          </a:prstGeom>
          <a:noFill/>
        </p:spPr>
        <p:txBody>
          <a:bodyPr wrap="square" rtlCol="0">
            <a:spAutoFit/>
          </a:bodyPr>
          <a:lstStyle/>
          <a:p>
            <a:pPr algn="ctr"/>
            <a:r>
              <a:rPr lang="en-GB" b="1" dirty="0">
                <a:solidFill>
                  <a:prstClr val="white"/>
                </a:solidFill>
              </a:rPr>
              <a:t>Refining</a:t>
            </a:r>
          </a:p>
          <a:p>
            <a:pPr algn="ctr"/>
            <a:r>
              <a:rPr lang="en-GB" b="1" dirty="0">
                <a:solidFill>
                  <a:prstClr val="white"/>
                </a:solidFill>
              </a:rPr>
              <a:t>t</a:t>
            </a:r>
            <a:r>
              <a:rPr lang="en-GB" b="1" dirty="0" smtClean="0">
                <a:solidFill>
                  <a:prstClr val="white"/>
                </a:solidFill>
              </a:rPr>
              <a:t>eaching</a:t>
            </a:r>
            <a:endParaRPr lang="en-GB" b="1" dirty="0">
              <a:solidFill>
                <a:prstClr val="white"/>
              </a:solidFill>
            </a:endParaRPr>
          </a:p>
        </p:txBody>
      </p:sp>
      <p:sp>
        <p:nvSpPr>
          <p:cNvPr id="35" name="TextBox 34"/>
          <p:cNvSpPr txBox="1"/>
          <p:nvPr/>
        </p:nvSpPr>
        <p:spPr>
          <a:xfrm>
            <a:off x="5508105" y="3519011"/>
            <a:ext cx="1656184" cy="923330"/>
          </a:xfrm>
          <a:prstGeom prst="rect">
            <a:avLst/>
          </a:prstGeom>
          <a:noFill/>
        </p:spPr>
        <p:txBody>
          <a:bodyPr wrap="square" rtlCol="0">
            <a:spAutoFit/>
          </a:bodyPr>
          <a:lstStyle/>
          <a:p>
            <a:pPr algn="ctr"/>
            <a:r>
              <a:rPr lang="en-GB" b="1" dirty="0">
                <a:solidFill>
                  <a:prstClr val="white"/>
                </a:solidFill>
              </a:rPr>
              <a:t>Influencing</a:t>
            </a:r>
          </a:p>
          <a:p>
            <a:pPr algn="ctr"/>
            <a:r>
              <a:rPr lang="en-GB" b="1" dirty="0">
                <a:solidFill>
                  <a:prstClr val="white"/>
                </a:solidFill>
              </a:rPr>
              <a:t> </a:t>
            </a:r>
            <a:r>
              <a:rPr lang="en-GB" b="1" dirty="0" smtClean="0">
                <a:solidFill>
                  <a:prstClr val="white"/>
                </a:solidFill>
              </a:rPr>
              <a:t>learners</a:t>
            </a:r>
            <a:endParaRPr lang="en-GB" b="1" dirty="0">
              <a:solidFill>
                <a:prstClr val="white"/>
              </a:solidFill>
            </a:endParaRPr>
          </a:p>
          <a:p>
            <a:pPr algn="ctr"/>
            <a:r>
              <a:rPr lang="en-GB" b="1" dirty="0">
                <a:solidFill>
                  <a:prstClr val="white"/>
                </a:solidFill>
              </a:rPr>
              <a:t> </a:t>
            </a:r>
          </a:p>
        </p:txBody>
      </p:sp>
      <p:sp>
        <p:nvSpPr>
          <p:cNvPr id="11" name="TextBox 10"/>
          <p:cNvSpPr txBox="1"/>
          <p:nvPr/>
        </p:nvSpPr>
        <p:spPr>
          <a:xfrm>
            <a:off x="467545" y="980728"/>
            <a:ext cx="6696744" cy="461665"/>
          </a:xfrm>
          <a:prstGeom prst="rect">
            <a:avLst/>
          </a:prstGeom>
          <a:noFill/>
        </p:spPr>
        <p:txBody>
          <a:bodyPr wrap="square" rtlCol="0">
            <a:spAutoFit/>
          </a:bodyPr>
          <a:lstStyle/>
          <a:p>
            <a:r>
              <a:rPr lang="en-GB" sz="2400" b="1" dirty="0">
                <a:solidFill>
                  <a:srgbClr val="000099"/>
                </a:solidFill>
              </a:rPr>
              <a:t>Leading pedagogy</a:t>
            </a:r>
          </a:p>
        </p:txBody>
      </p:sp>
      <p:sp>
        <p:nvSpPr>
          <p:cNvPr id="2" name="Isosceles Triangle 1">
            <a:hlinkClick r:id="rId2" action="ppaction://hlinksldjump"/>
          </p:cNvPr>
          <p:cNvSpPr/>
          <p:nvPr/>
        </p:nvSpPr>
        <p:spPr>
          <a:xfrm rot="7768195">
            <a:off x="2027679" y="2934979"/>
            <a:ext cx="2492295" cy="3249275"/>
          </a:xfrm>
          <a:prstGeom prst="triangle">
            <a:avLst>
              <a:gd name="adj" fmla="val 5997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Isosceles Triangle 11">
            <a:hlinkClick r:id="rId3" action="ppaction://hlinksldjump"/>
          </p:cNvPr>
          <p:cNvSpPr/>
          <p:nvPr/>
        </p:nvSpPr>
        <p:spPr>
          <a:xfrm rot="10800000">
            <a:off x="2843809" y="2527065"/>
            <a:ext cx="3096343" cy="3239362"/>
          </a:xfrm>
          <a:prstGeom prst="triangle">
            <a:avLst>
              <a:gd name="adj" fmla="val 48475"/>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Isosceles Triangle 13">
            <a:hlinkClick r:id="rId4" action="ppaction://hlinksldjump"/>
          </p:cNvPr>
          <p:cNvSpPr/>
          <p:nvPr/>
        </p:nvSpPr>
        <p:spPr>
          <a:xfrm rot="13839083">
            <a:off x="4342729" y="2969756"/>
            <a:ext cx="2575947" cy="3230603"/>
          </a:xfrm>
          <a:prstGeom prst="triangle">
            <a:avLst>
              <a:gd name="adj" fmla="val 4037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6" name="Group 5"/>
          <p:cNvGrpSpPr/>
          <p:nvPr/>
        </p:nvGrpSpPr>
        <p:grpSpPr>
          <a:xfrm>
            <a:off x="8188754" y="5933694"/>
            <a:ext cx="582967" cy="591639"/>
            <a:chOff x="8188754" y="5933694"/>
            <a:chExt cx="582967" cy="591639"/>
          </a:xfrm>
        </p:grpSpPr>
        <p:sp>
          <p:nvSpPr>
            <p:cNvPr id="16" name="Freeform 6">
              <a:hlinkClick r:id="rId5" action="ppaction://hlinksldjump"/>
            </p:cNvPr>
            <p:cNvSpPr>
              <a:spLocks/>
            </p:cNvSpPr>
            <p:nvPr/>
          </p:nvSpPr>
          <p:spPr bwMode="auto">
            <a:xfrm>
              <a:off x="8222636" y="5933694"/>
              <a:ext cx="518407" cy="312586"/>
            </a:xfrm>
            <a:custGeom>
              <a:avLst/>
              <a:gdLst>
                <a:gd name="T0" fmla="*/ 3558 w 7173"/>
                <a:gd name="T1" fmla="*/ 4324 h 4324"/>
                <a:gd name="T2" fmla="*/ 7173 w 7173"/>
                <a:gd name="T3" fmla="*/ 3041 h 4324"/>
                <a:gd name="T4" fmla="*/ 2274 w 7173"/>
                <a:gd name="T5" fmla="*/ 708 h 4324"/>
                <a:gd name="T6" fmla="*/ 0 w 7173"/>
                <a:gd name="T7" fmla="*/ 2887 h 4324"/>
                <a:gd name="T8" fmla="*/ 3558 w 7173"/>
                <a:gd name="T9" fmla="*/ 4324 h 4324"/>
              </a:gdLst>
              <a:ahLst/>
              <a:cxnLst>
                <a:cxn ang="0">
                  <a:pos x="T0" y="T1"/>
                </a:cxn>
                <a:cxn ang="0">
                  <a:pos x="T2" y="T3"/>
                </a:cxn>
                <a:cxn ang="0">
                  <a:pos x="T4" y="T5"/>
                </a:cxn>
                <a:cxn ang="0">
                  <a:pos x="T6" y="T7"/>
                </a:cxn>
                <a:cxn ang="0">
                  <a:pos x="T8" y="T9"/>
                </a:cxn>
              </a:cxnLst>
              <a:rect l="0" t="0" r="r" b="b"/>
              <a:pathLst>
                <a:path w="7173" h="4324">
                  <a:moveTo>
                    <a:pt x="3558" y="4324"/>
                  </a:moveTo>
                  <a:lnTo>
                    <a:pt x="7173" y="3041"/>
                  </a:lnTo>
                  <a:cubicBezTo>
                    <a:pt x="6465" y="1044"/>
                    <a:pt x="4271" y="0"/>
                    <a:pt x="2274" y="708"/>
                  </a:cubicBezTo>
                  <a:cubicBezTo>
                    <a:pt x="1240" y="1076"/>
                    <a:pt x="412" y="1869"/>
                    <a:pt x="0" y="2887"/>
                  </a:cubicBezTo>
                  <a:lnTo>
                    <a:pt x="3558" y="4324"/>
                  </a:lnTo>
                  <a:close/>
                </a:path>
              </a:pathLst>
            </a:custGeom>
            <a:solidFill>
              <a:srgbClr val="4F81B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18" name="Freeform 7">
              <a:hlinkClick r:id="rId5" action="ppaction://hlinksldjump"/>
            </p:cNvPr>
            <p:cNvSpPr>
              <a:spLocks/>
            </p:cNvSpPr>
            <p:nvPr/>
          </p:nvSpPr>
          <p:spPr bwMode="auto">
            <a:xfrm>
              <a:off x="8479948" y="6153545"/>
              <a:ext cx="291773" cy="255156"/>
            </a:xfrm>
            <a:custGeom>
              <a:avLst/>
              <a:gdLst>
                <a:gd name="T0" fmla="*/ 0 w 4037"/>
                <a:gd name="T1" fmla="*/ 1283 h 3530"/>
                <a:gd name="T2" fmla="*/ 3110 w 4037"/>
                <a:gd name="T3" fmla="*/ 3530 h 3530"/>
                <a:gd name="T4" fmla="*/ 3616 w 4037"/>
                <a:gd name="T5" fmla="*/ 0 h 3530"/>
                <a:gd name="T6" fmla="*/ 0 w 4037"/>
                <a:gd name="T7" fmla="*/ 1283 h 3530"/>
              </a:gdLst>
              <a:ahLst/>
              <a:cxnLst>
                <a:cxn ang="0">
                  <a:pos x="T0" y="T1"/>
                </a:cxn>
                <a:cxn ang="0">
                  <a:pos x="T2" y="T3"/>
                </a:cxn>
                <a:cxn ang="0">
                  <a:pos x="T4" y="T5"/>
                </a:cxn>
                <a:cxn ang="0">
                  <a:pos x="T6" y="T7"/>
                </a:cxn>
              </a:cxnLst>
              <a:rect l="0" t="0" r="r" b="b"/>
              <a:pathLst>
                <a:path w="4037" h="3530">
                  <a:moveTo>
                    <a:pt x="0" y="1283"/>
                  </a:moveTo>
                  <a:lnTo>
                    <a:pt x="3110" y="3530"/>
                  </a:lnTo>
                  <a:cubicBezTo>
                    <a:pt x="3848" y="2508"/>
                    <a:pt x="4037" y="1189"/>
                    <a:pt x="3616" y="0"/>
                  </a:cubicBezTo>
                  <a:lnTo>
                    <a:pt x="0" y="1283"/>
                  </a:lnTo>
                  <a:close/>
                </a:path>
              </a:pathLst>
            </a:custGeom>
            <a:solidFill>
              <a:srgbClr val="C0504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19" name="Freeform 8">
              <a:hlinkClick r:id="rId5" action="ppaction://hlinksldjump"/>
            </p:cNvPr>
            <p:cNvSpPr>
              <a:spLocks/>
            </p:cNvSpPr>
            <p:nvPr/>
          </p:nvSpPr>
          <p:spPr bwMode="auto">
            <a:xfrm>
              <a:off x="8473572" y="6246280"/>
              <a:ext cx="230682" cy="279053"/>
            </a:xfrm>
            <a:custGeom>
              <a:avLst/>
              <a:gdLst>
                <a:gd name="T0" fmla="*/ 82 w 3192"/>
                <a:gd name="T1" fmla="*/ 0 h 3863"/>
                <a:gd name="T2" fmla="*/ 0 w 3192"/>
                <a:gd name="T3" fmla="*/ 3836 h 3863"/>
                <a:gd name="T4" fmla="*/ 3192 w 3192"/>
                <a:gd name="T5" fmla="*/ 2247 h 3863"/>
                <a:gd name="T6" fmla="*/ 82 w 3192"/>
                <a:gd name="T7" fmla="*/ 0 h 3863"/>
              </a:gdLst>
              <a:ahLst/>
              <a:cxnLst>
                <a:cxn ang="0">
                  <a:pos x="T0" y="T1"/>
                </a:cxn>
                <a:cxn ang="0">
                  <a:pos x="T2" y="T3"/>
                </a:cxn>
                <a:cxn ang="0">
                  <a:pos x="T4" y="T5"/>
                </a:cxn>
                <a:cxn ang="0">
                  <a:pos x="T6" y="T7"/>
                </a:cxn>
              </a:cxnLst>
              <a:rect l="0" t="0" r="r" b="b"/>
              <a:pathLst>
                <a:path w="3192" h="3863">
                  <a:moveTo>
                    <a:pt x="82" y="0"/>
                  </a:moveTo>
                  <a:lnTo>
                    <a:pt x="0" y="3836"/>
                  </a:lnTo>
                  <a:cubicBezTo>
                    <a:pt x="1261" y="3863"/>
                    <a:pt x="2454" y="3269"/>
                    <a:pt x="3192" y="2247"/>
                  </a:cubicBezTo>
                  <a:lnTo>
                    <a:pt x="82" y="0"/>
                  </a:lnTo>
                  <a:close/>
                </a:path>
              </a:pathLst>
            </a:custGeom>
            <a:solidFill>
              <a:srgbClr val="9BBB59"/>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20" name="Freeform 9">
              <a:hlinkClick r:id="rId5" action="ppaction://hlinksldjump"/>
            </p:cNvPr>
            <p:cNvSpPr>
              <a:spLocks/>
            </p:cNvSpPr>
            <p:nvPr/>
          </p:nvSpPr>
          <p:spPr bwMode="auto">
            <a:xfrm>
              <a:off x="8248496" y="6247086"/>
              <a:ext cx="231452" cy="277126"/>
            </a:xfrm>
            <a:custGeom>
              <a:avLst/>
              <a:gdLst>
                <a:gd name="T0" fmla="*/ 3203 w 3203"/>
                <a:gd name="T1" fmla="*/ 0 h 3836"/>
                <a:gd name="T2" fmla="*/ 0 w 3203"/>
                <a:gd name="T3" fmla="*/ 2111 h 3836"/>
                <a:gd name="T4" fmla="*/ 3121 w 3203"/>
                <a:gd name="T5" fmla="*/ 3836 h 3836"/>
                <a:gd name="T6" fmla="*/ 3203 w 3203"/>
                <a:gd name="T7" fmla="*/ 0 h 3836"/>
              </a:gdLst>
              <a:ahLst/>
              <a:cxnLst>
                <a:cxn ang="0">
                  <a:pos x="T0" y="T1"/>
                </a:cxn>
                <a:cxn ang="0">
                  <a:pos x="T2" y="T3"/>
                </a:cxn>
                <a:cxn ang="0">
                  <a:pos x="T4" y="T5"/>
                </a:cxn>
                <a:cxn ang="0">
                  <a:pos x="T6" y="T7"/>
                </a:cxn>
              </a:cxnLst>
              <a:rect l="0" t="0" r="r" b="b"/>
              <a:pathLst>
                <a:path w="3203" h="3836">
                  <a:moveTo>
                    <a:pt x="3203" y="0"/>
                  </a:moveTo>
                  <a:lnTo>
                    <a:pt x="0" y="2111"/>
                  </a:lnTo>
                  <a:cubicBezTo>
                    <a:pt x="694" y="3164"/>
                    <a:pt x="1860" y="3808"/>
                    <a:pt x="3121" y="3836"/>
                  </a:cubicBezTo>
                  <a:lnTo>
                    <a:pt x="3203" y="0"/>
                  </a:lnTo>
                  <a:close/>
                </a:path>
              </a:pathLst>
            </a:custGeom>
            <a:solidFill>
              <a:srgbClr val="8064A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21" name="Freeform 10">
              <a:hlinkClick r:id="rId5" action="ppaction://hlinksldjump"/>
            </p:cNvPr>
            <p:cNvSpPr>
              <a:spLocks/>
            </p:cNvSpPr>
            <p:nvPr/>
          </p:nvSpPr>
          <p:spPr bwMode="auto">
            <a:xfrm>
              <a:off x="8188754" y="6141920"/>
              <a:ext cx="291194" cy="256505"/>
            </a:xfrm>
            <a:custGeom>
              <a:avLst/>
              <a:gdLst>
                <a:gd name="T0" fmla="*/ 4030 w 4030"/>
                <a:gd name="T1" fmla="*/ 1438 h 3549"/>
                <a:gd name="T2" fmla="*/ 472 w 4030"/>
                <a:gd name="T3" fmla="*/ 0 h 3549"/>
                <a:gd name="T4" fmla="*/ 826 w 4030"/>
                <a:gd name="T5" fmla="*/ 3549 h 3549"/>
                <a:gd name="T6" fmla="*/ 4030 w 4030"/>
                <a:gd name="T7" fmla="*/ 1438 h 3549"/>
              </a:gdLst>
              <a:ahLst/>
              <a:cxnLst>
                <a:cxn ang="0">
                  <a:pos x="T0" y="T1"/>
                </a:cxn>
                <a:cxn ang="0">
                  <a:pos x="T2" y="T3"/>
                </a:cxn>
                <a:cxn ang="0">
                  <a:pos x="T4" y="T5"/>
                </a:cxn>
                <a:cxn ang="0">
                  <a:pos x="T6" y="T7"/>
                </a:cxn>
              </a:cxnLst>
              <a:rect l="0" t="0" r="r" b="b"/>
              <a:pathLst>
                <a:path w="4030" h="3549">
                  <a:moveTo>
                    <a:pt x="4030" y="1438"/>
                  </a:moveTo>
                  <a:lnTo>
                    <a:pt x="472" y="0"/>
                  </a:lnTo>
                  <a:cubicBezTo>
                    <a:pt x="0" y="1169"/>
                    <a:pt x="132" y="2496"/>
                    <a:pt x="826" y="3549"/>
                  </a:cubicBezTo>
                  <a:lnTo>
                    <a:pt x="4030" y="1438"/>
                  </a:lnTo>
                  <a:close/>
                </a:path>
              </a:pathLst>
            </a:custGeom>
            <a:solidFill>
              <a:srgbClr val="4BACC6"/>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grpSp>
      <p:sp>
        <p:nvSpPr>
          <p:cNvPr id="3" name="Slide Number Placeholder 2"/>
          <p:cNvSpPr>
            <a:spLocks noGrp="1"/>
          </p:cNvSpPr>
          <p:nvPr>
            <p:ph type="sldNum" sz="quarter" idx="12"/>
          </p:nvPr>
        </p:nvSpPr>
        <p:spPr/>
        <p:txBody>
          <a:bodyPr/>
          <a:lstStyle/>
          <a:p>
            <a:fld id="{C4009609-DC48-4DDF-96FA-41A39884BE33}" type="slidenum">
              <a:rPr lang="en-GB" smtClean="0"/>
              <a:t>93</a:t>
            </a:fld>
            <a:endParaRPr lang="en-GB" dirty="0"/>
          </a:p>
        </p:txBody>
      </p:sp>
      <p:sp>
        <p:nvSpPr>
          <p:cNvPr id="23" name="TextBox 22"/>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Formal leadership roles</a:t>
            </a:r>
          </a:p>
        </p:txBody>
      </p:sp>
      <p:sp>
        <p:nvSpPr>
          <p:cNvPr id="24" name="TextBox 23">
            <a:hlinkClick r:id="rId2" action="ppaction://hlinksldjump"/>
          </p:cNvPr>
          <p:cNvSpPr txBox="1"/>
          <p:nvPr/>
        </p:nvSpPr>
        <p:spPr>
          <a:xfrm>
            <a:off x="5630702" y="4207073"/>
            <a:ext cx="1614200" cy="738664"/>
          </a:xfrm>
          <a:prstGeom prst="rect">
            <a:avLst/>
          </a:prstGeom>
          <a:noFill/>
        </p:spPr>
        <p:txBody>
          <a:bodyPr wrap="square" rtlCol="0">
            <a:spAutoFit/>
          </a:bodyPr>
          <a:lstStyle/>
          <a:p>
            <a:r>
              <a:rPr lang="en-GB" sz="1400" dirty="0">
                <a:solidFill>
                  <a:schemeClr val="bg1"/>
                </a:solidFill>
              </a:rPr>
              <a:t>Securing standards, well-being and progress</a:t>
            </a:r>
          </a:p>
        </p:txBody>
      </p:sp>
      <p:sp>
        <p:nvSpPr>
          <p:cNvPr id="25" name="TextBox 24">
            <a:hlinkClick r:id="rId3" action="ppaction://hlinksldjump"/>
          </p:cNvPr>
          <p:cNvSpPr txBox="1"/>
          <p:nvPr/>
        </p:nvSpPr>
        <p:spPr>
          <a:xfrm>
            <a:off x="3939619" y="3369689"/>
            <a:ext cx="1196259" cy="523220"/>
          </a:xfrm>
          <a:prstGeom prst="rect">
            <a:avLst/>
          </a:prstGeom>
          <a:noFill/>
        </p:spPr>
        <p:txBody>
          <a:bodyPr wrap="square" rtlCol="0">
            <a:spAutoFit/>
          </a:bodyPr>
          <a:lstStyle/>
          <a:p>
            <a:r>
              <a:rPr lang="en-GB" sz="1400" dirty="0">
                <a:solidFill>
                  <a:schemeClr val="bg1"/>
                </a:solidFill>
              </a:rPr>
              <a:t>Policy into </a:t>
            </a:r>
          </a:p>
          <a:p>
            <a:r>
              <a:rPr lang="en-GB" sz="1400" dirty="0">
                <a:solidFill>
                  <a:schemeClr val="bg1"/>
                </a:solidFill>
              </a:rPr>
              <a:t>practice</a:t>
            </a:r>
          </a:p>
        </p:txBody>
      </p:sp>
      <p:sp>
        <p:nvSpPr>
          <p:cNvPr id="26" name="TextBox 25">
            <a:hlinkClick r:id="rId4" action="ppaction://hlinksldjump"/>
          </p:cNvPr>
          <p:cNvSpPr txBox="1"/>
          <p:nvPr/>
        </p:nvSpPr>
        <p:spPr>
          <a:xfrm>
            <a:off x="1961710" y="4207073"/>
            <a:ext cx="1764197" cy="523220"/>
          </a:xfrm>
          <a:prstGeom prst="rect">
            <a:avLst/>
          </a:prstGeom>
          <a:noFill/>
        </p:spPr>
        <p:txBody>
          <a:bodyPr wrap="square" rtlCol="0">
            <a:spAutoFit/>
          </a:bodyPr>
          <a:lstStyle/>
          <a:p>
            <a:r>
              <a:rPr lang="en-GB" sz="1400" dirty="0">
                <a:solidFill>
                  <a:schemeClr val="bg1"/>
                </a:solidFill>
              </a:rPr>
              <a:t>From vision to provision to impact</a:t>
            </a:r>
          </a:p>
        </p:txBody>
      </p:sp>
    </p:spTree>
    <p:extLst>
      <p:ext uri="{BB962C8B-B14F-4D97-AF65-F5344CB8AC3E}">
        <p14:creationId xmlns:p14="http://schemas.microsoft.com/office/powerpoint/2010/main" val="239704320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bg>
      <p:bgPr>
        <a:solidFill>
          <a:srgbClr val="FEECEC"/>
        </a:solidFill>
        <a:effectLst/>
      </p:bgPr>
    </p:bg>
    <p:spTree>
      <p:nvGrpSpPr>
        <p:cNvPr id="1" name=""/>
        <p:cNvGrpSpPr/>
        <p:nvPr/>
      </p:nvGrpSpPr>
      <p:grpSpPr>
        <a:xfrm>
          <a:off x="0" y="0"/>
          <a:ext cx="0" cy="0"/>
          <a:chOff x="0" y="0"/>
          <a:chExt cx="0" cy="0"/>
        </a:xfrm>
      </p:grpSpPr>
      <p:sp>
        <p:nvSpPr>
          <p:cNvPr id="7" name="Pie 6"/>
          <p:cNvSpPr/>
          <p:nvPr/>
        </p:nvSpPr>
        <p:spPr>
          <a:xfrm rot="13195740">
            <a:off x="-3023127" y="-15291"/>
            <a:ext cx="7469671" cy="6869891"/>
          </a:xfrm>
          <a:prstGeom prst="pie">
            <a:avLst>
              <a:gd name="adj1" fmla="val 7502782"/>
              <a:gd name="adj2" fmla="val 10002545"/>
            </a:avLst>
          </a:prstGeom>
          <a:gradFill flip="none" rotWithShape="1">
            <a:gsLst>
              <a:gs pos="17000">
                <a:schemeClr val="accent1">
                  <a:tint val="66000"/>
                  <a:satMod val="160000"/>
                  <a:lumMod val="83000"/>
                </a:schemeClr>
              </a:gs>
              <a:gs pos="59000">
                <a:schemeClr val="accent1">
                  <a:tint val="44500"/>
                  <a:satMod val="160000"/>
                  <a:lumMod val="92000"/>
                  <a:lumOff val="8000"/>
                </a:schemeClr>
              </a:gs>
              <a:gs pos="100000">
                <a:schemeClr val="accent1">
                  <a:tint val="23500"/>
                  <a:satMod val="160000"/>
                </a:schemeClr>
              </a:gs>
            </a:gsLst>
            <a:path path="circle">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black"/>
              </a:solidFill>
            </a:endParaRPr>
          </a:p>
        </p:txBody>
      </p:sp>
      <p:cxnSp>
        <p:nvCxnSpPr>
          <p:cNvPr id="8" name="Straight Connector 7"/>
          <p:cNvCxnSpPr/>
          <p:nvPr/>
        </p:nvCxnSpPr>
        <p:spPr>
          <a:xfrm flipV="1">
            <a:off x="711708" y="1772816"/>
            <a:ext cx="6020532" cy="16468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11708" y="3419654"/>
            <a:ext cx="6596596" cy="14549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737480" y="2378497"/>
            <a:ext cx="6438858" cy="104115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725430" y="3068960"/>
            <a:ext cx="6654881" cy="3506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11708" y="3419654"/>
            <a:ext cx="6668603" cy="668797"/>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Box 21">
            <a:hlinkClick r:id="rId2" action="ppaction://hlinksldjump"/>
          </p:cNvPr>
          <p:cNvSpPr txBox="1"/>
          <p:nvPr/>
        </p:nvSpPr>
        <p:spPr>
          <a:xfrm rot="21241955">
            <a:off x="4560569" y="2658309"/>
            <a:ext cx="4272418" cy="357214"/>
          </a:xfrm>
          <a:prstGeom prst="rect">
            <a:avLst/>
          </a:prstGeom>
          <a:noFill/>
        </p:spPr>
        <p:txBody>
          <a:bodyPr wrap="square" rtlCol="0">
            <a:spAutoFit/>
          </a:bodyPr>
          <a:lstStyle/>
          <a:p>
            <a:pPr>
              <a:lnSpc>
                <a:spcPct val="115000"/>
              </a:lnSpc>
              <a:spcAft>
                <a:spcPts val="1000"/>
              </a:spcAft>
              <a:defRPr/>
            </a:pPr>
            <a:r>
              <a:rPr lang="en-GB" sz="1600" dirty="0">
                <a:solidFill>
                  <a:srgbClr val="000099"/>
                </a:solidFill>
                <a:latin typeface="Arial" panose="020B0604020202020204" pitchFamily="34" charset="0"/>
                <a:ea typeface="Calibri"/>
                <a:cs typeface="Arial" panose="020B0604020202020204" pitchFamily="34" charset="0"/>
              </a:rPr>
              <a:t>Sustaining highly effective teaching</a:t>
            </a:r>
          </a:p>
        </p:txBody>
      </p:sp>
      <p:sp>
        <p:nvSpPr>
          <p:cNvPr id="25" name="TextBox 24">
            <a:hlinkClick r:id="rId3" action="ppaction://hlinksldjump"/>
          </p:cNvPr>
          <p:cNvSpPr txBox="1"/>
          <p:nvPr/>
        </p:nvSpPr>
        <p:spPr>
          <a:xfrm rot="20923019">
            <a:off x="4400313" y="2011894"/>
            <a:ext cx="4632263" cy="375487"/>
          </a:xfrm>
          <a:prstGeom prst="rect">
            <a:avLst/>
          </a:prstGeom>
          <a:noFill/>
        </p:spPr>
        <p:txBody>
          <a:bodyPr wrap="square" rtlCol="0">
            <a:spAutoFit/>
          </a:bodyPr>
          <a:lstStyle/>
          <a:p>
            <a:pPr>
              <a:lnSpc>
                <a:spcPct val="115000"/>
              </a:lnSpc>
              <a:spcAft>
                <a:spcPts val="1000"/>
              </a:spcAft>
              <a:defRPr/>
            </a:pPr>
            <a:r>
              <a:rPr lang="en-GB" sz="1600" dirty="0">
                <a:solidFill>
                  <a:srgbClr val="000099"/>
                </a:solidFill>
                <a:latin typeface="Arial"/>
                <a:ea typeface="Calibri"/>
                <a:cs typeface="Times New Roman"/>
              </a:rPr>
              <a:t>Promoting the pedagogic vision for 2025</a:t>
            </a:r>
            <a:endParaRPr lang="en-GB" sz="1600" dirty="0">
              <a:solidFill>
                <a:srgbClr val="000099"/>
              </a:solidFill>
              <a:ea typeface="Calibri"/>
              <a:cs typeface="Times New Roman"/>
            </a:endParaRPr>
          </a:p>
        </p:txBody>
      </p:sp>
      <p:sp>
        <p:nvSpPr>
          <p:cNvPr id="26" name="TextBox 25">
            <a:hlinkClick r:id="rId4" action="ppaction://hlinksldjump"/>
          </p:cNvPr>
          <p:cNvSpPr txBox="1"/>
          <p:nvPr/>
        </p:nvSpPr>
        <p:spPr>
          <a:xfrm rot="627638">
            <a:off x="4559481" y="4146677"/>
            <a:ext cx="4246190" cy="584775"/>
          </a:xfrm>
          <a:prstGeom prst="rect">
            <a:avLst/>
          </a:prstGeom>
          <a:noFill/>
        </p:spPr>
        <p:txBody>
          <a:bodyPr wrap="square" rtlCol="0">
            <a:spAutoFit/>
          </a:bodyPr>
          <a:lstStyle/>
          <a:p>
            <a:pPr>
              <a:defRPr/>
            </a:pPr>
            <a:r>
              <a:rPr lang="en-GB" sz="1600" dirty="0">
                <a:solidFill>
                  <a:srgbClr val="000099"/>
                </a:solidFill>
                <a:latin typeface="Arial"/>
                <a:ea typeface="Calibri"/>
                <a:cs typeface="Times New Roman"/>
              </a:rPr>
              <a:t>Creating the effective and inclusive </a:t>
            </a:r>
          </a:p>
          <a:p>
            <a:pPr>
              <a:defRPr/>
            </a:pPr>
            <a:r>
              <a:rPr lang="en-GB" sz="1600" dirty="0">
                <a:solidFill>
                  <a:srgbClr val="000099"/>
                </a:solidFill>
                <a:latin typeface="Arial"/>
                <a:ea typeface="Calibri"/>
                <a:cs typeface="Times New Roman"/>
              </a:rPr>
              <a:t>learning environment </a:t>
            </a:r>
            <a:endParaRPr lang="en-GB" sz="1600" dirty="0">
              <a:solidFill>
                <a:srgbClr val="000099"/>
              </a:solidFill>
              <a:ea typeface="Calibri"/>
              <a:cs typeface="Times New Roman"/>
            </a:endParaRPr>
          </a:p>
        </p:txBody>
      </p:sp>
      <p:sp>
        <p:nvSpPr>
          <p:cNvPr id="29" name="TextBox 28">
            <a:hlinkClick r:id="rId5" action="ppaction://hlinksldjump"/>
          </p:cNvPr>
          <p:cNvSpPr txBox="1"/>
          <p:nvPr/>
        </p:nvSpPr>
        <p:spPr>
          <a:xfrm rot="179017">
            <a:off x="4585886" y="3247573"/>
            <a:ext cx="3435341" cy="640368"/>
          </a:xfrm>
          <a:prstGeom prst="rect">
            <a:avLst/>
          </a:prstGeom>
          <a:noFill/>
        </p:spPr>
        <p:txBody>
          <a:bodyPr wrap="square" rtlCol="0">
            <a:spAutoFit/>
          </a:bodyPr>
          <a:lstStyle/>
          <a:p>
            <a:pPr>
              <a:lnSpc>
                <a:spcPct val="115000"/>
              </a:lnSpc>
              <a:spcAft>
                <a:spcPts val="1000"/>
              </a:spcAft>
              <a:defRPr/>
            </a:pPr>
            <a:r>
              <a:rPr lang="en-GB" sz="1600" dirty="0">
                <a:solidFill>
                  <a:srgbClr val="000099"/>
                </a:solidFill>
                <a:latin typeface="Arial"/>
                <a:ea typeface="Calibri"/>
                <a:cs typeface="Times New Roman"/>
              </a:rPr>
              <a:t>Ensuring that strategy and infrastructure are fit for purpose</a:t>
            </a:r>
          </a:p>
        </p:txBody>
      </p:sp>
      <p:sp>
        <p:nvSpPr>
          <p:cNvPr id="4" name="TextBox 3"/>
          <p:cNvSpPr txBox="1"/>
          <p:nvPr/>
        </p:nvSpPr>
        <p:spPr>
          <a:xfrm>
            <a:off x="447963" y="514424"/>
            <a:ext cx="8828844" cy="461665"/>
          </a:xfrm>
          <a:prstGeom prst="rect">
            <a:avLst/>
          </a:prstGeom>
          <a:noFill/>
        </p:spPr>
        <p:txBody>
          <a:bodyPr wrap="square" rtlCol="0">
            <a:spAutoFit/>
          </a:bodyPr>
          <a:lstStyle/>
          <a:p>
            <a:pPr>
              <a:defRPr/>
            </a:pPr>
            <a:r>
              <a:rPr lang="en-GB" sz="2400" b="1" dirty="0">
                <a:solidFill>
                  <a:srgbClr val="000099"/>
                </a:solidFill>
              </a:rPr>
              <a:t>Pedagogy: Refining teaching… from vision to provision to impact</a:t>
            </a:r>
          </a:p>
        </p:txBody>
      </p:sp>
      <p:cxnSp>
        <p:nvCxnSpPr>
          <p:cNvPr id="6" name="Straight Connector 5"/>
          <p:cNvCxnSpPr/>
          <p:nvPr/>
        </p:nvCxnSpPr>
        <p:spPr>
          <a:xfrm flipH="1" flipV="1">
            <a:off x="725430" y="3419654"/>
            <a:ext cx="6294842" cy="2171914"/>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a:hlinkClick r:id="rId6" action="ppaction://hlinksldjump"/>
          </p:cNvPr>
          <p:cNvSpPr txBox="1"/>
          <p:nvPr/>
        </p:nvSpPr>
        <p:spPr>
          <a:xfrm rot="855490">
            <a:off x="4555887" y="4748356"/>
            <a:ext cx="3347165" cy="338554"/>
          </a:xfrm>
          <a:prstGeom prst="rect">
            <a:avLst/>
          </a:prstGeom>
          <a:noFill/>
        </p:spPr>
        <p:txBody>
          <a:bodyPr wrap="square" rtlCol="0">
            <a:spAutoFit/>
          </a:bodyPr>
          <a:lstStyle/>
          <a:p>
            <a:pPr>
              <a:defRPr/>
            </a:pPr>
            <a:r>
              <a:rPr lang="en-GB" sz="1600" dirty="0">
                <a:solidFill>
                  <a:srgbClr val="000099"/>
                </a:solidFill>
                <a:latin typeface="Arial" panose="020B0604020202020204" pitchFamily="34" charset="0"/>
                <a:cs typeface="Arial" panose="020B0604020202020204" pitchFamily="34" charset="0"/>
              </a:rPr>
              <a:t>Advancing pedagogic approaches</a:t>
            </a:r>
          </a:p>
        </p:txBody>
      </p:sp>
      <p:sp>
        <p:nvSpPr>
          <p:cNvPr id="48" name="Isosceles Triangle 47">
            <a:hlinkClick r:id="rId7" action="ppaction://hlinksldjump"/>
          </p:cNvPr>
          <p:cNvSpPr/>
          <p:nvPr/>
        </p:nvSpPr>
        <p:spPr>
          <a:xfrm rot="7768195">
            <a:off x="7466942" y="6153710"/>
            <a:ext cx="269836" cy="351793"/>
          </a:xfrm>
          <a:prstGeom prst="triangle">
            <a:avLst>
              <a:gd name="adj" fmla="val 5997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49" name="Isosceles Triangle 48">
            <a:hlinkClick r:id="rId7" action="ppaction://hlinksldjump"/>
          </p:cNvPr>
          <p:cNvSpPr/>
          <p:nvPr/>
        </p:nvSpPr>
        <p:spPr>
          <a:xfrm rot="10800000">
            <a:off x="7557955" y="6113643"/>
            <a:ext cx="335236" cy="350720"/>
          </a:xfrm>
          <a:prstGeom prst="triangle">
            <a:avLst>
              <a:gd name="adj" fmla="val 48475"/>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44" name="Isosceles Triangle 43">
            <a:hlinkClick r:id="rId7" action="ppaction://hlinksldjump"/>
          </p:cNvPr>
          <p:cNvSpPr/>
          <p:nvPr/>
        </p:nvSpPr>
        <p:spPr>
          <a:xfrm rot="13839083">
            <a:off x="7714715" y="6162511"/>
            <a:ext cx="278893" cy="349772"/>
          </a:xfrm>
          <a:prstGeom prst="triangle">
            <a:avLst>
              <a:gd name="adj" fmla="val 4037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2" name="Slide Number Placeholder 1"/>
          <p:cNvSpPr>
            <a:spLocks noGrp="1"/>
          </p:cNvSpPr>
          <p:nvPr>
            <p:ph type="sldNum" sz="quarter" idx="12"/>
          </p:nvPr>
        </p:nvSpPr>
        <p:spPr>
          <a:xfrm>
            <a:off x="6890945" y="6385806"/>
            <a:ext cx="2133600" cy="365125"/>
          </a:xfrm>
        </p:spPr>
        <p:txBody>
          <a:bodyPr/>
          <a:lstStyle/>
          <a:p>
            <a:pPr>
              <a:defRPr/>
            </a:pPr>
            <a:fld id="{C4009609-DC48-4DDF-96FA-41A39884BE33}" type="slidenum">
              <a:rPr lang="en-GB" b="1" smtClean="0">
                <a:solidFill>
                  <a:prstClr val="black">
                    <a:tint val="75000"/>
                  </a:prstClr>
                </a:solidFill>
              </a:rPr>
              <a:pPr>
                <a:defRPr/>
              </a:pPr>
              <a:t>94</a:t>
            </a:fld>
            <a:endParaRPr lang="en-GB" b="1" dirty="0">
              <a:solidFill>
                <a:prstClr val="black">
                  <a:tint val="75000"/>
                </a:prstClr>
              </a:solidFill>
            </a:endParaRPr>
          </a:p>
        </p:txBody>
      </p:sp>
      <p:cxnSp>
        <p:nvCxnSpPr>
          <p:cNvPr id="5" name="Straight Connector 4"/>
          <p:cNvCxnSpPr>
            <a:cxnSpLocks/>
          </p:cNvCxnSpPr>
          <p:nvPr/>
        </p:nvCxnSpPr>
        <p:spPr>
          <a:xfrm>
            <a:off x="737480" y="3429000"/>
            <a:ext cx="5429752" cy="2725712"/>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a:hlinkClick r:id="rId8" action="ppaction://hlinksldjump"/>
          </p:cNvPr>
          <p:cNvSpPr txBox="1"/>
          <p:nvPr/>
        </p:nvSpPr>
        <p:spPr>
          <a:xfrm rot="1250554">
            <a:off x="4402109" y="5181208"/>
            <a:ext cx="2031325" cy="338554"/>
          </a:xfrm>
          <a:prstGeom prst="rect">
            <a:avLst/>
          </a:prstGeom>
          <a:noFill/>
        </p:spPr>
        <p:txBody>
          <a:bodyPr wrap="none" rtlCol="0">
            <a:spAutoFit/>
          </a:bodyPr>
          <a:lstStyle/>
          <a:p>
            <a:pPr>
              <a:defRPr/>
            </a:pPr>
            <a:r>
              <a:rPr lang="en-GB" sz="1600" dirty="0">
                <a:solidFill>
                  <a:srgbClr val="000099"/>
                </a:solidFill>
                <a:latin typeface="Arial" panose="020B0604020202020204" pitchFamily="34" charset="0"/>
                <a:cs typeface="Arial" panose="020B0604020202020204" pitchFamily="34" charset="0"/>
              </a:rPr>
              <a:t>Listening to learners</a:t>
            </a:r>
          </a:p>
        </p:txBody>
      </p:sp>
      <p:grpSp>
        <p:nvGrpSpPr>
          <p:cNvPr id="36" name="Group 35"/>
          <p:cNvGrpSpPr/>
          <p:nvPr/>
        </p:nvGrpSpPr>
        <p:grpSpPr>
          <a:xfrm>
            <a:off x="845976" y="1986727"/>
            <a:ext cx="3419989" cy="853435"/>
            <a:chOff x="1907704" y="1986727"/>
            <a:chExt cx="1894987" cy="853435"/>
          </a:xfrm>
        </p:grpSpPr>
        <p:sp>
          <p:nvSpPr>
            <p:cNvPr id="42" name="TextBox 41"/>
            <p:cNvSpPr txBox="1"/>
            <p:nvPr/>
          </p:nvSpPr>
          <p:spPr>
            <a:xfrm>
              <a:off x="1907704" y="2378497"/>
              <a:ext cx="796203" cy="461665"/>
            </a:xfrm>
            <a:prstGeom prst="rect">
              <a:avLst/>
            </a:prstGeom>
            <a:noFill/>
          </p:spPr>
          <p:txBody>
            <a:bodyPr wrap="square" rtlCol="0">
              <a:spAutoFit/>
            </a:bodyPr>
            <a:lstStyle/>
            <a:p>
              <a:r>
                <a:rPr lang="en-GB" sz="1200" b="1" dirty="0">
                  <a:solidFill>
                    <a:srgbClr val="000099"/>
                  </a:solidFill>
                </a:rPr>
                <a:t>New formal leadership role</a:t>
              </a:r>
            </a:p>
          </p:txBody>
        </p:sp>
        <p:sp>
          <p:nvSpPr>
            <p:cNvPr id="43" name="TextBox 42"/>
            <p:cNvSpPr txBox="1"/>
            <p:nvPr/>
          </p:nvSpPr>
          <p:spPr>
            <a:xfrm>
              <a:off x="3018934" y="1986727"/>
              <a:ext cx="783757" cy="646331"/>
            </a:xfrm>
            <a:prstGeom prst="rect">
              <a:avLst/>
            </a:prstGeom>
            <a:noFill/>
          </p:spPr>
          <p:txBody>
            <a:bodyPr wrap="square" rtlCol="0">
              <a:spAutoFit/>
            </a:bodyPr>
            <a:lstStyle/>
            <a:p>
              <a:r>
                <a:rPr lang="en-GB" sz="1200" b="1" dirty="0">
                  <a:solidFill>
                    <a:srgbClr val="000099"/>
                  </a:solidFill>
                </a:rPr>
                <a:t>Sustained highly effective leadership</a:t>
              </a:r>
            </a:p>
          </p:txBody>
        </p:sp>
      </p:grpSp>
      <p:sp>
        <p:nvSpPr>
          <p:cNvPr id="50" name="TextBox 49"/>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Formal leadership roles</a:t>
            </a:r>
          </a:p>
        </p:txBody>
      </p:sp>
      <p:grpSp>
        <p:nvGrpSpPr>
          <p:cNvPr id="52" name="Group 51"/>
          <p:cNvGrpSpPr/>
          <p:nvPr/>
        </p:nvGrpSpPr>
        <p:grpSpPr>
          <a:xfrm>
            <a:off x="7380312" y="6017328"/>
            <a:ext cx="704664" cy="459515"/>
            <a:chOff x="7380312" y="6017328"/>
            <a:chExt cx="704664" cy="459515"/>
          </a:xfrm>
        </p:grpSpPr>
        <p:sp>
          <p:nvSpPr>
            <p:cNvPr id="53" name="Freeform 6">
              <a:hlinkClick r:id="rId7" action="ppaction://hlinksldjump"/>
            </p:cNvPr>
            <p:cNvSpPr>
              <a:spLocks/>
            </p:cNvSpPr>
            <p:nvPr/>
          </p:nvSpPr>
          <p:spPr bwMode="auto">
            <a:xfrm>
              <a:off x="7380312" y="6017328"/>
              <a:ext cx="704664" cy="456940"/>
            </a:xfrm>
            <a:custGeom>
              <a:avLst/>
              <a:gdLst>
                <a:gd name="T0" fmla="*/ 3558 w 7173"/>
                <a:gd name="T1" fmla="*/ 4324 h 4324"/>
                <a:gd name="T2" fmla="*/ 7173 w 7173"/>
                <a:gd name="T3" fmla="*/ 3041 h 4324"/>
                <a:gd name="T4" fmla="*/ 2274 w 7173"/>
                <a:gd name="T5" fmla="*/ 708 h 4324"/>
                <a:gd name="T6" fmla="*/ 0 w 7173"/>
                <a:gd name="T7" fmla="*/ 2887 h 4324"/>
                <a:gd name="T8" fmla="*/ 3558 w 7173"/>
                <a:gd name="T9" fmla="*/ 4324 h 4324"/>
              </a:gdLst>
              <a:ahLst/>
              <a:cxnLst>
                <a:cxn ang="0">
                  <a:pos x="T0" y="T1"/>
                </a:cxn>
                <a:cxn ang="0">
                  <a:pos x="T2" y="T3"/>
                </a:cxn>
                <a:cxn ang="0">
                  <a:pos x="T4" y="T5"/>
                </a:cxn>
                <a:cxn ang="0">
                  <a:pos x="T6" y="T7"/>
                </a:cxn>
                <a:cxn ang="0">
                  <a:pos x="T8" y="T9"/>
                </a:cxn>
              </a:cxnLst>
              <a:rect l="0" t="0" r="r" b="b"/>
              <a:pathLst>
                <a:path w="7173" h="4324">
                  <a:moveTo>
                    <a:pt x="3558" y="4324"/>
                  </a:moveTo>
                  <a:lnTo>
                    <a:pt x="7173" y="3041"/>
                  </a:lnTo>
                  <a:cubicBezTo>
                    <a:pt x="6465" y="1044"/>
                    <a:pt x="4271" y="0"/>
                    <a:pt x="2274" y="708"/>
                  </a:cubicBezTo>
                  <a:cubicBezTo>
                    <a:pt x="1240" y="1076"/>
                    <a:pt x="412" y="1869"/>
                    <a:pt x="0" y="2887"/>
                  </a:cubicBezTo>
                  <a:lnTo>
                    <a:pt x="3558" y="4324"/>
                  </a:lnTo>
                  <a:close/>
                </a:path>
              </a:pathLst>
            </a:custGeom>
            <a:solidFill>
              <a:srgbClr val="4F81B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pPr>
                <a:defRPr/>
              </a:pPr>
              <a:endParaRPr lang="en-GB">
                <a:solidFill>
                  <a:prstClr val="black"/>
                </a:solidFill>
              </a:endParaRPr>
            </a:p>
          </p:txBody>
        </p:sp>
        <p:cxnSp>
          <p:nvCxnSpPr>
            <p:cNvPr id="54" name="Straight Connector 53"/>
            <p:cNvCxnSpPr>
              <a:stCxn id="53" idx="0"/>
            </p:cNvCxnSpPr>
            <p:nvPr/>
          </p:nvCxnSpPr>
          <p:spPr>
            <a:xfrm flipV="1">
              <a:off x="7729844" y="6103086"/>
              <a:ext cx="171143" cy="371182"/>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53" idx="0"/>
            </p:cNvCxnSpPr>
            <p:nvPr/>
          </p:nvCxnSpPr>
          <p:spPr>
            <a:xfrm flipH="1" flipV="1">
              <a:off x="7557955" y="6118678"/>
              <a:ext cx="171889" cy="35559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56" name="Isosceles Triangle 55">
              <a:hlinkClick r:id="rId9" action="ppaction://hlinksldjump"/>
            </p:cNvPr>
            <p:cNvSpPr/>
            <p:nvPr/>
          </p:nvSpPr>
          <p:spPr>
            <a:xfrm rot="7768195">
              <a:off x="7466942" y="6153710"/>
              <a:ext cx="269836" cy="351793"/>
            </a:xfrm>
            <a:prstGeom prst="triangle">
              <a:avLst>
                <a:gd name="adj" fmla="val 5997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57" name="Isosceles Triangle 56">
              <a:hlinkClick r:id="rId9" action="ppaction://hlinksldjump"/>
            </p:cNvPr>
            <p:cNvSpPr/>
            <p:nvPr/>
          </p:nvSpPr>
          <p:spPr>
            <a:xfrm rot="10800000">
              <a:off x="7557955" y="6113643"/>
              <a:ext cx="335236" cy="350720"/>
            </a:xfrm>
            <a:prstGeom prst="triangle">
              <a:avLst>
                <a:gd name="adj" fmla="val 48475"/>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sp>
          <p:nvSpPr>
            <p:cNvPr id="58" name="Isosceles Triangle 57">
              <a:hlinkClick r:id="rId9" action="ppaction://hlinksldjump"/>
            </p:cNvPr>
            <p:cNvSpPr/>
            <p:nvPr/>
          </p:nvSpPr>
          <p:spPr>
            <a:xfrm rot="13839083">
              <a:off x="7714715" y="6162511"/>
              <a:ext cx="278893" cy="349772"/>
            </a:xfrm>
            <a:prstGeom prst="triangle">
              <a:avLst>
                <a:gd name="adj" fmla="val 4037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prstClr val="white"/>
                </a:solidFill>
              </a:endParaRPr>
            </a:p>
          </p:txBody>
        </p:sp>
      </p:grpSp>
      <p:grpSp>
        <p:nvGrpSpPr>
          <p:cNvPr id="59" name="Group 58"/>
          <p:cNvGrpSpPr/>
          <p:nvPr/>
        </p:nvGrpSpPr>
        <p:grpSpPr>
          <a:xfrm>
            <a:off x="8188754" y="5933694"/>
            <a:ext cx="582967" cy="591639"/>
            <a:chOff x="8188754" y="5933694"/>
            <a:chExt cx="582967" cy="591639"/>
          </a:xfrm>
        </p:grpSpPr>
        <p:sp>
          <p:nvSpPr>
            <p:cNvPr id="60" name="Freeform 6">
              <a:hlinkClick r:id="rId10" action="ppaction://hlinksldjump"/>
            </p:cNvPr>
            <p:cNvSpPr>
              <a:spLocks/>
            </p:cNvSpPr>
            <p:nvPr/>
          </p:nvSpPr>
          <p:spPr bwMode="auto">
            <a:xfrm>
              <a:off x="8222636" y="5933694"/>
              <a:ext cx="518407" cy="312586"/>
            </a:xfrm>
            <a:custGeom>
              <a:avLst/>
              <a:gdLst>
                <a:gd name="T0" fmla="*/ 3558 w 7173"/>
                <a:gd name="T1" fmla="*/ 4324 h 4324"/>
                <a:gd name="T2" fmla="*/ 7173 w 7173"/>
                <a:gd name="T3" fmla="*/ 3041 h 4324"/>
                <a:gd name="T4" fmla="*/ 2274 w 7173"/>
                <a:gd name="T5" fmla="*/ 708 h 4324"/>
                <a:gd name="T6" fmla="*/ 0 w 7173"/>
                <a:gd name="T7" fmla="*/ 2887 h 4324"/>
                <a:gd name="T8" fmla="*/ 3558 w 7173"/>
                <a:gd name="T9" fmla="*/ 4324 h 4324"/>
              </a:gdLst>
              <a:ahLst/>
              <a:cxnLst>
                <a:cxn ang="0">
                  <a:pos x="T0" y="T1"/>
                </a:cxn>
                <a:cxn ang="0">
                  <a:pos x="T2" y="T3"/>
                </a:cxn>
                <a:cxn ang="0">
                  <a:pos x="T4" y="T5"/>
                </a:cxn>
                <a:cxn ang="0">
                  <a:pos x="T6" y="T7"/>
                </a:cxn>
                <a:cxn ang="0">
                  <a:pos x="T8" y="T9"/>
                </a:cxn>
              </a:cxnLst>
              <a:rect l="0" t="0" r="r" b="b"/>
              <a:pathLst>
                <a:path w="7173" h="4324">
                  <a:moveTo>
                    <a:pt x="3558" y="4324"/>
                  </a:moveTo>
                  <a:lnTo>
                    <a:pt x="7173" y="3041"/>
                  </a:lnTo>
                  <a:cubicBezTo>
                    <a:pt x="6465" y="1044"/>
                    <a:pt x="4271" y="0"/>
                    <a:pt x="2274" y="708"/>
                  </a:cubicBezTo>
                  <a:cubicBezTo>
                    <a:pt x="1240" y="1076"/>
                    <a:pt x="412" y="1869"/>
                    <a:pt x="0" y="2887"/>
                  </a:cubicBezTo>
                  <a:lnTo>
                    <a:pt x="3558" y="4324"/>
                  </a:lnTo>
                  <a:close/>
                </a:path>
              </a:pathLst>
            </a:custGeom>
            <a:solidFill>
              <a:srgbClr val="4F81B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61" name="Freeform 7">
              <a:hlinkClick r:id="rId10" action="ppaction://hlinksldjump"/>
            </p:cNvPr>
            <p:cNvSpPr>
              <a:spLocks/>
            </p:cNvSpPr>
            <p:nvPr/>
          </p:nvSpPr>
          <p:spPr bwMode="auto">
            <a:xfrm>
              <a:off x="8479948" y="6153545"/>
              <a:ext cx="291773" cy="255156"/>
            </a:xfrm>
            <a:custGeom>
              <a:avLst/>
              <a:gdLst>
                <a:gd name="T0" fmla="*/ 0 w 4037"/>
                <a:gd name="T1" fmla="*/ 1283 h 3530"/>
                <a:gd name="T2" fmla="*/ 3110 w 4037"/>
                <a:gd name="T3" fmla="*/ 3530 h 3530"/>
                <a:gd name="T4" fmla="*/ 3616 w 4037"/>
                <a:gd name="T5" fmla="*/ 0 h 3530"/>
                <a:gd name="T6" fmla="*/ 0 w 4037"/>
                <a:gd name="T7" fmla="*/ 1283 h 3530"/>
              </a:gdLst>
              <a:ahLst/>
              <a:cxnLst>
                <a:cxn ang="0">
                  <a:pos x="T0" y="T1"/>
                </a:cxn>
                <a:cxn ang="0">
                  <a:pos x="T2" y="T3"/>
                </a:cxn>
                <a:cxn ang="0">
                  <a:pos x="T4" y="T5"/>
                </a:cxn>
                <a:cxn ang="0">
                  <a:pos x="T6" y="T7"/>
                </a:cxn>
              </a:cxnLst>
              <a:rect l="0" t="0" r="r" b="b"/>
              <a:pathLst>
                <a:path w="4037" h="3530">
                  <a:moveTo>
                    <a:pt x="0" y="1283"/>
                  </a:moveTo>
                  <a:lnTo>
                    <a:pt x="3110" y="3530"/>
                  </a:lnTo>
                  <a:cubicBezTo>
                    <a:pt x="3848" y="2508"/>
                    <a:pt x="4037" y="1189"/>
                    <a:pt x="3616" y="0"/>
                  </a:cubicBezTo>
                  <a:lnTo>
                    <a:pt x="0" y="1283"/>
                  </a:lnTo>
                  <a:close/>
                </a:path>
              </a:pathLst>
            </a:custGeom>
            <a:solidFill>
              <a:srgbClr val="C0504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62" name="Freeform 8">
              <a:hlinkClick r:id="rId10" action="ppaction://hlinksldjump"/>
            </p:cNvPr>
            <p:cNvSpPr>
              <a:spLocks/>
            </p:cNvSpPr>
            <p:nvPr/>
          </p:nvSpPr>
          <p:spPr bwMode="auto">
            <a:xfrm>
              <a:off x="8473572" y="6246280"/>
              <a:ext cx="230682" cy="279053"/>
            </a:xfrm>
            <a:custGeom>
              <a:avLst/>
              <a:gdLst>
                <a:gd name="T0" fmla="*/ 82 w 3192"/>
                <a:gd name="T1" fmla="*/ 0 h 3863"/>
                <a:gd name="T2" fmla="*/ 0 w 3192"/>
                <a:gd name="T3" fmla="*/ 3836 h 3863"/>
                <a:gd name="T4" fmla="*/ 3192 w 3192"/>
                <a:gd name="T5" fmla="*/ 2247 h 3863"/>
                <a:gd name="T6" fmla="*/ 82 w 3192"/>
                <a:gd name="T7" fmla="*/ 0 h 3863"/>
              </a:gdLst>
              <a:ahLst/>
              <a:cxnLst>
                <a:cxn ang="0">
                  <a:pos x="T0" y="T1"/>
                </a:cxn>
                <a:cxn ang="0">
                  <a:pos x="T2" y="T3"/>
                </a:cxn>
                <a:cxn ang="0">
                  <a:pos x="T4" y="T5"/>
                </a:cxn>
                <a:cxn ang="0">
                  <a:pos x="T6" y="T7"/>
                </a:cxn>
              </a:cxnLst>
              <a:rect l="0" t="0" r="r" b="b"/>
              <a:pathLst>
                <a:path w="3192" h="3863">
                  <a:moveTo>
                    <a:pt x="82" y="0"/>
                  </a:moveTo>
                  <a:lnTo>
                    <a:pt x="0" y="3836"/>
                  </a:lnTo>
                  <a:cubicBezTo>
                    <a:pt x="1261" y="3863"/>
                    <a:pt x="2454" y="3269"/>
                    <a:pt x="3192" y="2247"/>
                  </a:cubicBezTo>
                  <a:lnTo>
                    <a:pt x="82" y="0"/>
                  </a:lnTo>
                  <a:close/>
                </a:path>
              </a:pathLst>
            </a:custGeom>
            <a:solidFill>
              <a:srgbClr val="9BBB59"/>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63" name="Freeform 9">
              <a:hlinkClick r:id="rId10" action="ppaction://hlinksldjump"/>
            </p:cNvPr>
            <p:cNvSpPr>
              <a:spLocks/>
            </p:cNvSpPr>
            <p:nvPr/>
          </p:nvSpPr>
          <p:spPr bwMode="auto">
            <a:xfrm>
              <a:off x="8248496" y="6247086"/>
              <a:ext cx="231452" cy="277126"/>
            </a:xfrm>
            <a:custGeom>
              <a:avLst/>
              <a:gdLst>
                <a:gd name="T0" fmla="*/ 3203 w 3203"/>
                <a:gd name="T1" fmla="*/ 0 h 3836"/>
                <a:gd name="T2" fmla="*/ 0 w 3203"/>
                <a:gd name="T3" fmla="*/ 2111 h 3836"/>
                <a:gd name="T4" fmla="*/ 3121 w 3203"/>
                <a:gd name="T5" fmla="*/ 3836 h 3836"/>
                <a:gd name="T6" fmla="*/ 3203 w 3203"/>
                <a:gd name="T7" fmla="*/ 0 h 3836"/>
              </a:gdLst>
              <a:ahLst/>
              <a:cxnLst>
                <a:cxn ang="0">
                  <a:pos x="T0" y="T1"/>
                </a:cxn>
                <a:cxn ang="0">
                  <a:pos x="T2" y="T3"/>
                </a:cxn>
                <a:cxn ang="0">
                  <a:pos x="T4" y="T5"/>
                </a:cxn>
                <a:cxn ang="0">
                  <a:pos x="T6" y="T7"/>
                </a:cxn>
              </a:cxnLst>
              <a:rect l="0" t="0" r="r" b="b"/>
              <a:pathLst>
                <a:path w="3203" h="3836">
                  <a:moveTo>
                    <a:pt x="3203" y="0"/>
                  </a:moveTo>
                  <a:lnTo>
                    <a:pt x="0" y="2111"/>
                  </a:lnTo>
                  <a:cubicBezTo>
                    <a:pt x="694" y="3164"/>
                    <a:pt x="1860" y="3808"/>
                    <a:pt x="3121" y="3836"/>
                  </a:cubicBezTo>
                  <a:lnTo>
                    <a:pt x="3203" y="0"/>
                  </a:lnTo>
                  <a:close/>
                </a:path>
              </a:pathLst>
            </a:custGeom>
            <a:solidFill>
              <a:srgbClr val="8064A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64" name="Freeform 10">
              <a:hlinkClick r:id="rId10" action="ppaction://hlinksldjump"/>
            </p:cNvPr>
            <p:cNvSpPr>
              <a:spLocks/>
            </p:cNvSpPr>
            <p:nvPr/>
          </p:nvSpPr>
          <p:spPr bwMode="auto">
            <a:xfrm>
              <a:off x="8188754" y="6141920"/>
              <a:ext cx="291194" cy="256505"/>
            </a:xfrm>
            <a:custGeom>
              <a:avLst/>
              <a:gdLst>
                <a:gd name="T0" fmla="*/ 4030 w 4030"/>
                <a:gd name="T1" fmla="*/ 1438 h 3549"/>
                <a:gd name="T2" fmla="*/ 472 w 4030"/>
                <a:gd name="T3" fmla="*/ 0 h 3549"/>
                <a:gd name="T4" fmla="*/ 826 w 4030"/>
                <a:gd name="T5" fmla="*/ 3549 h 3549"/>
                <a:gd name="T6" fmla="*/ 4030 w 4030"/>
                <a:gd name="T7" fmla="*/ 1438 h 3549"/>
              </a:gdLst>
              <a:ahLst/>
              <a:cxnLst>
                <a:cxn ang="0">
                  <a:pos x="T0" y="T1"/>
                </a:cxn>
                <a:cxn ang="0">
                  <a:pos x="T2" y="T3"/>
                </a:cxn>
                <a:cxn ang="0">
                  <a:pos x="T4" y="T5"/>
                </a:cxn>
                <a:cxn ang="0">
                  <a:pos x="T6" y="T7"/>
                </a:cxn>
              </a:cxnLst>
              <a:rect l="0" t="0" r="r" b="b"/>
              <a:pathLst>
                <a:path w="4030" h="3549">
                  <a:moveTo>
                    <a:pt x="4030" y="1438"/>
                  </a:moveTo>
                  <a:lnTo>
                    <a:pt x="472" y="0"/>
                  </a:lnTo>
                  <a:cubicBezTo>
                    <a:pt x="0" y="1169"/>
                    <a:pt x="132" y="2496"/>
                    <a:pt x="826" y="3549"/>
                  </a:cubicBezTo>
                  <a:lnTo>
                    <a:pt x="4030" y="1438"/>
                  </a:lnTo>
                  <a:close/>
                </a:path>
              </a:pathLst>
            </a:custGeom>
            <a:solidFill>
              <a:srgbClr val="4BACC6"/>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grpSp>
      <p:sp>
        <p:nvSpPr>
          <p:cNvPr id="45" name="Rounded Rectangle 44">
            <a:hlinkClick r:id="rId11" action="ppaction://hlinksldjump"/>
          </p:cNvPr>
          <p:cNvSpPr/>
          <p:nvPr/>
        </p:nvSpPr>
        <p:spPr>
          <a:xfrm>
            <a:off x="6182160" y="6079623"/>
            <a:ext cx="951830" cy="3810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Teaching descriptors</a:t>
            </a:r>
          </a:p>
        </p:txBody>
      </p:sp>
      <p:grpSp>
        <p:nvGrpSpPr>
          <p:cNvPr id="46" name="Group 45"/>
          <p:cNvGrpSpPr/>
          <p:nvPr/>
        </p:nvGrpSpPr>
        <p:grpSpPr>
          <a:xfrm rot="20316881">
            <a:off x="214372" y="4997465"/>
            <a:ext cx="2192659" cy="2185044"/>
            <a:chOff x="581131" y="4820622"/>
            <a:chExt cx="2192659" cy="2185044"/>
          </a:xfrm>
        </p:grpSpPr>
        <p:sp>
          <p:nvSpPr>
            <p:cNvPr id="47" name="Pie 46"/>
            <p:cNvSpPr/>
            <p:nvPr/>
          </p:nvSpPr>
          <p:spPr>
            <a:xfrm rot="4351073">
              <a:off x="581131" y="4820623"/>
              <a:ext cx="2185043" cy="2185043"/>
            </a:xfrm>
            <a:prstGeom prst="pie">
              <a:avLst>
                <a:gd name="adj1" fmla="val 9693839"/>
                <a:gd name="adj2" fmla="val 977021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sp>
          <p:nvSpPr>
            <p:cNvPr id="51" name="Pie 50"/>
            <p:cNvSpPr/>
            <p:nvPr/>
          </p:nvSpPr>
          <p:spPr>
            <a:xfrm rot="4351073">
              <a:off x="588746" y="4820623"/>
              <a:ext cx="2185043" cy="2185043"/>
            </a:xfrm>
            <a:prstGeom prst="pie">
              <a:avLst>
                <a:gd name="adj1" fmla="val 9681314"/>
                <a:gd name="adj2" fmla="val 11967383"/>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sp>
          <p:nvSpPr>
            <p:cNvPr id="65" name="Pie 64"/>
            <p:cNvSpPr/>
            <p:nvPr/>
          </p:nvSpPr>
          <p:spPr>
            <a:xfrm rot="4351073">
              <a:off x="588744" y="4820622"/>
              <a:ext cx="2185043" cy="2185043"/>
            </a:xfrm>
            <a:prstGeom prst="pie">
              <a:avLst>
                <a:gd name="adj1" fmla="val 11956703"/>
                <a:gd name="adj2" fmla="val 141855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sp>
          <p:nvSpPr>
            <p:cNvPr id="66" name="Pie 65"/>
            <p:cNvSpPr/>
            <p:nvPr/>
          </p:nvSpPr>
          <p:spPr>
            <a:xfrm rot="4351073">
              <a:off x="588747" y="4820623"/>
              <a:ext cx="2185043" cy="2185043"/>
            </a:xfrm>
            <a:prstGeom prst="pie">
              <a:avLst>
                <a:gd name="adj1" fmla="val 14260476"/>
                <a:gd name="adj2" fmla="val 163965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black"/>
                </a:solidFill>
              </a:endParaRPr>
            </a:p>
          </p:txBody>
        </p:sp>
      </p:grpSp>
    </p:spTree>
    <p:extLst>
      <p:ext uri="{BB962C8B-B14F-4D97-AF65-F5344CB8AC3E}">
        <p14:creationId xmlns:p14="http://schemas.microsoft.com/office/powerpoint/2010/main" val="286941134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bg>
      <p:bgPr>
        <a:solidFill>
          <a:srgbClr val="FEECEC"/>
        </a:solidFill>
        <a:effectLst/>
      </p:bgPr>
    </p:bg>
    <p:spTree>
      <p:nvGrpSpPr>
        <p:cNvPr id="1" name=""/>
        <p:cNvGrpSpPr/>
        <p:nvPr/>
      </p:nvGrpSpPr>
      <p:grpSpPr>
        <a:xfrm>
          <a:off x="0" y="0"/>
          <a:ext cx="0" cy="0"/>
          <a:chOff x="0" y="0"/>
          <a:chExt cx="0" cy="0"/>
        </a:xfrm>
      </p:grpSpPr>
      <p:sp>
        <p:nvSpPr>
          <p:cNvPr id="17" name="Shape 16"/>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400110"/>
          </a:xfrm>
          <a:prstGeom prst="rect">
            <a:avLst/>
          </a:prstGeom>
          <a:noFill/>
        </p:spPr>
        <p:txBody>
          <a:bodyPr wrap="square" rtlCol="0">
            <a:spAutoFit/>
          </a:bodyPr>
          <a:lstStyle/>
          <a:p>
            <a:pPr>
              <a:defRPr/>
            </a:pPr>
            <a:r>
              <a:rPr lang="en-GB" sz="2000" b="1" dirty="0">
                <a:solidFill>
                  <a:srgbClr val="000099"/>
                </a:solidFill>
              </a:rPr>
              <a:t>Pedagogy: Refining teaching… from vision to provision to impact</a:t>
            </a:r>
          </a:p>
        </p:txBody>
      </p:sp>
      <p:sp>
        <p:nvSpPr>
          <p:cNvPr id="2" name="TextBox 1"/>
          <p:cNvSpPr txBox="1"/>
          <p:nvPr/>
        </p:nvSpPr>
        <p:spPr>
          <a:xfrm>
            <a:off x="473350" y="1776115"/>
            <a:ext cx="5637819" cy="461665"/>
          </a:xfrm>
          <a:prstGeom prst="rect">
            <a:avLst/>
          </a:prstGeom>
          <a:noFill/>
        </p:spPr>
        <p:txBody>
          <a:bodyPr wrap="square" rtlCol="0">
            <a:spAutoFit/>
          </a:bodyPr>
          <a:lstStyle/>
          <a:p>
            <a:pPr>
              <a:defRPr/>
            </a:pPr>
            <a:r>
              <a:rPr lang="en-GB" sz="2400" b="1" dirty="0">
                <a:solidFill>
                  <a:srgbClr val="000099"/>
                </a:solidFill>
              </a:rPr>
              <a:t>Promoting the pedagogic vision for 2025</a:t>
            </a:r>
          </a:p>
        </p:txBody>
      </p:sp>
      <p:sp>
        <p:nvSpPr>
          <p:cNvPr id="60" name="TextBox 59"/>
          <p:cNvSpPr txBox="1"/>
          <p:nvPr/>
        </p:nvSpPr>
        <p:spPr>
          <a:xfrm>
            <a:off x="539552" y="4581128"/>
            <a:ext cx="6984776" cy="685059"/>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pPr>
              <a:lnSpc>
                <a:spcPct val="107000"/>
              </a:lnSpc>
              <a:spcAft>
                <a:spcPts val="800"/>
              </a:spcAft>
            </a:pPr>
            <a:r>
              <a:rPr lang="en-GB" dirty="0">
                <a:solidFill>
                  <a:prstClr val="black"/>
                </a:solidFill>
                <a:ea typeface="Calibri" panose="020F0502020204030204" pitchFamily="34" charset="0"/>
                <a:cs typeface="Times New Roman" panose="02020603050405020304" pitchFamily="18" charset="0"/>
              </a:rPr>
              <a:t>Leadership develops strategies, structures and systems to ensure that the school is working effectively towards the achievement of its vision.</a:t>
            </a:r>
          </a:p>
        </p:txBody>
      </p:sp>
      <p:sp>
        <p:nvSpPr>
          <p:cNvPr id="65" name="TextBox 64"/>
          <p:cNvSpPr txBox="1"/>
          <p:nvPr/>
        </p:nvSpPr>
        <p:spPr>
          <a:xfrm>
            <a:off x="3104728" y="2708920"/>
            <a:ext cx="5382597" cy="1277786"/>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pPr>
              <a:lnSpc>
                <a:spcPct val="107000"/>
              </a:lnSpc>
              <a:spcAft>
                <a:spcPts val="800"/>
              </a:spcAft>
            </a:pPr>
            <a:r>
              <a:rPr lang="en-GB" dirty="0">
                <a:solidFill>
                  <a:prstClr val="black"/>
                </a:solidFill>
                <a:ea typeface="Calibri" panose="020F0502020204030204" pitchFamily="34" charset="0"/>
                <a:cs typeface="Times New Roman" panose="02020603050405020304" pitchFamily="18" charset="0"/>
              </a:rPr>
              <a:t>Future generations of teachers and leaders are given the best possible start through the involvement of leadership in ensuring that Initial Teacher Education reforms are successful locally.</a:t>
            </a:r>
          </a:p>
        </p:txBody>
      </p:sp>
      <p:sp>
        <p:nvSpPr>
          <p:cNvPr id="3" name="Slide Number Placeholder 2"/>
          <p:cNvSpPr>
            <a:spLocks noGrp="1"/>
          </p:cNvSpPr>
          <p:nvPr>
            <p:ph type="sldNum" sz="quarter" idx="12"/>
          </p:nvPr>
        </p:nvSpPr>
        <p:spPr/>
        <p:txBody>
          <a:bodyPr/>
          <a:lstStyle/>
          <a:p>
            <a:pPr>
              <a:defRPr/>
            </a:pPr>
            <a:fld id="{C4009609-DC48-4DDF-96FA-41A39884BE33}" type="slidenum">
              <a:rPr lang="en-GB" smtClean="0">
                <a:solidFill>
                  <a:prstClr val="black">
                    <a:tint val="75000"/>
                  </a:prstClr>
                </a:solidFill>
              </a:rPr>
              <a:pPr>
                <a:defRPr/>
              </a:pPr>
              <a:t>95</a:t>
            </a:fld>
            <a:endParaRPr lang="en-GB">
              <a:solidFill>
                <a:prstClr val="black">
                  <a:tint val="75000"/>
                </a:prstClr>
              </a:solidFill>
            </a:endParaRPr>
          </a:p>
        </p:txBody>
      </p:sp>
      <p:sp>
        <p:nvSpPr>
          <p:cNvPr id="18" name="TextBox 17"/>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Formal leadership roles</a:t>
            </a:r>
          </a:p>
        </p:txBody>
      </p:sp>
      <p:grpSp>
        <p:nvGrpSpPr>
          <p:cNvPr id="19" name="Group 18"/>
          <p:cNvGrpSpPr/>
          <p:nvPr/>
        </p:nvGrpSpPr>
        <p:grpSpPr>
          <a:xfrm>
            <a:off x="7524125" y="5645439"/>
            <a:ext cx="1253518" cy="1251051"/>
            <a:chOff x="331287" y="5926769"/>
            <a:chExt cx="1253518" cy="1251051"/>
          </a:xfrm>
        </p:grpSpPr>
        <p:sp>
          <p:nvSpPr>
            <p:cNvPr id="20" name="Pie 19"/>
            <p:cNvSpPr/>
            <p:nvPr/>
          </p:nvSpPr>
          <p:spPr>
            <a:xfrm rot="3067954">
              <a:off x="331287" y="5928357"/>
              <a:ext cx="1249463" cy="1249463"/>
            </a:xfrm>
            <a:prstGeom prst="pie">
              <a:avLst>
                <a:gd name="adj1" fmla="val 9693839"/>
                <a:gd name="adj2" fmla="val 977021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1" name="Pie 20">
              <a:hlinkClick r:id="rId3" action="ppaction://hlinksldjump"/>
            </p:cNvPr>
            <p:cNvSpPr/>
            <p:nvPr/>
          </p:nvSpPr>
          <p:spPr>
            <a:xfrm rot="3067954">
              <a:off x="335341" y="5926769"/>
              <a:ext cx="1249463" cy="1249463"/>
            </a:xfrm>
            <a:prstGeom prst="pie">
              <a:avLst>
                <a:gd name="adj1" fmla="val 9681314"/>
                <a:gd name="adj2" fmla="val 11967383"/>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2" name="Pie 21">
              <a:hlinkClick r:id="rId3" action="ppaction://hlinksldjump"/>
            </p:cNvPr>
            <p:cNvSpPr/>
            <p:nvPr/>
          </p:nvSpPr>
          <p:spPr>
            <a:xfrm rot="3067954">
              <a:off x="335340" y="5926769"/>
              <a:ext cx="1249463" cy="1249463"/>
            </a:xfrm>
            <a:prstGeom prst="pie">
              <a:avLst>
                <a:gd name="adj1" fmla="val 11956703"/>
                <a:gd name="adj2" fmla="val 141855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3" name="Pie 22">
              <a:hlinkClick r:id="rId3" action="ppaction://hlinksldjump"/>
            </p:cNvPr>
            <p:cNvSpPr/>
            <p:nvPr/>
          </p:nvSpPr>
          <p:spPr>
            <a:xfrm rot="3067954">
              <a:off x="335342" y="5926769"/>
              <a:ext cx="1249463" cy="1249463"/>
            </a:xfrm>
            <a:prstGeom prst="pie">
              <a:avLst>
                <a:gd name="adj1" fmla="val 14260476"/>
                <a:gd name="adj2" fmla="val 163965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Tree>
    <p:extLst>
      <p:ext uri="{BB962C8B-B14F-4D97-AF65-F5344CB8AC3E}">
        <p14:creationId xmlns:p14="http://schemas.microsoft.com/office/powerpoint/2010/main" val="105709713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bg>
      <p:bgPr>
        <a:solidFill>
          <a:srgbClr val="FEECEC"/>
        </a:solidFill>
        <a:effectLst/>
      </p:bgPr>
    </p:bg>
    <p:spTree>
      <p:nvGrpSpPr>
        <p:cNvPr id="1" name=""/>
        <p:cNvGrpSpPr/>
        <p:nvPr/>
      </p:nvGrpSpPr>
      <p:grpSpPr>
        <a:xfrm>
          <a:off x="0" y="0"/>
          <a:ext cx="0" cy="0"/>
          <a:chOff x="0" y="0"/>
          <a:chExt cx="0" cy="0"/>
        </a:xfrm>
      </p:grpSpPr>
      <p:sp>
        <p:nvSpPr>
          <p:cNvPr id="17" name="Shape 16"/>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400110"/>
          </a:xfrm>
          <a:prstGeom prst="rect">
            <a:avLst/>
          </a:prstGeom>
          <a:noFill/>
        </p:spPr>
        <p:txBody>
          <a:bodyPr wrap="square" rtlCol="0">
            <a:spAutoFit/>
          </a:bodyPr>
          <a:lstStyle/>
          <a:p>
            <a:pPr>
              <a:defRPr/>
            </a:pPr>
            <a:r>
              <a:rPr lang="en-GB" sz="2000" b="1" dirty="0">
                <a:solidFill>
                  <a:srgbClr val="000099"/>
                </a:solidFill>
              </a:rPr>
              <a:t>Pedagogy: Refining teaching… from vision to provision to impact</a:t>
            </a:r>
          </a:p>
        </p:txBody>
      </p:sp>
      <p:sp>
        <p:nvSpPr>
          <p:cNvPr id="2" name="TextBox 1"/>
          <p:cNvSpPr txBox="1"/>
          <p:nvPr/>
        </p:nvSpPr>
        <p:spPr>
          <a:xfrm>
            <a:off x="473350" y="1776115"/>
            <a:ext cx="6042866" cy="461665"/>
          </a:xfrm>
          <a:prstGeom prst="rect">
            <a:avLst/>
          </a:prstGeom>
          <a:noFill/>
        </p:spPr>
        <p:txBody>
          <a:bodyPr wrap="square" rtlCol="0">
            <a:spAutoFit/>
          </a:bodyPr>
          <a:lstStyle/>
          <a:p>
            <a:pPr>
              <a:defRPr/>
            </a:pPr>
            <a:r>
              <a:rPr lang="en-GB" sz="2400" b="1" dirty="0">
                <a:solidFill>
                  <a:srgbClr val="000099"/>
                </a:solidFill>
              </a:rPr>
              <a:t>Sustaining highly effective teaching</a:t>
            </a:r>
          </a:p>
        </p:txBody>
      </p:sp>
      <p:sp>
        <p:nvSpPr>
          <p:cNvPr id="60" name="TextBox 59"/>
          <p:cNvSpPr txBox="1"/>
          <p:nvPr/>
        </p:nvSpPr>
        <p:spPr>
          <a:xfrm>
            <a:off x="539552" y="4581128"/>
            <a:ext cx="6984776" cy="646331"/>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r>
              <a:rPr lang="en-GB" dirty="0">
                <a:solidFill>
                  <a:prstClr val="black"/>
                </a:solidFill>
                <a:ea typeface="Calibri" panose="020F0502020204030204" pitchFamily="34" charset="0"/>
                <a:cs typeface="Times New Roman" panose="02020603050405020304" pitchFamily="18" charset="0"/>
              </a:rPr>
              <a:t>Leadership ensures that </a:t>
            </a:r>
            <a:r>
              <a:rPr lang="en-GB" dirty="0">
                <a:ea typeface="Calibri" panose="020F0502020204030204" pitchFamily="34" charset="0"/>
                <a:cs typeface="Times New Roman" panose="02020603050405020304" pitchFamily="18" charset="0"/>
              </a:rPr>
              <a:t>learners </a:t>
            </a:r>
            <a:r>
              <a:rPr lang="en-GB" dirty="0">
                <a:solidFill>
                  <a:prstClr val="black"/>
                </a:solidFill>
                <a:ea typeface="Calibri" panose="020F0502020204030204" pitchFamily="34" charset="0"/>
                <a:cs typeface="Times New Roman" panose="02020603050405020304" pitchFamily="18" charset="0"/>
              </a:rPr>
              <a:t>experience highly effective teaching in all contexts. </a:t>
            </a:r>
          </a:p>
        </p:txBody>
      </p:sp>
      <p:sp>
        <p:nvSpPr>
          <p:cNvPr id="65" name="TextBox 64"/>
          <p:cNvSpPr txBox="1"/>
          <p:nvPr/>
        </p:nvSpPr>
        <p:spPr>
          <a:xfrm>
            <a:off x="3104728" y="2708920"/>
            <a:ext cx="5382597" cy="923330"/>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r>
              <a:rPr lang="en-GB" dirty="0">
                <a:solidFill>
                  <a:prstClr val="black"/>
                </a:solidFill>
                <a:ea typeface="Calibri" panose="020F0502020204030204" pitchFamily="34" charset="0"/>
                <a:cs typeface="Times New Roman" panose="02020603050405020304" pitchFamily="18" charset="0"/>
              </a:rPr>
              <a:t>Building enthusiasm in all staff for the fascination with learning is a key leadership endeavour to encourage all to better themselves to the benefit of learners.</a:t>
            </a:r>
          </a:p>
        </p:txBody>
      </p:sp>
      <p:sp>
        <p:nvSpPr>
          <p:cNvPr id="3" name="Slide Number Placeholder 2"/>
          <p:cNvSpPr>
            <a:spLocks noGrp="1"/>
          </p:cNvSpPr>
          <p:nvPr>
            <p:ph type="sldNum" sz="quarter" idx="12"/>
          </p:nvPr>
        </p:nvSpPr>
        <p:spPr/>
        <p:txBody>
          <a:bodyPr/>
          <a:lstStyle/>
          <a:p>
            <a:pPr>
              <a:defRPr/>
            </a:pPr>
            <a:fld id="{C4009609-DC48-4DDF-96FA-41A39884BE33}" type="slidenum">
              <a:rPr lang="en-GB" smtClean="0">
                <a:solidFill>
                  <a:prstClr val="black">
                    <a:tint val="75000"/>
                  </a:prstClr>
                </a:solidFill>
              </a:rPr>
              <a:pPr>
                <a:defRPr/>
              </a:pPr>
              <a:t>96</a:t>
            </a:fld>
            <a:endParaRPr lang="en-GB">
              <a:solidFill>
                <a:prstClr val="black">
                  <a:tint val="75000"/>
                </a:prstClr>
              </a:solidFill>
            </a:endParaRPr>
          </a:p>
        </p:txBody>
      </p:sp>
      <p:sp>
        <p:nvSpPr>
          <p:cNvPr id="18" name="TextBox 17"/>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Formal leadership roles</a:t>
            </a:r>
          </a:p>
        </p:txBody>
      </p:sp>
      <p:grpSp>
        <p:nvGrpSpPr>
          <p:cNvPr id="14" name="Group 13"/>
          <p:cNvGrpSpPr/>
          <p:nvPr/>
        </p:nvGrpSpPr>
        <p:grpSpPr>
          <a:xfrm>
            <a:off x="7524125" y="5645439"/>
            <a:ext cx="1253518" cy="1251051"/>
            <a:chOff x="331287" y="5926769"/>
            <a:chExt cx="1253518" cy="1251051"/>
          </a:xfrm>
        </p:grpSpPr>
        <p:sp>
          <p:nvSpPr>
            <p:cNvPr id="15" name="Pie 14"/>
            <p:cNvSpPr/>
            <p:nvPr/>
          </p:nvSpPr>
          <p:spPr>
            <a:xfrm rot="3067954">
              <a:off x="331287" y="5928357"/>
              <a:ext cx="1249463" cy="1249463"/>
            </a:xfrm>
            <a:prstGeom prst="pie">
              <a:avLst>
                <a:gd name="adj1" fmla="val 9693839"/>
                <a:gd name="adj2" fmla="val 977021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6" name="Pie 15">
              <a:hlinkClick r:id="rId3" action="ppaction://hlinksldjump"/>
            </p:cNvPr>
            <p:cNvSpPr/>
            <p:nvPr/>
          </p:nvSpPr>
          <p:spPr>
            <a:xfrm rot="3067954">
              <a:off x="335341" y="5926769"/>
              <a:ext cx="1249463" cy="1249463"/>
            </a:xfrm>
            <a:prstGeom prst="pie">
              <a:avLst>
                <a:gd name="adj1" fmla="val 9681314"/>
                <a:gd name="adj2" fmla="val 11967383"/>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4" name="Pie 23">
              <a:hlinkClick r:id="rId3" action="ppaction://hlinksldjump"/>
            </p:cNvPr>
            <p:cNvSpPr/>
            <p:nvPr/>
          </p:nvSpPr>
          <p:spPr>
            <a:xfrm rot="3067954">
              <a:off x="335340" y="5926769"/>
              <a:ext cx="1249463" cy="1249463"/>
            </a:xfrm>
            <a:prstGeom prst="pie">
              <a:avLst>
                <a:gd name="adj1" fmla="val 11956703"/>
                <a:gd name="adj2" fmla="val 141855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5" name="Pie 24">
              <a:hlinkClick r:id="rId3" action="ppaction://hlinksldjump"/>
            </p:cNvPr>
            <p:cNvSpPr/>
            <p:nvPr/>
          </p:nvSpPr>
          <p:spPr>
            <a:xfrm rot="3067954">
              <a:off x="335342" y="5926769"/>
              <a:ext cx="1249463" cy="1249463"/>
            </a:xfrm>
            <a:prstGeom prst="pie">
              <a:avLst>
                <a:gd name="adj1" fmla="val 14260476"/>
                <a:gd name="adj2" fmla="val 163965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Tree>
    <p:extLst>
      <p:ext uri="{BB962C8B-B14F-4D97-AF65-F5344CB8AC3E}">
        <p14:creationId xmlns:p14="http://schemas.microsoft.com/office/powerpoint/2010/main" val="296079509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bg>
      <p:bgPr>
        <a:solidFill>
          <a:srgbClr val="FEECEC"/>
        </a:solidFill>
        <a:effectLst/>
      </p:bgPr>
    </p:bg>
    <p:spTree>
      <p:nvGrpSpPr>
        <p:cNvPr id="1" name=""/>
        <p:cNvGrpSpPr/>
        <p:nvPr/>
      </p:nvGrpSpPr>
      <p:grpSpPr>
        <a:xfrm>
          <a:off x="0" y="0"/>
          <a:ext cx="0" cy="0"/>
          <a:chOff x="0" y="0"/>
          <a:chExt cx="0" cy="0"/>
        </a:xfrm>
      </p:grpSpPr>
      <p:sp>
        <p:nvSpPr>
          <p:cNvPr id="17" name="Shape 16"/>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400110"/>
          </a:xfrm>
          <a:prstGeom prst="rect">
            <a:avLst/>
          </a:prstGeom>
          <a:noFill/>
        </p:spPr>
        <p:txBody>
          <a:bodyPr wrap="square" rtlCol="0">
            <a:spAutoFit/>
          </a:bodyPr>
          <a:lstStyle/>
          <a:p>
            <a:pPr>
              <a:defRPr/>
            </a:pPr>
            <a:r>
              <a:rPr lang="en-GB" sz="2000" b="1" dirty="0">
                <a:solidFill>
                  <a:srgbClr val="000099"/>
                </a:solidFill>
              </a:rPr>
              <a:t>Pedagogy: Refining teaching… from vision to provision to impact</a:t>
            </a:r>
          </a:p>
        </p:txBody>
      </p:sp>
      <p:sp>
        <p:nvSpPr>
          <p:cNvPr id="2" name="TextBox 1"/>
          <p:cNvSpPr txBox="1"/>
          <p:nvPr/>
        </p:nvSpPr>
        <p:spPr>
          <a:xfrm>
            <a:off x="536104" y="1446741"/>
            <a:ext cx="5637819" cy="830997"/>
          </a:xfrm>
          <a:prstGeom prst="rect">
            <a:avLst/>
          </a:prstGeom>
          <a:noFill/>
        </p:spPr>
        <p:txBody>
          <a:bodyPr wrap="square" rtlCol="0">
            <a:spAutoFit/>
          </a:bodyPr>
          <a:lstStyle/>
          <a:p>
            <a:pPr>
              <a:defRPr/>
            </a:pPr>
            <a:r>
              <a:rPr lang="en-GB" sz="2400" b="1" dirty="0">
                <a:solidFill>
                  <a:srgbClr val="000099"/>
                </a:solidFill>
              </a:rPr>
              <a:t>Ensuring that strategy and </a:t>
            </a:r>
          </a:p>
          <a:p>
            <a:pPr>
              <a:defRPr/>
            </a:pPr>
            <a:r>
              <a:rPr lang="en-GB" sz="2400" b="1" dirty="0">
                <a:solidFill>
                  <a:srgbClr val="000099"/>
                </a:solidFill>
              </a:rPr>
              <a:t>infrastructure are fit for purpose </a:t>
            </a:r>
          </a:p>
        </p:txBody>
      </p:sp>
      <p:sp>
        <p:nvSpPr>
          <p:cNvPr id="60" name="TextBox 59"/>
          <p:cNvSpPr txBox="1"/>
          <p:nvPr/>
        </p:nvSpPr>
        <p:spPr>
          <a:xfrm>
            <a:off x="467544" y="4581128"/>
            <a:ext cx="7169900" cy="923330"/>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r>
              <a:rPr lang="en-GB" dirty="0">
                <a:solidFill>
                  <a:prstClr val="black"/>
                </a:solidFill>
              </a:rPr>
              <a:t>The routines of school and the longer term management approaches reflect the on-going strategic vision. Any contradiction between day-by-day organisation and vision are addressed.</a:t>
            </a:r>
          </a:p>
        </p:txBody>
      </p:sp>
      <p:sp>
        <p:nvSpPr>
          <p:cNvPr id="65" name="TextBox 64"/>
          <p:cNvSpPr txBox="1"/>
          <p:nvPr/>
        </p:nvSpPr>
        <p:spPr>
          <a:xfrm>
            <a:off x="3104728" y="2708920"/>
            <a:ext cx="5382597" cy="923330"/>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r>
              <a:rPr lang="en-GB" dirty="0">
                <a:solidFill>
                  <a:prstClr val="black"/>
                </a:solidFill>
              </a:rPr>
              <a:t>The strategy is shared, challenged and communicated at all levels and to align infrastructure arrangements to purpose and outcome.</a:t>
            </a:r>
          </a:p>
        </p:txBody>
      </p:sp>
      <p:sp>
        <p:nvSpPr>
          <p:cNvPr id="3" name="Slide Number Placeholder 2"/>
          <p:cNvSpPr>
            <a:spLocks noGrp="1"/>
          </p:cNvSpPr>
          <p:nvPr>
            <p:ph type="sldNum" sz="quarter" idx="12"/>
          </p:nvPr>
        </p:nvSpPr>
        <p:spPr/>
        <p:txBody>
          <a:bodyPr/>
          <a:lstStyle/>
          <a:p>
            <a:pPr>
              <a:defRPr/>
            </a:pPr>
            <a:fld id="{C4009609-DC48-4DDF-96FA-41A39884BE33}" type="slidenum">
              <a:rPr lang="en-GB" smtClean="0">
                <a:solidFill>
                  <a:prstClr val="black">
                    <a:tint val="75000"/>
                  </a:prstClr>
                </a:solidFill>
              </a:rPr>
              <a:pPr>
                <a:defRPr/>
              </a:pPr>
              <a:t>97</a:t>
            </a:fld>
            <a:endParaRPr lang="en-GB">
              <a:solidFill>
                <a:prstClr val="black">
                  <a:tint val="75000"/>
                </a:prstClr>
              </a:solidFill>
            </a:endParaRPr>
          </a:p>
        </p:txBody>
      </p:sp>
      <p:sp>
        <p:nvSpPr>
          <p:cNvPr id="18" name="TextBox 17"/>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Formal leadership roles</a:t>
            </a:r>
          </a:p>
        </p:txBody>
      </p:sp>
      <p:grpSp>
        <p:nvGrpSpPr>
          <p:cNvPr id="14" name="Group 13"/>
          <p:cNvGrpSpPr/>
          <p:nvPr/>
        </p:nvGrpSpPr>
        <p:grpSpPr>
          <a:xfrm>
            <a:off x="7524125" y="5645439"/>
            <a:ext cx="1253518" cy="1251051"/>
            <a:chOff x="331287" y="5926769"/>
            <a:chExt cx="1253518" cy="1251051"/>
          </a:xfrm>
        </p:grpSpPr>
        <p:sp>
          <p:nvSpPr>
            <p:cNvPr id="15" name="Pie 14"/>
            <p:cNvSpPr/>
            <p:nvPr/>
          </p:nvSpPr>
          <p:spPr>
            <a:xfrm rot="3067954">
              <a:off x="331287" y="5928357"/>
              <a:ext cx="1249463" cy="1249463"/>
            </a:xfrm>
            <a:prstGeom prst="pie">
              <a:avLst>
                <a:gd name="adj1" fmla="val 9693839"/>
                <a:gd name="adj2" fmla="val 977021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6" name="Pie 15">
              <a:hlinkClick r:id="rId3" action="ppaction://hlinksldjump"/>
            </p:cNvPr>
            <p:cNvSpPr/>
            <p:nvPr/>
          </p:nvSpPr>
          <p:spPr>
            <a:xfrm rot="3067954">
              <a:off x="335341" y="5926769"/>
              <a:ext cx="1249463" cy="1249463"/>
            </a:xfrm>
            <a:prstGeom prst="pie">
              <a:avLst>
                <a:gd name="adj1" fmla="val 9681314"/>
                <a:gd name="adj2" fmla="val 11967383"/>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4" name="Pie 23">
              <a:hlinkClick r:id="rId3" action="ppaction://hlinksldjump"/>
            </p:cNvPr>
            <p:cNvSpPr/>
            <p:nvPr/>
          </p:nvSpPr>
          <p:spPr>
            <a:xfrm rot="3067954">
              <a:off x="335340" y="5926769"/>
              <a:ext cx="1249463" cy="1249463"/>
            </a:xfrm>
            <a:prstGeom prst="pie">
              <a:avLst>
                <a:gd name="adj1" fmla="val 11956703"/>
                <a:gd name="adj2" fmla="val 141855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5" name="Pie 24">
              <a:hlinkClick r:id="rId3" action="ppaction://hlinksldjump"/>
            </p:cNvPr>
            <p:cNvSpPr/>
            <p:nvPr/>
          </p:nvSpPr>
          <p:spPr>
            <a:xfrm rot="3067954">
              <a:off x="335342" y="5926769"/>
              <a:ext cx="1249463" cy="1249463"/>
            </a:xfrm>
            <a:prstGeom prst="pie">
              <a:avLst>
                <a:gd name="adj1" fmla="val 14260476"/>
                <a:gd name="adj2" fmla="val 163965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Tree>
    <p:extLst>
      <p:ext uri="{BB962C8B-B14F-4D97-AF65-F5344CB8AC3E}">
        <p14:creationId xmlns:p14="http://schemas.microsoft.com/office/powerpoint/2010/main" val="111931063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bg>
      <p:bgPr>
        <a:solidFill>
          <a:srgbClr val="FEECEC"/>
        </a:solidFill>
        <a:effectLst/>
      </p:bgPr>
    </p:bg>
    <p:spTree>
      <p:nvGrpSpPr>
        <p:cNvPr id="1" name=""/>
        <p:cNvGrpSpPr/>
        <p:nvPr/>
      </p:nvGrpSpPr>
      <p:grpSpPr>
        <a:xfrm>
          <a:off x="0" y="0"/>
          <a:ext cx="0" cy="0"/>
          <a:chOff x="0" y="0"/>
          <a:chExt cx="0" cy="0"/>
        </a:xfrm>
      </p:grpSpPr>
      <p:sp>
        <p:nvSpPr>
          <p:cNvPr id="17" name="Shape 16"/>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400110"/>
          </a:xfrm>
          <a:prstGeom prst="rect">
            <a:avLst/>
          </a:prstGeom>
          <a:noFill/>
        </p:spPr>
        <p:txBody>
          <a:bodyPr wrap="square" rtlCol="0">
            <a:spAutoFit/>
          </a:bodyPr>
          <a:lstStyle/>
          <a:p>
            <a:pPr>
              <a:defRPr/>
            </a:pPr>
            <a:r>
              <a:rPr lang="en-GB" sz="2000" b="1" dirty="0">
                <a:solidFill>
                  <a:srgbClr val="000099"/>
                </a:solidFill>
              </a:rPr>
              <a:t>Pedagogy: Refining teaching… from vision to provision to impact</a:t>
            </a:r>
          </a:p>
        </p:txBody>
      </p:sp>
      <p:sp>
        <p:nvSpPr>
          <p:cNvPr id="2" name="TextBox 1"/>
          <p:cNvSpPr txBox="1"/>
          <p:nvPr/>
        </p:nvSpPr>
        <p:spPr>
          <a:xfrm>
            <a:off x="473350" y="1384901"/>
            <a:ext cx="6797261" cy="830997"/>
          </a:xfrm>
          <a:prstGeom prst="rect">
            <a:avLst/>
          </a:prstGeom>
          <a:noFill/>
        </p:spPr>
        <p:txBody>
          <a:bodyPr wrap="square" rtlCol="0">
            <a:spAutoFit/>
          </a:bodyPr>
          <a:lstStyle/>
          <a:p>
            <a:pPr>
              <a:defRPr/>
            </a:pPr>
            <a:r>
              <a:rPr lang="en-GB" sz="2400" b="1" dirty="0">
                <a:solidFill>
                  <a:srgbClr val="000099"/>
                </a:solidFill>
              </a:rPr>
              <a:t>Creating the effective and inclusive </a:t>
            </a:r>
          </a:p>
          <a:p>
            <a:pPr>
              <a:defRPr/>
            </a:pPr>
            <a:r>
              <a:rPr lang="en-GB" sz="2400" b="1" dirty="0">
                <a:solidFill>
                  <a:srgbClr val="000099"/>
                </a:solidFill>
              </a:rPr>
              <a:t>learning environment</a:t>
            </a:r>
          </a:p>
        </p:txBody>
      </p:sp>
      <p:sp>
        <p:nvSpPr>
          <p:cNvPr id="60" name="TextBox 59"/>
          <p:cNvSpPr txBox="1"/>
          <p:nvPr/>
        </p:nvSpPr>
        <p:spPr>
          <a:xfrm>
            <a:off x="539552" y="4581128"/>
            <a:ext cx="6984776" cy="923330"/>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r>
              <a:rPr lang="en-GB" dirty="0">
                <a:solidFill>
                  <a:prstClr val="black"/>
                </a:solidFill>
                <a:ea typeface="Calibri" panose="020F0502020204030204" pitchFamily="34" charset="0"/>
                <a:cs typeface="Times New Roman" panose="02020603050405020304" pitchFamily="18" charset="0"/>
              </a:rPr>
              <a:t>The learning environment is purposefully organised and enables the achievement of the four purposes for learning. Leadership creates and sustains an ethos conducive to effective learning.</a:t>
            </a:r>
          </a:p>
        </p:txBody>
      </p:sp>
      <p:sp>
        <p:nvSpPr>
          <p:cNvPr id="65" name="TextBox 64"/>
          <p:cNvSpPr txBox="1"/>
          <p:nvPr/>
        </p:nvSpPr>
        <p:spPr>
          <a:xfrm>
            <a:off x="3104728" y="2708920"/>
            <a:ext cx="5382597" cy="1477328"/>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r>
              <a:rPr lang="en-GB" dirty="0">
                <a:solidFill>
                  <a:prstClr val="black"/>
                </a:solidFill>
                <a:ea typeface="Calibri" panose="020F0502020204030204" pitchFamily="34" charset="0"/>
                <a:cs typeface="Times New Roman" panose="02020603050405020304" pitchFamily="18" charset="0"/>
              </a:rPr>
              <a:t>The learning environment to reflect and enable the vision of the four purposes. Learners have a significant role in managing and influencing the environment and recognise the sophisticated purposes in the organisation.</a:t>
            </a:r>
          </a:p>
        </p:txBody>
      </p:sp>
      <p:sp>
        <p:nvSpPr>
          <p:cNvPr id="3" name="Slide Number Placeholder 2"/>
          <p:cNvSpPr>
            <a:spLocks noGrp="1"/>
          </p:cNvSpPr>
          <p:nvPr>
            <p:ph type="sldNum" sz="quarter" idx="12"/>
          </p:nvPr>
        </p:nvSpPr>
        <p:spPr/>
        <p:txBody>
          <a:bodyPr/>
          <a:lstStyle/>
          <a:p>
            <a:pPr>
              <a:defRPr/>
            </a:pPr>
            <a:fld id="{C4009609-DC48-4DDF-96FA-41A39884BE33}" type="slidenum">
              <a:rPr lang="en-GB" smtClean="0">
                <a:solidFill>
                  <a:prstClr val="black">
                    <a:tint val="75000"/>
                  </a:prstClr>
                </a:solidFill>
              </a:rPr>
              <a:pPr>
                <a:defRPr/>
              </a:pPr>
              <a:t>98</a:t>
            </a:fld>
            <a:endParaRPr lang="en-GB">
              <a:solidFill>
                <a:prstClr val="black">
                  <a:tint val="75000"/>
                </a:prstClr>
              </a:solidFill>
            </a:endParaRPr>
          </a:p>
        </p:txBody>
      </p:sp>
      <p:sp>
        <p:nvSpPr>
          <p:cNvPr id="18" name="TextBox 17"/>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Formal leadership roles</a:t>
            </a:r>
          </a:p>
        </p:txBody>
      </p:sp>
      <p:grpSp>
        <p:nvGrpSpPr>
          <p:cNvPr id="14" name="Group 13"/>
          <p:cNvGrpSpPr/>
          <p:nvPr/>
        </p:nvGrpSpPr>
        <p:grpSpPr>
          <a:xfrm>
            <a:off x="7524125" y="5645439"/>
            <a:ext cx="1253518" cy="1251051"/>
            <a:chOff x="331287" y="5926769"/>
            <a:chExt cx="1253518" cy="1251051"/>
          </a:xfrm>
        </p:grpSpPr>
        <p:sp>
          <p:nvSpPr>
            <p:cNvPr id="15" name="Pie 14"/>
            <p:cNvSpPr/>
            <p:nvPr/>
          </p:nvSpPr>
          <p:spPr>
            <a:xfrm rot="3067954">
              <a:off x="331287" y="5928357"/>
              <a:ext cx="1249463" cy="1249463"/>
            </a:xfrm>
            <a:prstGeom prst="pie">
              <a:avLst>
                <a:gd name="adj1" fmla="val 9693839"/>
                <a:gd name="adj2" fmla="val 977021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6" name="Pie 15">
              <a:hlinkClick r:id="rId3" action="ppaction://hlinksldjump"/>
            </p:cNvPr>
            <p:cNvSpPr/>
            <p:nvPr/>
          </p:nvSpPr>
          <p:spPr>
            <a:xfrm rot="3067954">
              <a:off x="335341" y="5926769"/>
              <a:ext cx="1249463" cy="1249463"/>
            </a:xfrm>
            <a:prstGeom prst="pie">
              <a:avLst>
                <a:gd name="adj1" fmla="val 9681314"/>
                <a:gd name="adj2" fmla="val 11967383"/>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4" name="Pie 23">
              <a:hlinkClick r:id="rId3" action="ppaction://hlinksldjump"/>
            </p:cNvPr>
            <p:cNvSpPr/>
            <p:nvPr/>
          </p:nvSpPr>
          <p:spPr>
            <a:xfrm rot="3067954">
              <a:off x="335340" y="5926769"/>
              <a:ext cx="1249463" cy="1249463"/>
            </a:xfrm>
            <a:prstGeom prst="pie">
              <a:avLst>
                <a:gd name="adj1" fmla="val 11956703"/>
                <a:gd name="adj2" fmla="val 141855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5" name="Pie 24">
              <a:hlinkClick r:id="rId3" action="ppaction://hlinksldjump"/>
            </p:cNvPr>
            <p:cNvSpPr/>
            <p:nvPr/>
          </p:nvSpPr>
          <p:spPr>
            <a:xfrm rot="3067954">
              <a:off x="335342" y="5926769"/>
              <a:ext cx="1249463" cy="1249463"/>
            </a:xfrm>
            <a:prstGeom prst="pie">
              <a:avLst>
                <a:gd name="adj1" fmla="val 14260476"/>
                <a:gd name="adj2" fmla="val 163965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Tree>
    <p:extLst>
      <p:ext uri="{BB962C8B-B14F-4D97-AF65-F5344CB8AC3E}">
        <p14:creationId xmlns:p14="http://schemas.microsoft.com/office/powerpoint/2010/main" val="8422090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bg>
      <p:bgPr>
        <a:solidFill>
          <a:srgbClr val="FEECEC"/>
        </a:solidFill>
        <a:effectLst/>
      </p:bgPr>
    </p:bg>
    <p:spTree>
      <p:nvGrpSpPr>
        <p:cNvPr id="1" name=""/>
        <p:cNvGrpSpPr/>
        <p:nvPr/>
      </p:nvGrpSpPr>
      <p:grpSpPr>
        <a:xfrm>
          <a:off x="0" y="0"/>
          <a:ext cx="0" cy="0"/>
          <a:chOff x="0" y="0"/>
          <a:chExt cx="0" cy="0"/>
        </a:xfrm>
      </p:grpSpPr>
      <p:sp>
        <p:nvSpPr>
          <p:cNvPr id="17" name="Shape 16"/>
          <p:cNvSpPr/>
          <p:nvPr/>
        </p:nvSpPr>
        <p:spPr>
          <a:xfrm rot="17313022" flipV="1">
            <a:off x="1573927" y="2003457"/>
            <a:ext cx="6492331" cy="3764849"/>
          </a:xfrm>
          <a:prstGeom prst="swooshArrow">
            <a:avLst>
              <a:gd name="adj1" fmla="val 25000"/>
              <a:gd name="adj2" fmla="val 25000"/>
            </a:avLst>
          </a:prstGeom>
          <a:solidFill>
            <a:schemeClr val="tx2">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6" name="TextBox 55"/>
          <p:cNvSpPr txBox="1"/>
          <p:nvPr/>
        </p:nvSpPr>
        <p:spPr>
          <a:xfrm>
            <a:off x="143508" y="692696"/>
            <a:ext cx="8244915" cy="400110"/>
          </a:xfrm>
          <a:prstGeom prst="rect">
            <a:avLst/>
          </a:prstGeom>
          <a:noFill/>
        </p:spPr>
        <p:txBody>
          <a:bodyPr wrap="square" rtlCol="0">
            <a:spAutoFit/>
          </a:bodyPr>
          <a:lstStyle/>
          <a:p>
            <a:pPr>
              <a:defRPr/>
            </a:pPr>
            <a:r>
              <a:rPr lang="en-GB" sz="2000" b="1" dirty="0">
                <a:solidFill>
                  <a:srgbClr val="000099"/>
                </a:solidFill>
              </a:rPr>
              <a:t>Pedagogy: Refining teaching… from vision to provision to impact</a:t>
            </a:r>
          </a:p>
        </p:txBody>
      </p:sp>
      <p:sp>
        <p:nvSpPr>
          <p:cNvPr id="2" name="TextBox 1"/>
          <p:cNvSpPr txBox="1"/>
          <p:nvPr/>
        </p:nvSpPr>
        <p:spPr>
          <a:xfrm>
            <a:off x="473350" y="1776115"/>
            <a:ext cx="5637819" cy="461665"/>
          </a:xfrm>
          <a:prstGeom prst="rect">
            <a:avLst/>
          </a:prstGeom>
          <a:noFill/>
        </p:spPr>
        <p:txBody>
          <a:bodyPr wrap="square" rtlCol="0">
            <a:spAutoFit/>
          </a:bodyPr>
          <a:lstStyle/>
          <a:p>
            <a:pPr>
              <a:defRPr/>
            </a:pPr>
            <a:r>
              <a:rPr lang="en-GB" sz="2400" b="1" dirty="0">
                <a:solidFill>
                  <a:srgbClr val="000099"/>
                </a:solidFill>
              </a:rPr>
              <a:t>Advancing pedagogic approaches</a:t>
            </a:r>
          </a:p>
        </p:txBody>
      </p:sp>
      <p:sp>
        <p:nvSpPr>
          <p:cNvPr id="60" name="TextBox 59"/>
          <p:cNvSpPr txBox="1"/>
          <p:nvPr/>
        </p:nvSpPr>
        <p:spPr>
          <a:xfrm>
            <a:off x="539552" y="4581128"/>
            <a:ext cx="6984776" cy="923330"/>
          </a:xfrm>
          <a:prstGeom prst="rect">
            <a:avLst/>
          </a:prstGeom>
          <a:solidFill>
            <a:schemeClr val="accent3">
              <a:lumMod val="40000"/>
              <a:lumOff val="60000"/>
            </a:schemeClr>
          </a:solidFill>
          <a:ln w="25400">
            <a:solidFill>
              <a:srgbClr val="000099"/>
            </a:solidFill>
          </a:ln>
          <a:effectLst>
            <a:glow rad="127000">
              <a:schemeClr val="accent1">
                <a:lumMod val="40000"/>
                <a:lumOff val="60000"/>
              </a:schemeClr>
            </a:glow>
          </a:effectLst>
        </p:spPr>
        <p:txBody>
          <a:bodyPr wrap="square" rtlCol="0">
            <a:spAutoFit/>
          </a:bodyPr>
          <a:lstStyle/>
          <a:p>
            <a:r>
              <a:rPr lang="en-GB" dirty="0">
                <a:solidFill>
                  <a:prstClr val="black"/>
                </a:solidFill>
                <a:ea typeface="Calibri" panose="020F0502020204030204" pitchFamily="34" charset="0"/>
                <a:cs typeface="Times New Roman" panose="02020603050405020304" pitchFamily="18" charset="0"/>
              </a:rPr>
              <a:t>Leadership ensures that the ongoing curriculum development and ambition in Wales are underpinning and driving the agenda for the quality of teaching in the school.</a:t>
            </a:r>
          </a:p>
        </p:txBody>
      </p:sp>
      <p:sp>
        <p:nvSpPr>
          <p:cNvPr id="65" name="TextBox 64"/>
          <p:cNvSpPr txBox="1"/>
          <p:nvPr/>
        </p:nvSpPr>
        <p:spPr>
          <a:xfrm>
            <a:off x="3104728" y="2708920"/>
            <a:ext cx="5382597" cy="923330"/>
          </a:xfrm>
          <a:prstGeom prst="rect">
            <a:avLst/>
          </a:prstGeom>
          <a:solidFill>
            <a:schemeClr val="accent5">
              <a:lumMod val="20000"/>
              <a:lumOff val="80000"/>
            </a:schemeClr>
          </a:solidFill>
          <a:ln w="25400">
            <a:solidFill>
              <a:srgbClr val="000099"/>
            </a:solidFill>
          </a:ln>
          <a:effectLst>
            <a:glow rad="127000">
              <a:schemeClr val="accent1">
                <a:lumMod val="20000"/>
                <a:lumOff val="80000"/>
              </a:schemeClr>
            </a:glow>
          </a:effectLst>
        </p:spPr>
        <p:txBody>
          <a:bodyPr wrap="square" rtlCol="0">
            <a:spAutoFit/>
          </a:bodyPr>
          <a:lstStyle>
            <a:defPPr>
              <a:defRPr lang="en-US"/>
            </a:defPPr>
          </a:lstStyle>
          <a:p>
            <a:r>
              <a:rPr lang="en-GB" dirty="0">
                <a:solidFill>
                  <a:prstClr val="black"/>
                </a:solidFill>
              </a:rPr>
              <a:t>A range of pedagogic approaches from a range of sources is regularly considered with a view to potential effectiveness and application.</a:t>
            </a:r>
          </a:p>
        </p:txBody>
      </p:sp>
      <p:sp>
        <p:nvSpPr>
          <p:cNvPr id="3" name="Slide Number Placeholder 2"/>
          <p:cNvSpPr>
            <a:spLocks noGrp="1"/>
          </p:cNvSpPr>
          <p:nvPr>
            <p:ph type="sldNum" sz="quarter" idx="12"/>
          </p:nvPr>
        </p:nvSpPr>
        <p:spPr/>
        <p:txBody>
          <a:bodyPr/>
          <a:lstStyle/>
          <a:p>
            <a:pPr>
              <a:defRPr/>
            </a:pPr>
            <a:fld id="{C4009609-DC48-4DDF-96FA-41A39884BE33}" type="slidenum">
              <a:rPr lang="en-GB" smtClean="0">
                <a:solidFill>
                  <a:prstClr val="black">
                    <a:tint val="75000"/>
                  </a:prstClr>
                </a:solidFill>
              </a:rPr>
              <a:pPr>
                <a:defRPr/>
              </a:pPr>
              <a:t>99</a:t>
            </a:fld>
            <a:endParaRPr lang="en-GB">
              <a:solidFill>
                <a:prstClr val="black">
                  <a:tint val="75000"/>
                </a:prstClr>
              </a:solidFill>
            </a:endParaRPr>
          </a:p>
        </p:txBody>
      </p:sp>
      <p:sp>
        <p:nvSpPr>
          <p:cNvPr id="18" name="TextBox 17"/>
          <p:cNvSpPr txBox="1"/>
          <p:nvPr/>
        </p:nvSpPr>
        <p:spPr>
          <a:xfrm>
            <a:off x="211253" y="6270172"/>
            <a:ext cx="3276364" cy="461665"/>
          </a:xfrm>
          <a:prstGeom prst="rect">
            <a:avLst/>
          </a:prstGeom>
          <a:noFill/>
        </p:spPr>
        <p:txBody>
          <a:bodyPr wrap="square" rtlCol="0">
            <a:spAutoFit/>
          </a:bodyPr>
          <a:lstStyle/>
          <a:p>
            <a:r>
              <a:rPr lang="en-GB" sz="2400" b="1" dirty="0">
                <a:solidFill>
                  <a:srgbClr val="C00000"/>
                </a:solidFill>
              </a:rPr>
              <a:t>Formal leadership roles</a:t>
            </a:r>
          </a:p>
        </p:txBody>
      </p:sp>
      <p:grpSp>
        <p:nvGrpSpPr>
          <p:cNvPr id="14" name="Group 13"/>
          <p:cNvGrpSpPr/>
          <p:nvPr/>
        </p:nvGrpSpPr>
        <p:grpSpPr>
          <a:xfrm>
            <a:off x="7524125" y="5645439"/>
            <a:ext cx="1253518" cy="1251051"/>
            <a:chOff x="331287" y="5926769"/>
            <a:chExt cx="1253518" cy="1251051"/>
          </a:xfrm>
        </p:grpSpPr>
        <p:sp>
          <p:nvSpPr>
            <p:cNvPr id="15" name="Pie 14"/>
            <p:cNvSpPr/>
            <p:nvPr/>
          </p:nvSpPr>
          <p:spPr>
            <a:xfrm rot="3067954">
              <a:off x="331287" y="5928357"/>
              <a:ext cx="1249463" cy="1249463"/>
            </a:xfrm>
            <a:prstGeom prst="pie">
              <a:avLst>
                <a:gd name="adj1" fmla="val 9693839"/>
                <a:gd name="adj2" fmla="val 977021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6" name="Pie 15">
              <a:hlinkClick r:id="rId3" action="ppaction://hlinksldjump"/>
            </p:cNvPr>
            <p:cNvSpPr/>
            <p:nvPr/>
          </p:nvSpPr>
          <p:spPr>
            <a:xfrm rot="3067954">
              <a:off x="335341" y="5926769"/>
              <a:ext cx="1249463" cy="1249463"/>
            </a:xfrm>
            <a:prstGeom prst="pie">
              <a:avLst>
                <a:gd name="adj1" fmla="val 9681314"/>
                <a:gd name="adj2" fmla="val 11967383"/>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4" name="Pie 23">
              <a:hlinkClick r:id="rId3" action="ppaction://hlinksldjump"/>
            </p:cNvPr>
            <p:cNvSpPr/>
            <p:nvPr/>
          </p:nvSpPr>
          <p:spPr>
            <a:xfrm rot="3067954">
              <a:off x="335340" y="5926769"/>
              <a:ext cx="1249463" cy="1249463"/>
            </a:xfrm>
            <a:prstGeom prst="pie">
              <a:avLst>
                <a:gd name="adj1" fmla="val 11956703"/>
                <a:gd name="adj2" fmla="val 141855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25" name="Pie 24">
              <a:hlinkClick r:id="rId3" action="ppaction://hlinksldjump"/>
            </p:cNvPr>
            <p:cNvSpPr/>
            <p:nvPr/>
          </p:nvSpPr>
          <p:spPr>
            <a:xfrm rot="3067954">
              <a:off x="335342" y="5926769"/>
              <a:ext cx="1249463" cy="1249463"/>
            </a:xfrm>
            <a:prstGeom prst="pie">
              <a:avLst>
                <a:gd name="adj1" fmla="val 14260476"/>
                <a:gd name="adj2" fmla="val 163965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grpSp>
    </p:spTree>
    <p:extLst>
      <p:ext uri="{BB962C8B-B14F-4D97-AF65-F5344CB8AC3E}">
        <p14:creationId xmlns:p14="http://schemas.microsoft.com/office/powerpoint/2010/main" val="23610197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0</TotalTime>
  <Words>8240</Words>
  <Application>Microsoft Office PowerPoint</Application>
  <PresentationFormat>On-screen Show (4:3)</PresentationFormat>
  <Paragraphs>1169</Paragraphs>
  <Slides>134</Slides>
  <Notes>70</Notes>
  <HiddenSlides>0</HiddenSlides>
  <MMClips>0</MMClips>
  <ScaleCrop>false</ScaleCrop>
  <HeadingPairs>
    <vt:vector size="4" baseType="variant">
      <vt:variant>
        <vt:lpstr>Theme</vt:lpstr>
      </vt:variant>
      <vt:variant>
        <vt:i4>8</vt:i4>
      </vt:variant>
      <vt:variant>
        <vt:lpstr>Slide Titles</vt:lpstr>
      </vt:variant>
      <vt:variant>
        <vt:i4>134</vt:i4>
      </vt:variant>
    </vt:vector>
  </HeadingPairs>
  <TitlesOfParts>
    <vt:vector size="142" baseType="lpstr">
      <vt:lpstr>Office Theme</vt:lpstr>
      <vt:lpstr>2_Office Theme</vt:lpstr>
      <vt:lpstr>1_Office Theme</vt:lpstr>
      <vt:lpstr>3_Office Theme</vt:lpstr>
      <vt:lpstr>4_Office Theme</vt:lpstr>
      <vt:lpstr>5_Office Theme</vt:lpstr>
      <vt:lpstr>6_Office Theme</vt:lpstr>
      <vt:lpstr>7_Office Theme</vt:lpstr>
      <vt:lpstr>Professional teaching and leadership standards</vt:lpstr>
      <vt:lpstr>PowerPoint Presentation</vt:lpstr>
      <vt:lpstr>A new model for professional standards</vt:lpstr>
      <vt:lpstr>Overarching values and dispositions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2016-09-23T11:32:07Z</dcterms:created>
  <dcterms:modified xsi:type="dcterms:W3CDTF">2017-03-01T09:54:46Z</dcterms:modified>
</cp:coreProperties>
</file>